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19"/>
  </p:handoutMasterIdLst>
  <p:sldIdLst>
    <p:sldId id="257" r:id="rId5"/>
    <p:sldId id="352" r:id="rId6"/>
    <p:sldId id="362" r:id="rId7"/>
    <p:sldId id="363" r:id="rId8"/>
    <p:sldId id="364" r:id="rId9"/>
    <p:sldId id="369" r:id="rId10"/>
    <p:sldId id="366" r:id="rId11"/>
    <p:sldId id="367" r:id="rId12"/>
    <p:sldId id="368" r:id="rId13"/>
    <p:sldId id="365" r:id="rId14"/>
    <p:sldId id="370" r:id="rId15"/>
    <p:sldId id="371" r:id="rId16"/>
    <p:sldId id="372" r:id="rId17"/>
    <p:sldId id="259" r:id="rId1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6" d="100"/>
          <a:sy n="86" d="100"/>
        </p:scale>
        <p:origin x="1387" y="58"/>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3B5EF-C2FE-4558-B393-3D874534693D}" type="datetimeFigureOut">
              <a:rPr lang="pt-BR" smtClean="0"/>
              <a:t>03/08/2021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3819-5A30-4F19-9478-4C43B8673DB5}" type="slidenum">
              <a:rPr lang="pt-BR" smtClean="0"/>
              <a:t>‹nº›</a:t>
            </a:fld>
            <a:endParaRPr lang="pt-BR"/>
          </a:p>
        </p:txBody>
      </p:sp>
    </p:spTree>
    <p:extLst>
      <p:ext uri="{BB962C8B-B14F-4D97-AF65-F5344CB8AC3E}">
        <p14:creationId xmlns:p14="http://schemas.microsoft.com/office/powerpoint/2010/main" val="3678415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6" name="Imagem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22" name="Espaço Reservado para Texto 1"/>
          <p:cNvSpPr txBox="1">
            <a:spLocks/>
          </p:cNvSpPr>
          <p:nvPr userDrawn="1"/>
        </p:nvSpPr>
        <p:spPr>
          <a:xfrm>
            <a:off x="1785060" y="2074736"/>
            <a:ext cx="8915514" cy="7078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4400" b="1" i="0" u="none" strike="noStrike" kern="1200" cap="none" spc="0" normalizeH="0" baseline="0" noProof="0" dirty="0">
              <a:ln>
                <a:noFill/>
              </a:ln>
              <a:solidFill>
                <a:sysClr val="windowText" lastClr="000000">
                  <a:lumMod val="75000"/>
                  <a:lumOff val="25000"/>
                </a:sysClr>
              </a:solidFill>
              <a:effectLst/>
              <a:uLnTx/>
              <a:uFillTx/>
              <a:latin typeface="Montserrat" panose="00000500000000000000" pitchFamily="2" charset="0"/>
              <a:ea typeface="+mn-ea"/>
              <a:cs typeface="+mn-cs"/>
            </a:endParaRPr>
          </a:p>
        </p:txBody>
      </p:sp>
      <p:sp>
        <p:nvSpPr>
          <p:cNvPr id="23"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105480"/>
            <a:ext cx="7885990"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24"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8650" y="2923854"/>
            <a:ext cx="4300401" cy="437655"/>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25"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471997"/>
            <a:ext cx="7886700"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pic>
        <p:nvPicPr>
          <p:cNvPr id="27" name="Imagem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13327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03/08/2021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42582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76905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36380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3" name="Content Placeholder 2"/>
          <p:cNvSpPr>
            <a:spLocks noGrp="1"/>
          </p:cNvSpPr>
          <p:nvPr>
            <p:ph idx="1"/>
          </p:nvPr>
        </p:nvSpPr>
        <p:spPr>
          <a:xfrm>
            <a:off x="628650" y="1140823"/>
            <a:ext cx="7886700" cy="5036140"/>
          </a:xfrm>
        </p:spPr>
        <p:txBody>
          <a:bodyPr/>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E8B551AC-1062-45BF-8F6C-49BD2028664E}"/>
              </a:ext>
            </a:extLst>
          </p:cNvPr>
          <p:cNvSpPr>
            <a:spLocks noGrp="1"/>
          </p:cNvSpPr>
          <p:nvPr>
            <p:ph type="body" sz="quarter" idx="13" hasCustomPrompt="1"/>
          </p:nvPr>
        </p:nvSpPr>
        <p:spPr>
          <a:xfrm>
            <a:off x="628649" y="365126"/>
            <a:ext cx="7886701" cy="566691"/>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2292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A530-045E-4FBC-827D-EE4599172689}" type="datetimeFigureOut">
              <a:rPr lang="pt-BR" smtClean="0"/>
              <a:t>03/08/2021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628650" y="2620605"/>
            <a:ext cx="8358596"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8"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628650" y="2176138"/>
            <a:ext cx="8358596" cy="302110"/>
          </a:xfrm>
          <a:prstGeom prst="rect">
            <a:avLst/>
          </a:prstGeom>
        </p:spPr>
        <p:txBody>
          <a:bodyPr/>
          <a:lstStyle>
            <a:lvl1pPr marL="0" indent="0">
              <a:buNone/>
              <a:defRPr sz="1800" b="1">
                <a:solidFill>
                  <a:schemeClr val="bg1"/>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89859" y="5932891"/>
            <a:ext cx="1525491" cy="514024"/>
          </a:xfrm>
          <a:prstGeom prst="rect">
            <a:avLst/>
          </a:prstGeom>
        </p:spPr>
      </p:pic>
    </p:spTree>
    <p:extLst>
      <p:ext uri="{BB962C8B-B14F-4D97-AF65-F5344CB8AC3E}">
        <p14:creationId xmlns:p14="http://schemas.microsoft.com/office/powerpoint/2010/main" val="22535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93A530-045E-4FBC-827D-EE4599172689}" type="datetimeFigureOut">
              <a:rPr lang="pt-BR" smtClean="0"/>
              <a:t>03/08/2021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
        <p:nvSpPr>
          <p:cNvPr id="8"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023993"/>
            <a:ext cx="8322553"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9"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9360" y="3115182"/>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10"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635432"/>
            <a:ext cx="8323263"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spTree>
    <p:extLst>
      <p:ext uri="{BB962C8B-B14F-4D97-AF65-F5344CB8AC3E}">
        <p14:creationId xmlns:p14="http://schemas.microsoft.com/office/powerpoint/2010/main" val="5503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93A530-045E-4FBC-827D-EE4599172689}" type="datetimeFigureOut">
              <a:rPr lang="pt-BR" smtClean="0"/>
              <a:t>03/08/2021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75755"/>
            <a:ext cx="1448684" cy="488143"/>
          </a:xfrm>
          <a:prstGeom prst="rect">
            <a:avLst/>
          </a:prstGeom>
        </p:spPr>
      </p:pic>
    </p:spTree>
    <p:extLst>
      <p:ext uri="{BB962C8B-B14F-4D97-AF65-F5344CB8AC3E}">
        <p14:creationId xmlns:p14="http://schemas.microsoft.com/office/powerpoint/2010/main" val="334165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93A530-045E-4FBC-827D-EE4599172689}" type="datetimeFigureOut">
              <a:rPr lang="pt-BR" smtClean="0"/>
              <a:t>03/08/2021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F4F3CB9-74B1-48EC-825B-4175542E3717}" type="slidenum">
              <a:rPr lang="pt-BR" smtClean="0"/>
              <a:t>‹nº›</a:t>
            </a:fld>
            <a:endParaRPr lang="pt-BR"/>
          </a:p>
        </p:txBody>
      </p:sp>
      <p:pic>
        <p:nvPicPr>
          <p:cNvPr id="11" name="Imagem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5956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93A530-045E-4FBC-827D-EE4599172689}" type="datetimeFigureOut">
              <a:rPr lang="pt-BR" smtClean="0"/>
              <a:t>03/08/2021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4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Date Placeholder 1"/>
          <p:cNvSpPr>
            <a:spLocks noGrp="1"/>
          </p:cNvSpPr>
          <p:nvPr>
            <p:ph type="dt" sz="half" idx="10"/>
          </p:nvPr>
        </p:nvSpPr>
        <p:spPr/>
        <p:txBody>
          <a:bodyPr/>
          <a:lstStyle/>
          <a:p>
            <a:fld id="{5193A530-045E-4FBC-827D-EE4599172689}" type="datetimeFigureOut">
              <a:rPr lang="pt-BR" smtClean="0"/>
              <a:t>03/08/2021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F4F3CB9-74B1-48EC-825B-4175542E3717}" type="slidenum">
              <a:rPr lang="pt-BR" smtClean="0"/>
              <a:t>‹nº›</a:t>
            </a:fld>
            <a:endParaRPr lang="pt-BR"/>
          </a:p>
        </p:txBody>
      </p:sp>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0541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03/08/2021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648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3A530-045E-4FBC-827D-EE4599172689}" type="datetimeFigureOut">
              <a:rPr lang="pt-BR" smtClean="0"/>
              <a:t>03/08/2021</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CB9-74B1-48EC-825B-4175542E3717}" type="slidenum">
              <a:rPr lang="pt-BR" smtClean="0"/>
              <a:t>‹nº›</a:t>
            </a:fld>
            <a:endParaRPr lang="pt-BR"/>
          </a:p>
        </p:txBody>
      </p:sp>
    </p:spTree>
    <p:extLst>
      <p:ext uri="{BB962C8B-B14F-4D97-AF65-F5344CB8AC3E}">
        <p14:creationId xmlns:p14="http://schemas.microsoft.com/office/powerpoint/2010/main" val="322630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3"/>
          </p:nvPr>
        </p:nvSpPr>
        <p:spPr/>
        <p:txBody>
          <a:bodyPr>
            <a:normAutofit/>
          </a:bodyPr>
          <a:lstStyle/>
          <a:p>
            <a:pPr algn="just"/>
            <a:r>
              <a:rPr lang="pt-BR" dirty="0"/>
              <a:t>Modelos</a:t>
            </a:r>
          </a:p>
        </p:txBody>
      </p:sp>
      <p:sp>
        <p:nvSpPr>
          <p:cNvPr id="3" name="Espaço Reservado para Texto 2"/>
          <p:cNvSpPr>
            <a:spLocks noGrp="1"/>
          </p:cNvSpPr>
          <p:nvPr>
            <p:ph type="body" sz="quarter" idx="14"/>
          </p:nvPr>
        </p:nvSpPr>
        <p:spPr/>
        <p:txBody>
          <a:bodyPr/>
          <a:lstStyle/>
          <a:p>
            <a:pPr algn="just"/>
            <a:r>
              <a:rPr lang="pt-BR" dirty="0"/>
              <a:t>Banco de dados</a:t>
            </a:r>
          </a:p>
        </p:txBody>
      </p:sp>
      <p:sp>
        <p:nvSpPr>
          <p:cNvPr id="4" name="Espaço Reservado para Texto 3"/>
          <p:cNvSpPr>
            <a:spLocks noGrp="1"/>
          </p:cNvSpPr>
          <p:nvPr>
            <p:ph type="body" sz="quarter" idx="15"/>
          </p:nvPr>
        </p:nvSpPr>
        <p:spPr/>
        <p:txBody>
          <a:bodyPr/>
          <a:lstStyle/>
          <a:p>
            <a:pPr algn="just"/>
            <a:r>
              <a:rPr lang="pt-BR" dirty="0"/>
              <a:t>Conceitual, Lógico e Físico</a:t>
            </a:r>
          </a:p>
        </p:txBody>
      </p:sp>
    </p:spTree>
    <p:extLst>
      <p:ext uri="{BB962C8B-B14F-4D97-AF65-F5344CB8AC3E}">
        <p14:creationId xmlns:p14="http://schemas.microsoft.com/office/powerpoint/2010/main" val="129041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O relacionamento das tabelas </a:t>
            </a:r>
            <a:r>
              <a:rPr lang="pt-BR" sz="2400" b="1" dirty="0"/>
              <a:t>Funcionários</a:t>
            </a:r>
            <a:r>
              <a:rPr lang="pt-BR" sz="2400" dirty="0"/>
              <a:t> e </a:t>
            </a:r>
            <a:r>
              <a:rPr lang="pt-BR" sz="2400" b="1" dirty="0"/>
              <a:t>Cargos</a:t>
            </a:r>
            <a:r>
              <a:rPr lang="pt-BR" sz="2400" dirty="0"/>
              <a:t> se dá através do campo </a:t>
            </a:r>
            <a:r>
              <a:rPr lang="pt-BR" sz="2400" b="1" dirty="0"/>
              <a:t>Cargo</a:t>
            </a:r>
            <a:r>
              <a:rPr lang="pt-BR" sz="2400" dirty="0"/>
              <a:t> que é comum às duas tabelas.</a:t>
            </a:r>
          </a:p>
          <a:p>
            <a:pPr algn="just"/>
            <a:r>
              <a:rPr lang="pt-BR" sz="2400" dirty="0"/>
              <a:t>Dizemos que o campo </a:t>
            </a:r>
            <a:r>
              <a:rPr lang="pt-BR" sz="2400" b="1" dirty="0"/>
              <a:t>Cargo</a:t>
            </a:r>
            <a:r>
              <a:rPr lang="pt-BR" sz="2400" dirty="0"/>
              <a:t> da tabela </a:t>
            </a:r>
            <a:r>
              <a:rPr lang="pt-BR" sz="2400" b="1" dirty="0"/>
              <a:t>Funcionários </a:t>
            </a:r>
            <a:r>
              <a:rPr lang="pt-BR" sz="2400" dirty="0"/>
              <a:t>é uma </a:t>
            </a:r>
            <a:r>
              <a:rPr lang="pt-BR" sz="2400" b="1" dirty="0">
                <a:solidFill>
                  <a:srgbClr val="FF0000"/>
                </a:solidFill>
              </a:rPr>
              <a:t>chave estrangeira</a:t>
            </a:r>
            <a:r>
              <a:rPr lang="pt-BR" sz="2400" dirty="0"/>
              <a:t> e que a tabela </a:t>
            </a:r>
            <a:r>
              <a:rPr lang="pt-BR" sz="2400" b="1" dirty="0"/>
              <a:t>Cargos </a:t>
            </a:r>
            <a:r>
              <a:rPr lang="pt-BR" sz="2400" dirty="0"/>
              <a:t>é uma </a:t>
            </a:r>
            <a:r>
              <a:rPr lang="pt-BR" sz="2400" b="1" dirty="0">
                <a:solidFill>
                  <a:srgbClr val="00B0F0"/>
                </a:solidFill>
              </a:rPr>
              <a:t>tabela primária</a:t>
            </a:r>
            <a:r>
              <a:rPr lang="pt-BR" sz="2400" dirty="0"/>
              <a:t>, enquanto que </a:t>
            </a:r>
            <a:r>
              <a:rPr lang="pt-BR" sz="2400" b="1" dirty="0"/>
              <a:t>Funcionários</a:t>
            </a:r>
            <a:r>
              <a:rPr lang="pt-BR" sz="2400" dirty="0"/>
              <a:t> é a </a:t>
            </a:r>
            <a:r>
              <a:rPr lang="pt-BR" sz="2400" b="1" dirty="0">
                <a:solidFill>
                  <a:srgbClr val="00B050"/>
                </a:solidFill>
              </a:rPr>
              <a:t>tabela relacionada</a:t>
            </a:r>
            <a:r>
              <a:rPr lang="pt-BR" sz="2400" dirty="0"/>
              <a:t>.</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Chave Estrangeira (</a:t>
            </a:r>
            <a:r>
              <a:rPr lang="pt-BR" dirty="0" err="1"/>
              <a:t>Foreign</a:t>
            </a:r>
            <a:r>
              <a:rPr lang="pt-BR" dirty="0"/>
              <a:t> Key)</a:t>
            </a:r>
          </a:p>
        </p:txBody>
      </p:sp>
      <p:pic>
        <p:nvPicPr>
          <p:cNvPr id="14" name="Imagem 13">
            <a:extLst>
              <a:ext uri="{FF2B5EF4-FFF2-40B4-BE49-F238E27FC236}">
                <a16:creationId xmlns:a16="http://schemas.microsoft.com/office/drawing/2014/main" id="{BEE75923-D32B-4F1B-A20A-0647AB980D4D}"/>
              </a:ext>
            </a:extLst>
          </p:cNvPr>
          <p:cNvPicPr>
            <a:picLocks noChangeAspect="1"/>
          </p:cNvPicPr>
          <p:nvPr/>
        </p:nvPicPr>
        <p:blipFill>
          <a:blip r:embed="rId2"/>
          <a:stretch>
            <a:fillRect/>
          </a:stretch>
        </p:blipFill>
        <p:spPr>
          <a:xfrm>
            <a:off x="628649" y="3377548"/>
            <a:ext cx="8059611" cy="3115326"/>
          </a:xfrm>
          <a:prstGeom prst="rect">
            <a:avLst/>
          </a:prstGeom>
        </p:spPr>
      </p:pic>
    </p:spTree>
    <p:extLst>
      <p:ext uri="{BB962C8B-B14F-4D97-AF65-F5344CB8AC3E}">
        <p14:creationId xmlns:p14="http://schemas.microsoft.com/office/powerpoint/2010/main" val="281765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Este modelo é o projeto físico para implementação do banco de dados. </a:t>
            </a:r>
          </a:p>
          <a:p>
            <a:pPr algn="just"/>
            <a:endParaRPr lang="pt-BR" sz="2400" dirty="0"/>
          </a:p>
          <a:p>
            <a:pPr algn="just"/>
            <a:r>
              <a:rPr lang="pt-BR" sz="2400" dirty="0"/>
              <a:t>Em outras palavras, é a representação física do banco de dados, ou ainda, é a sua própria construção.</a:t>
            </a:r>
          </a:p>
        </p:txBody>
      </p:sp>
      <p:sp>
        <p:nvSpPr>
          <p:cNvPr id="3" name="Espaço Reservado para Texto 2"/>
          <p:cNvSpPr>
            <a:spLocks noGrp="1"/>
          </p:cNvSpPr>
          <p:nvPr>
            <p:ph type="body" sz="quarter" idx="13"/>
          </p:nvPr>
        </p:nvSpPr>
        <p:spPr/>
        <p:txBody>
          <a:bodyPr>
            <a:normAutofit lnSpcReduction="10000"/>
          </a:bodyPr>
          <a:lstStyle/>
          <a:p>
            <a:r>
              <a:rPr lang="pt-BR" dirty="0"/>
              <a:t>Modelo Físico</a:t>
            </a:r>
          </a:p>
        </p:txBody>
      </p:sp>
    </p:spTree>
    <p:extLst>
      <p:ext uri="{BB962C8B-B14F-4D97-AF65-F5344CB8AC3E}">
        <p14:creationId xmlns:p14="http://schemas.microsoft.com/office/powerpoint/2010/main" val="239646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Pode-se utilizar um software de criação de planilhas (como o Excel) para testar os modelos conceituais e lógicos, servindo como um teste de validação física para depois automatizar dentro de um banco de dados real utilizando scripts de criação.</a:t>
            </a:r>
          </a:p>
        </p:txBody>
      </p:sp>
      <p:sp>
        <p:nvSpPr>
          <p:cNvPr id="3" name="Espaço Reservado para Texto 2"/>
          <p:cNvSpPr>
            <a:spLocks noGrp="1"/>
          </p:cNvSpPr>
          <p:nvPr>
            <p:ph type="body" sz="quarter" idx="13"/>
          </p:nvPr>
        </p:nvSpPr>
        <p:spPr/>
        <p:txBody>
          <a:bodyPr>
            <a:normAutofit lnSpcReduction="10000"/>
          </a:bodyPr>
          <a:lstStyle/>
          <a:p>
            <a:r>
              <a:rPr lang="pt-BR" dirty="0"/>
              <a:t>Modelo Físico – Planilha (teste de mesa)</a:t>
            </a:r>
          </a:p>
        </p:txBody>
      </p:sp>
    </p:spTree>
    <p:extLst>
      <p:ext uri="{BB962C8B-B14F-4D97-AF65-F5344CB8AC3E}">
        <p14:creationId xmlns:p14="http://schemas.microsoft.com/office/powerpoint/2010/main" val="40303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lnSpcReduction="10000"/>
          </a:bodyPr>
          <a:lstStyle/>
          <a:p>
            <a:r>
              <a:rPr lang="pt-BR" dirty="0"/>
              <a:t>Modelo Físico - Scripts</a:t>
            </a:r>
          </a:p>
        </p:txBody>
      </p:sp>
      <p:pic>
        <p:nvPicPr>
          <p:cNvPr id="4" name="Picture 2" descr="SQL Server - SQL Scripts">
            <a:extLst>
              <a:ext uri="{FF2B5EF4-FFF2-40B4-BE49-F238E27FC236}">
                <a16:creationId xmlns:a16="http://schemas.microsoft.com/office/drawing/2014/main" id="{B39E0D1E-1537-4791-BCCE-D6994A3193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1223" y="1140764"/>
            <a:ext cx="5681554" cy="457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ço Reservado para Texto 1"/>
          <p:cNvSpPr>
            <a:spLocks noGrp="1"/>
          </p:cNvSpPr>
          <p:nvPr>
            <p:ph type="body" sz="quarter" idx="16"/>
          </p:nvPr>
        </p:nvSpPr>
        <p:spPr/>
        <p:txBody>
          <a:bodyPr/>
          <a:lstStyle/>
          <a:p>
            <a:endParaRPr lang="pt-BR" dirty="0"/>
          </a:p>
        </p:txBody>
      </p:sp>
    </p:spTree>
    <p:extLst>
      <p:ext uri="{BB962C8B-B14F-4D97-AF65-F5344CB8AC3E}">
        <p14:creationId xmlns:p14="http://schemas.microsoft.com/office/powerpoint/2010/main" val="418959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pt-BR" dirty="0"/>
              <a:t>A construção de um banco de dados é feita com o desenvolvimento de três modelos em sequência: conceitual, lógico e físico de dados.</a:t>
            </a:r>
          </a:p>
          <a:p>
            <a:pPr algn="just"/>
            <a:endParaRPr lang="pt-BR" dirty="0"/>
          </a:p>
        </p:txBody>
      </p:sp>
      <p:sp>
        <p:nvSpPr>
          <p:cNvPr id="3" name="Espaço Reservado para Texto 2"/>
          <p:cNvSpPr>
            <a:spLocks noGrp="1"/>
          </p:cNvSpPr>
          <p:nvPr>
            <p:ph type="body" sz="quarter" idx="13"/>
          </p:nvPr>
        </p:nvSpPr>
        <p:spPr/>
        <p:txBody>
          <a:bodyPr>
            <a:normAutofit lnSpcReduction="10000"/>
          </a:bodyPr>
          <a:lstStyle/>
          <a:p>
            <a:r>
              <a:rPr lang="pt-BR" dirty="0"/>
              <a:t>Modelagem de dados</a:t>
            </a:r>
          </a:p>
        </p:txBody>
      </p:sp>
    </p:spTree>
    <p:extLst>
      <p:ext uri="{BB962C8B-B14F-4D97-AF65-F5344CB8AC3E}">
        <p14:creationId xmlns:p14="http://schemas.microsoft.com/office/powerpoint/2010/main" val="325771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O objetivo de estabelecer um bom modelo conceitual é que ele possa ser compreendido pelo usuário da maneira pretendida;</a:t>
            </a:r>
          </a:p>
          <a:p>
            <a:pPr algn="just"/>
            <a:endParaRPr lang="pt-BR" sz="2400" dirty="0"/>
          </a:p>
          <a:p>
            <a:pPr algn="just"/>
            <a:r>
              <a:rPr lang="pt-BR" sz="2400" dirty="0"/>
              <a:t>Ajuda a destacar conexões importantes em processos e sistemas do mundo real e podem ser enriquecidos com características mais específicas a partir da geração e desenvolvimento de modelos mais complexos.</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Modelo Conceitual</a:t>
            </a:r>
          </a:p>
        </p:txBody>
      </p:sp>
    </p:spTree>
    <p:extLst>
      <p:ext uri="{BB962C8B-B14F-4D97-AF65-F5344CB8AC3E}">
        <p14:creationId xmlns:p14="http://schemas.microsoft.com/office/powerpoint/2010/main" val="42112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Este modelo adequa o modelo conceitual para o tipo de banco de dados que será implementado. É desenvolvido na fase de projeto e não é de interesse dos usuários, somente da equipe de desenvolvimento.</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Modelo Lógico</a:t>
            </a:r>
          </a:p>
        </p:txBody>
      </p:sp>
      <p:pic>
        <p:nvPicPr>
          <p:cNvPr id="7" name="Imagem 6" descr="Diagrama&#10;&#10;Descrição gerada automaticamente">
            <a:extLst>
              <a:ext uri="{FF2B5EF4-FFF2-40B4-BE49-F238E27FC236}">
                <a16:creationId xmlns:a16="http://schemas.microsoft.com/office/drawing/2014/main" id="{AD2B40C4-A7E8-408E-9D72-8C1C8C8C57BE}"/>
              </a:ext>
            </a:extLst>
          </p:cNvPr>
          <p:cNvPicPr>
            <a:picLocks noChangeAspect="1"/>
          </p:cNvPicPr>
          <p:nvPr/>
        </p:nvPicPr>
        <p:blipFill>
          <a:blip r:embed="rId2"/>
          <a:stretch>
            <a:fillRect/>
          </a:stretch>
        </p:blipFill>
        <p:spPr>
          <a:xfrm>
            <a:off x="2727209" y="2763469"/>
            <a:ext cx="3689583" cy="3622500"/>
          </a:xfrm>
          <a:prstGeom prst="rect">
            <a:avLst/>
          </a:prstGeom>
        </p:spPr>
      </p:pic>
    </p:spTree>
    <p:extLst>
      <p:ext uri="{BB962C8B-B14F-4D97-AF65-F5344CB8AC3E}">
        <p14:creationId xmlns:p14="http://schemas.microsoft.com/office/powerpoint/2010/main" val="369891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É desejável, mas não essencial, que cada registro de uma tabela tenha um conjunto de atributos segundo os quais seja possível identificar inequivocamente o registro dentro da tabela;</a:t>
            </a:r>
          </a:p>
          <a:p>
            <a:pPr algn="just"/>
            <a:endParaRPr lang="pt-BR" sz="2400" dirty="0"/>
          </a:p>
          <a:p>
            <a:pPr algn="just"/>
            <a:r>
              <a:rPr lang="pt-BR" sz="2400" dirty="0"/>
              <a:t>Esse conjunto é chamado </a:t>
            </a:r>
            <a:r>
              <a:rPr lang="pt-BR" sz="2400" b="1" dirty="0"/>
              <a:t>identificador</a:t>
            </a:r>
            <a:r>
              <a:rPr lang="pt-BR" sz="2400" dirty="0"/>
              <a:t>, sendo boa prática de projeto de banco de dados a sua existência. O campo que possui o atributo identificador é chamado </a:t>
            </a:r>
            <a:r>
              <a:rPr lang="pt-BR" sz="2400" b="1" dirty="0"/>
              <a:t>chave primária</a:t>
            </a:r>
            <a:r>
              <a:rPr lang="pt-BR" sz="2400" dirty="0"/>
              <a:t>.</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Chave Primária (Primary Key)</a:t>
            </a:r>
          </a:p>
        </p:txBody>
      </p:sp>
    </p:spTree>
    <p:extLst>
      <p:ext uri="{BB962C8B-B14F-4D97-AF65-F5344CB8AC3E}">
        <p14:creationId xmlns:p14="http://schemas.microsoft.com/office/powerpoint/2010/main" val="388879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É desejável, mas não essencial, que cada registro de uma tabela tenha um conjunto de atributos segundo os quais seja possível identificar inequivocamente o registro dentro da tabela;</a:t>
            </a:r>
          </a:p>
          <a:p>
            <a:pPr algn="just"/>
            <a:endParaRPr lang="pt-BR" sz="2400" dirty="0"/>
          </a:p>
          <a:p>
            <a:pPr algn="just"/>
            <a:r>
              <a:rPr lang="pt-BR" sz="2400" dirty="0"/>
              <a:t>Esse conjunto é chamado </a:t>
            </a:r>
            <a:r>
              <a:rPr lang="pt-BR" sz="2400" b="1" dirty="0"/>
              <a:t>identificador</a:t>
            </a:r>
            <a:r>
              <a:rPr lang="pt-BR" sz="2400" dirty="0"/>
              <a:t>, sendo boa prática de projeto de banco de dados a sua existência. O campo que possui o atributo identificador é chamado </a:t>
            </a:r>
            <a:r>
              <a:rPr lang="pt-BR" sz="2400" b="1" dirty="0"/>
              <a:t>chave primária</a:t>
            </a:r>
            <a:r>
              <a:rPr lang="pt-BR" sz="2400" dirty="0"/>
              <a:t>.</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Chave Primária (Primary Key)</a:t>
            </a:r>
          </a:p>
        </p:txBody>
      </p:sp>
    </p:spTree>
    <p:extLst>
      <p:ext uri="{BB962C8B-B14F-4D97-AF65-F5344CB8AC3E}">
        <p14:creationId xmlns:p14="http://schemas.microsoft.com/office/powerpoint/2010/main" val="160301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Na tabela, os campos </a:t>
            </a:r>
            <a:r>
              <a:rPr lang="pt-BR" sz="2400" b="1" dirty="0"/>
              <a:t>Cargo</a:t>
            </a:r>
            <a:r>
              <a:rPr lang="pt-BR" sz="2400" dirty="0"/>
              <a:t> e </a:t>
            </a:r>
            <a:r>
              <a:rPr lang="pt-BR" sz="2400" b="1" dirty="0"/>
              <a:t>Departamento</a:t>
            </a:r>
            <a:r>
              <a:rPr lang="pt-BR" sz="2400" dirty="0"/>
              <a:t> possuem códigos e não descrições como atributos.</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pic>
        <p:nvPicPr>
          <p:cNvPr id="5" name="Imagem 4">
            <a:extLst>
              <a:ext uri="{FF2B5EF4-FFF2-40B4-BE49-F238E27FC236}">
                <a16:creationId xmlns:a16="http://schemas.microsoft.com/office/drawing/2014/main" id="{AFD579B9-9CE9-4CD7-B8BA-7254C76C915C}"/>
              </a:ext>
            </a:extLst>
          </p:cNvPr>
          <p:cNvPicPr>
            <a:picLocks noChangeAspect="1"/>
          </p:cNvPicPr>
          <p:nvPr/>
        </p:nvPicPr>
        <p:blipFill rotWithShape="1">
          <a:blip r:embed="rId2"/>
          <a:srcRect l="14286" t="41551" r="16043" b="38522"/>
          <a:stretch/>
        </p:blipFill>
        <p:spPr>
          <a:xfrm>
            <a:off x="628649" y="2780881"/>
            <a:ext cx="8056992" cy="1296238"/>
          </a:xfrm>
          <a:prstGeom prst="rect">
            <a:avLst/>
          </a:prstGeom>
        </p:spPr>
      </p:pic>
    </p:spTree>
    <p:extLst>
      <p:ext uri="{BB962C8B-B14F-4D97-AF65-F5344CB8AC3E}">
        <p14:creationId xmlns:p14="http://schemas.microsoft.com/office/powerpoint/2010/main" val="248123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As descrições estão armazenadas em outras tabelas (2 e 3) com as quais a tabela principal (Funcionários) se relaciona.</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pic>
        <p:nvPicPr>
          <p:cNvPr id="6" name="Imagem 5" descr="Tela de celular com texto preto sobre fundo branco&#10;&#10;Descrição gerada automaticamente">
            <a:extLst>
              <a:ext uri="{FF2B5EF4-FFF2-40B4-BE49-F238E27FC236}">
                <a16:creationId xmlns:a16="http://schemas.microsoft.com/office/drawing/2014/main" id="{EF5EDD96-7031-4DE7-9D09-7FCF220499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674" y="2869805"/>
            <a:ext cx="3684352" cy="1057393"/>
          </a:xfrm>
          <a:prstGeom prst="rect">
            <a:avLst/>
          </a:prstGeom>
        </p:spPr>
      </p:pic>
      <p:pic>
        <p:nvPicPr>
          <p:cNvPr id="7" name="Imagem 6" descr="Tela de celular com texto preto sobre fundo branco&#10;&#10;Descrição gerada automaticamente">
            <a:extLst>
              <a:ext uri="{FF2B5EF4-FFF2-40B4-BE49-F238E27FC236}">
                <a16:creationId xmlns:a16="http://schemas.microsoft.com/office/drawing/2014/main" id="{D6A48B0B-4654-48FD-8E19-E30F5D7CE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175" y="2795587"/>
            <a:ext cx="2924175" cy="1266825"/>
          </a:xfrm>
          <a:prstGeom prst="rect">
            <a:avLst/>
          </a:prstGeom>
        </p:spPr>
      </p:pic>
    </p:spTree>
    <p:extLst>
      <p:ext uri="{BB962C8B-B14F-4D97-AF65-F5344CB8AC3E}">
        <p14:creationId xmlns:p14="http://schemas.microsoft.com/office/powerpoint/2010/main" val="262711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400" dirty="0"/>
              <a:t>A divisão do banco de dados em várias tabelas é uma característica dos bancos de dados relacionais.</a:t>
            </a:r>
          </a:p>
          <a:p>
            <a:pPr algn="just"/>
            <a:endParaRPr lang="pt-BR" sz="2400" dirty="0"/>
          </a:p>
          <a:p>
            <a:pPr algn="just"/>
            <a:r>
              <a:rPr lang="pt-BR" sz="2400" dirty="0"/>
              <a:t>As descrições dos campos anteriores poderiam ser armazenadas na tabela de funcionários, mas isso seria pouco produtivo, pois além de exigir mais espaço em disco, poderia trazer problemas de consistência ao banco de dados.</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spTree>
    <p:extLst>
      <p:ext uri="{BB962C8B-B14F-4D97-AF65-F5344CB8AC3E}">
        <p14:creationId xmlns:p14="http://schemas.microsoft.com/office/powerpoint/2010/main" val="395456130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12" ma:contentTypeDescription="Crie um novo documento." ma:contentTypeScope="" ma:versionID="f78031fe7deaa61be8293be56c3571d3">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84b82f449ed318020166b0b852c53661"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FDE86-9ABD-4B53-9EB0-611E0710241D}">
  <ds:schemaRefs>
    <ds:schemaRef ds:uri="http://schemas.microsoft.com/sharepoint/v3/contenttype/forms"/>
  </ds:schemaRefs>
</ds:datastoreItem>
</file>

<file path=customXml/itemProps2.xml><?xml version="1.0" encoding="utf-8"?>
<ds:datastoreItem xmlns:ds="http://schemas.openxmlformats.org/officeDocument/2006/customXml" ds:itemID="{7598036D-8F24-4150-8883-4040B39D68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D46F767-487D-45A7-9383-4F9F29521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35199-fddc-46f9-8522-4d2f2df906d6"/>
    <ds:schemaRef ds:uri="616ddcb6-37a4-4b68-9e62-eadd21265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207</TotalTime>
  <Words>511</Words>
  <Application>Microsoft Office PowerPoint</Application>
  <PresentationFormat>Apresentação na tela (4:3)</PresentationFormat>
  <Paragraphs>34</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Calibri Light</vt:lpstr>
      <vt:lpstr>Montserrat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Jorge da Silva</dc:creator>
  <cp:lastModifiedBy>Saulo Macedo Dos Santos</cp:lastModifiedBy>
  <cp:revision>40</cp:revision>
  <dcterms:created xsi:type="dcterms:W3CDTF">2019-02-19T13:22:14Z</dcterms:created>
  <dcterms:modified xsi:type="dcterms:W3CDTF">2021-08-03T13:26:05Z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