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9"/>
  </p:handoutMasterIdLst>
  <p:sldIdLst>
    <p:sldId id="257" r:id="rId5"/>
    <p:sldId id="279" r:id="rId6"/>
    <p:sldId id="280" r:id="rId7"/>
    <p:sldId id="281" r:id="rId8"/>
    <p:sldId id="295" r:id="rId9"/>
    <p:sldId id="282" r:id="rId10"/>
    <p:sldId id="296" r:id="rId11"/>
    <p:sldId id="283" r:id="rId12"/>
    <p:sldId id="297" r:id="rId13"/>
    <p:sldId id="276" r:id="rId14"/>
    <p:sldId id="284" r:id="rId15"/>
    <p:sldId id="285" r:id="rId16"/>
    <p:sldId id="275" r:id="rId17"/>
    <p:sldId id="272" r:id="rId18"/>
    <p:sldId id="290" r:id="rId19"/>
    <p:sldId id="289" r:id="rId20"/>
    <p:sldId id="298" r:id="rId21"/>
    <p:sldId id="291" r:id="rId22"/>
    <p:sldId id="292" r:id="rId23"/>
    <p:sldId id="293" r:id="rId24"/>
    <p:sldId id="278" r:id="rId25"/>
    <p:sldId id="287" r:id="rId26"/>
    <p:sldId id="288" r:id="rId27"/>
    <p:sldId id="25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t-br.reactj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create-a-new-react-app.html" TargetMode="External"/><Relationship Id="rId2" Type="http://schemas.openxmlformats.org/officeDocument/2006/relationships/hyperlink" Target="https://tableless.com.br/guia-completo-react-ecossistem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ReactJS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300401" cy="437655"/>
          </a:xfrm>
        </p:spPr>
        <p:txBody>
          <a:bodyPr>
            <a:normAutofit/>
          </a:bodyPr>
          <a:lstStyle/>
          <a:p>
            <a:r>
              <a:rPr lang="pt-BR" dirty="0"/>
              <a:t>Front-End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Introdução a ReactJS, DOM x Virtual DOM, Ciclo de vida, State,</a:t>
            </a:r>
            <a:r>
              <a:rPr lang="pt-BR" i="1" dirty="0"/>
              <a:t> </a:t>
            </a:r>
            <a:r>
              <a:rPr lang="pt-BR" dirty="0"/>
              <a:t>Estrutura de projeto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D380A2E-6830-4745-B0E5-5B9B64DA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Transpilar é o mesmo que converter, então temos um conversor para o browser. </a:t>
            </a:r>
          </a:p>
          <a:p>
            <a:endParaRPr lang="pt-BR" dirty="0"/>
          </a:p>
          <a:p>
            <a:r>
              <a:rPr lang="pt-BR" dirty="0"/>
              <a:t>Babel é um toolchain usado principalmente para converter o código ECMAScript 2015+ em uma versão compatível com versões anteriores do JavaScript em navegadores ou ambientes atuais e antigos.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3B7CC-E180-42A6-B40B-FBD53DD969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Transpiladores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36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BDE72A-525B-4311-B6F7-D4FD4E6C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Toolchain - conjunto de ferramentas de programação que é usado para executar uma tarefa complexa.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5B4EAE-1521-45EE-9B4E-AE929536A6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pic>
        <p:nvPicPr>
          <p:cNvPr id="4098" name="Picture 2" descr="Introduction to Babel and JavaScript Bundlers">
            <a:extLst>
              <a:ext uri="{FF2B5EF4-FFF2-40B4-BE49-F238E27FC236}">
                <a16:creationId xmlns:a16="http://schemas.microsoft.com/office/drawing/2014/main" id="{006DD216-FE69-40A3-8CCD-7E522E7A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26972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7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7890FE5-836E-4078-8783-BD6C3685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a capacidade de criar custom tags HTML que encapsulam estrutura (HTML), estilo (CSS) e comportamento (JavaScript).</a:t>
            </a:r>
          </a:p>
          <a:p>
            <a:endParaRPr lang="pt-BR" dirty="0"/>
          </a:p>
          <a:p>
            <a:r>
              <a:rPr lang="pt-BR" dirty="0"/>
              <a:t>Entenda como trechos de HTML reaproveitáveis. Isso é algo oficial e padronizado pela W3C. </a:t>
            </a:r>
          </a:p>
          <a:p>
            <a:endParaRPr lang="pt-BR" dirty="0"/>
          </a:p>
          <a:p>
            <a:r>
              <a:rPr lang="pt-BR" dirty="0"/>
              <a:t>É nesse contexto que entram Vue.JS, ReactJS, Angular, Aurelia e qualquer outra ferramenta com o propósito de criar web components.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CFE1A-E192-4928-BFF5-ABF56DF2A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Components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7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ED2DEF2-B305-4C3C-8459-A79D30DA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grande boom do ReactJS foi o virtual DOM, que é um espelho da DOM que simula antes de enviar para o original.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194A3-AA67-4AEC-9761-7CC51B9EB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Virtual DOM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7BDBEB-E0EA-4CD1-A302-561C0111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87" y="2454534"/>
            <a:ext cx="6304625" cy="32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B2C8CE9-E4F7-454A-B3F1-DEABDE17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que seja possível o desenvolvimento de componentes mais complexos, alguns métodos foram adicionados na API dos componentes ReactJS.</a:t>
            </a:r>
          </a:p>
          <a:p>
            <a:endParaRPr lang="pt-BR" dirty="0"/>
          </a:p>
          <a:p>
            <a:r>
              <a:rPr lang="pt-BR" dirty="0"/>
              <a:t>Eles fazem parte do Component Lifecycle (ciclo de vida dos componentes).</a:t>
            </a:r>
          </a:p>
          <a:p>
            <a:endParaRPr lang="pt-BR" dirty="0"/>
          </a:p>
          <a:p>
            <a:r>
              <a:rPr lang="pt-BR" dirty="0"/>
              <a:t>Com esses métodos, os desenvolvedores podem saber, por exemplo, quando um componente vai ser criado, destruído, atualizado etc.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1C638B-150C-4ED0-B10F-57FAD9E8C3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Ciclo de vida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04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FF79B-875D-4A5D-88F8-02C04F4F1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Ciclo de Vida</a:t>
            </a:r>
          </a:p>
        </p:txBody>
      </p:sp>
      <p:pic>
        <p:nvPicPr>
          <p:cNvPr id="1026" name="Picture 2" descr="How to understand a component's lifecycle methods in ReactJS">
            <a:extLst>
              <a:ext uri="{FF2B5EF4-FFF2-40B4-BE49-F238E27FC236}">
                <a16:creationId xmlns:a16="http://schemas.microsoft.com/office/drawing/2014/main" id="{EDD3243A-943F-4ADB-968F-2E158EDA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50" y="1373611"/>
            <a:ext cx="6347697" cy="411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8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9876371-0972-4FF4-BAC2-78A3E52D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métodos do ciclo de vida de componentes são invocados em diferentes fases. </a:t>
            </a:r>
          </a:p>
          <a:p>
            <a:endParaRPr lang="pt-BR" dirty="0"/>
          </a:p>
          <a:p>
            <a:r>
              <a:rPr lang="pt-BR" dirty="0"/>
              <a:t>Suponha que esteja criando o aplicativo do </a:t>
            </a:r>
            <a:r>
              <a:rPr lang="pt-BR" b="1" dirty="0"/>
              <a:t>YouTube</a:t>
            </a:r>
            <a:r>
              <a:rPr lang="pt-BR" dirty="0"/>
              <a:t>, então obviamente sabe-se que o aplicativo usará a rede para fazer buffer dos vídeos e utilizará a energia da bateria (considerando apenas estes).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4CAB88-E75A-44D3-9F4B-B69515E9D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Ciclo de Vida</a:t>
            </a:r>
          </a:p>
        </p:txBody>
      </p:sp>
    </p:spTree>
    <p:extLst>
      <p:ext uri="{BB962C8B-B14F-4D97-AF65-F5344CB8AC3E}">
        <p14:creationId xmlns:p14="http://schemas.microsoft.com/office/powerpoint/2010/main" val="246165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681798D-1C2D-4BB5-B6A5-1B28C386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usuário mudar para outro aplicativo depois de reproduzir o vídeo, os desenvolvedores devem ter certeza de que estarão utilizando os recursos de rede e da bateria da maneira mais eficiente possível. </a:t>
            </a:r>
          </a:p>
          <a:p>
            <a:r>
              <a:rPr lang="pt-BR" dirty="0"/>
              <a:t>Então sempre que o usuário mudar para outro aplicativo, pode-se "parar/pausar" o buffer do vídeo, o que deixará de usar esses recursos.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4125E6-4960-4275-91DA-5C00A379DF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Ciclo de Vida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04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E7B2E22-FCB1-4FCE-809E-16C3B33FA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Isto é o que os métodos do ciclo de vida do ReactJS fornece para que o desenvolvedor possa produzir uma aplicação de qualidade e garantir que seja possível realmente planejar o que e como fazer alguma mudança em vários momentos do ciclo de vida do componente, seja na montagem, atualização ou desmontagem da interface 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BCF581-FE03-4C2A-920A-5106856B75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Ciclo de Vida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57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45DFFAB-6598-4D39-955E-E8315088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componente ReactJS passa pelas seguintes fases:</a:t>
            </a:r>
          </a:p>
          <a:p>
            <a:endParaRPr lang="pt-BR" dirty="0"/>
          </a:p>
          <a:p>
            <a:r>
              <a:rPr lang="pt-BR" b="1" dirty="0"/>
              <a:t>Inicialização</a:t>
            </a:r>
            <a:endParaRPr lang="pt-BR" dirty="0"/>
          </a:p>
          <a:p>
            <a:r>
              <a:rPr lang="pt-BR" b="1" dirty="0"/>
              <a:t>Montagem</a:t>
            </a:r>
            <a:endParaRPr lang="pt-BR" dirty="0"/>
          </a:p>
          <a:p>
            <a:r>
              <a:rPr lang="pt-BR" b="1" dirty="0"/>
              <a:t>Atualização</a:t>
            </a:r>
            <a:endParaRPr lang="pt-BR" dirty="0"/>
          </a:p>
          <a:p>
            <a:r>
              <a:rPr lang="pt-BR" b="1" dirty="0"/>
              <a:t>Desmontagem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3D1D02-D390-4F00-A636-D3A992C43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Ciclo de Vida</a:t>
            </a:r>
          </a:p>
        </p:txBody>
      </p:sp>
    </p:spTree>
    <p:extLst>
      <p:ext uri="{BB962C8B-B14F-4D97-AF65-F5344CB8AC3E}">
        <p14:creationId xmlns:p14="http://schemas.microsoft.com/office/powerpoint/2010/main" val="340601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0DF1BC3-8DA0-4460-812E-F43617A4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Criada pelo Facebook, seus criadores a definem como: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“Uma biblioteca JavaScript declarativa, eficiente e flexível para criar interfaces visuais”.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https://pt-br.reactjs.org/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5615B-8756-450B-A0B5-90F76512B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ReactJS?</a:t>
            </a:r>
          </a:p>
        </p:txBody>
      </p:sp>
    </p:spTree>
    <p:extLst>
      <p:ext uri="{BB962C8B-B14F-4D97-AF65-F5344CB8AC3E}">
        <p14:creationId xmlns:p14="http://schemas.microsoft.com/office/powerpoint/2010/main" val="3758143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7A4D2C-63C1-4DEC-8130-C9C1C9BE8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Ciclo de Vida</a:t>
            </a:r>
          </a:p>
          <a:p>
            <a:endParaRPr lang="pt-BR" dirty="0"/>
          </a:p>
        </p:txBody>
      </p:sp>
      <p:pic>
        <p:nvPicPr>
          <p:cNvPr id="1026" name="Picture 2" descr="https://miro.medium.com/max/4784/1*sn-ftowp0_VVRbeUAFECMA.png">
            <a:extLst>
              <a:ext uri="{FF2B5EF4-FFF2-40B4-BE49-F238E27FC236}">
                <a16:creationId xmlns:a16="http://schemas.microsoft.com/office/drawing/2014/main" id="{0950CD0B-0FCE-4E6C-9332-215B38843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6" y="1629000"/>
            <a:ext cx="778670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3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BC45DE0-0E76-499B-96D4-2D811070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Os componentes ReactJS possuem um state embutido .</a:t>
            </a:r>
          </a:p>
          <a:p>
            <a:endParaRPr lang="pt-BR" dirty="0"/>
          </a:p>
          <a:p>
            <a:r>
              <a:rPr lang="pt-BR" dirty="0"/>
              <a:t>É um objeto onde é possível armazenar valores de propriedades que pertencem ao componente.</a:t>
            </a:r>
          </a:p>
          <a:p>
            <a:endParaRPr lang="pt-BR" dirty="0"/>
          </a:p>
          <a:p>
            <a:r>
              <a:rPr lang="pt-BR" dirty="0"/>
              <a:t>Quando o state sofre uma alteração, o componente é renderizado novamente.</a:t>
            </a:r>
          </a:p>
          <a:p>
            <a:endParaRPr lang="pt-BR" dirty="0"/>
          </a:p>
          <a:p>
            <a:r>
              <a:rPr lang="pt-BR" dirty="0"/>
              <a:t>O estado (ou state) da aplicação pode ser definido como: o lugar pra onde os dados vão e se transformam ao longo do tempo.</a:t>
            </a:r>
          </a:p>
          <a:p>
            <a:endParaRPr lang="pt-BR" dirty="0"/>
          </a:p>
          <a:p>
            <a:r>
              <a:rPr lang="pt-BR" dirty="0"/>
              <a:t>Dito isso, os componentes ReactJS podem ser divididos em duas categorias: Presentational e Container. Outra nomenclatura usada na comunidade para esses dois é: Stateless (sem estado) e Stateful (com estado).</a:t>
            </a:r>
          </a:p>
          <a:p>
            <a:endParaRPr lang="pt-BR" dirty="0"/>
          </a:p>
          <a:p>
            <a:r>
              <a:rPr lang="pt-BR" dirty="0"/>
              <a:t>Os componentes do tipo Presentational se importam somente com a apresentação dos dados, portanto não tem estado (stateless).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BD41BC-C0EA-4CE9-B2B0-9631BFC75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23674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E01BD6-CC57-4A6E-8A57-68F1738B8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Criando o primeiro projeto</a:t>
            </a:r>
          </a:p>
        </p:txBody>
      </p:sp>
      <p:pic>
        <p:nvPicPr>
          <p:cNvPr id="2050" name="Picture 2" descr="Saiba como manter um projeto dentro do prazo - Artia">
            <a:extLst>
              <a:ext uri="{FF2B5EF4-FFF2-40B4-BE49-F238E27FC236}">
                <a16:creationId xmlns:a16="http://schemas.microsoft.com/office/drawing/2014/main" id="{9F7B37CF-6C31-45AF-97B0-5CCB2A139E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83" y="1572683"/>
            <a:ext cx="5040632" cy="35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6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FA24AD-64EF-4327-BD98-4BB632F6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https://tableless.com.br/guia-completo-react-ecossistema/</a:t>
            </a:r>
            <a:endParaRPr lang="pt-BR" dirty="0"/>
          </a:p>
          <a:p>
            <a:r>
              <a:rPr lang="pt-BR" dirty="0">
                <a:hlinkClick r:id="rId3"/>
              </a:rPr>
              <a:t>https://pt-br.reactjs.org/docs/create-a-new-react-app.html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FEFD20-5D0A-4181-9403-DF9DC61C2F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22443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78859D-7BF7-4E2F-AD3C-1FEFF6F1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Portanto: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ReactJS </a:t>
            </a: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/>
              <a:t> é um framework e sim uma </a:t>
            </a:r>
            <a:r>
              <a:rPr lang="pt-BR" b="1" dirty="0">
                <a:solidFill>
                  <a:schemeClr val="accent6"/>
                </a:solidFill>
              </a:rPr>
              <a:t>biblioteca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É utilizada para criar interfaces visuais (UI). 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310BD-CCBE-427E-9AFD-1436B59D8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ReactJS?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02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35A729B-3346-4CD6-B0E8-3D4398C9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Seu ecossistema é formado por:</a:t>
            </a:r>
          </a:p>
          <a:p>
            <a:pPr lvl="1"/>
            <a:r>
              <a:rPr lang="pt-BR" dirty="0"/>
              <a:t>ReactJS</a:t>
            </a:r>
          </a:p>
          <a:p>
            <a:pPr lvl="1"/>
            <a:r>
              <a:rPr lang="pt-BR" dirty="0"/>
              <a:t>JSX</a:t>
            </a:r>
          </a:p>
          <a:p>
            <a:pPr lvl="1"/>
            <a:r>
              <a:rPr lang="pt-BR" dirty="0"/>
              <a:t>ES</a:t>
            </a:r>
          </a:p>
          <a:p>
            <a:pPr lvl="1"/>
            <a:r>
              <a:rPr lang="pt-BR" dirty="0"/>
              <a:t>Webpack</a:t>
            </a:r>
          </a:p>
          <a:p>
            <a:pPr lvl="1"/>
            <a:r>
              <a:rPr lang="pt-BR" dirty="0"/>
              <a:t>Flux/Redux</a:t>
            </a:r>
          </a:p>
          <a:p>
            <a:pPr lvl="1"/>
            <a:r>
              <a:rPr lang="pt-BR" dirty="0"/>
              <a:t>Axios/Fetch</a:t>
            </a:r>
          </a:p>
          <a:p>
            <a:pPr lvl="1"/>
            <a:r>
              <a:rPr lang="pt-BR" dirty="0"/>
              <a:t>Jest/Mocha</a:t>
            </a:r>
          </a:p>
          <a:p>
            <a:pPr lvl="1"/>
            <a:endParaRPr lang="pt-BR" dirty="0"/>
          </a:p>
          <a:p>
            <a:r>
              <a:rPr lang="pt-BR" dirty="0"/>
              <a:t>E com estes itens é possível criar aplicações Front-End completas usando esta biblioteca.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3A0CA7-D2C6-495D-9437-7783AE05DA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ReactJS?</a:t>
            </a:r>
          </a:p>
        </p:txBody>
      </p:sp>
    </p:spTree>
    <p:extLst>
      <p:ext uri="{BB962C8B-B14F-4D97-AF65-F5344CB8AC3E}">
        <p14:creationId xmlns:p14="http://schemas.microsoft.com/office/powerpoint/2010/main" val="414656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E6B53-5699-44DB-BEAE-0F7427B017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Ecossistema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7C57F5-1B64-4A8D-9711-1E6E672B6E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49160"/>
            <a:ext cx="8395180" cy="53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1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6B9F4A-61BF-4E71-9BDD-51F85864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JSX é uma extensão de sintaxe do JavaScript.</a:t>
            </a:r>
          </a:p>
          <a:p>
            <a:r>
              <a:rPr lang="pt-BR" dirty="0"/>
              <a:t>Daí o nome: </a:t>
            </a:r>
            <a:r>
              <a:rPr lang="pt-BR" b="1" dirty="0"/>
              <a:t>J</a:t>
            </a:r>
            <a:r>
              <a:rPr lang="pt-BR" dirty="0"/>
              <a:t>avaScript </a:t>
            </a:r>
            <a:r>
              <a:rPr lang="pt-BR" b="1" dirty="0"/>
              <a:t>S</a:t>
            </a:r>
            <a:r>
              <a:rPr lang="pt-BR" dirty="0"/>
              <a:t>yntax e</a:t>
            </a:r>
            <a:r>
              <a:rPr lang="pt-BR" b="1" dirty="0"/>
              <a:t>X</a:t>
            </a:r>
            <a:r>
              <a:rPr lang="pt-BR" dirty="0"/>
              <a:t>tension</a:t>
            </a:r>
          </a:p>
          <a:p>
            <a:r>
              <a:rPr lang="pt-BR" dirty="0"/>
              <a:t>Que torna possível “escrever HTML dentro do JavaScript”.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8197A-E0F2-491F-ABCC-57667B696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JSX</a:t>
            </a:r>
          </a:p>
          <a:p>
            <a:endParaRPr lang="pt-BR" dirty="0"/>
          </a:p>
        </p:txBody>
      </p:sp>
      <p:pic>
        <p:nvPicPr>
          <p:cNvPr id="3074" name="Picture 2" descr="Usando JSX no React (instalado via NPM) - Portal Visual Dicas">
            <a:extLst>
              <a:ext uri="{FF2B5EF4-FFF2-40B4-BE49-F238E27FC236}">
                <a16:creationId xmlns:a16="http://schemas.microsoft.com/office/drawing/2014/main" id="{2FF60E42-B5F0-4549-9D7D-8AEEF4FE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08" y="3429000"/>
            <a:ext cx="6051982" cy="24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1F2EDC-C74C-4712-94DA-9B37EA37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JSX</a:t>
            </a:r>
            <a:endParaRPr lang="pt-BR" dirty="0"/>
          </a:p>
        </p:txBody>
      </p:sp>
      <p:pic>
        <p:nvPicPr>
          <p:cNvPr id="2050" name="Picture 2" descr="React.js Efficient Server Rendering | by Tigran Bayburtsyan |  HackerNoon.com | Medium">
            <a:extLst>
              <a:ext uri="{FF2B5EF4-FFF2-40B4-BE49-F238E27FC236}">
                <a16:creationId xmlns:a16="http://schemas.microsoft.com/office/drawing/2014/main" id="{A666F07B-C569-4A3F-9075-84616574E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40" y="1269000"/>
            <a:ext cx="6396117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9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4C1FBC4-6CA0-4266-ABAD-79F4407B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resumo, JSX é uma sintaxe semelhante ao XML, onde é possível escrever e compreender de uma melhor forma como será montado o seu componente na UI. </a:t>
            </a:r>
          </a:p>
          <a:p>
            <a:endParaRPr lang="pt-BR" dirty="0"/>
          </a:p>
          <a:p>
            <a:r>
              <a:rPr lang="pt-BR" dirty="0"/>
              <a:t>JSX não é interpretado pelo browser, por este motivo é necessário utilizar um transpilador para que a interface seja exibida no navegador.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420C49-6466-446C-B562-76A419F62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69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028A48E-5300-4462-9B14-2143B528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vários transpiladores que “traduzem” JSX. Dentre eles o mais conhecido é o Babel. </a:t>
            </a:r>
          </a:p>
          <a:p>
            <a:r>
              <a:rPr lang="pt-BR" dirty="0"/>
              <a:t>Basicamente, usando JSX é possível escrever estruturas do tipo HTML, no mesmo arquivo onde há código JavaScript e então o Babel transformará isso em código JavaScript. </a:t>
            </a:r>
          </a:p>
          <a:p>
            <a:r>
              <a:rPr lang="pt-BR" dirty="0"/>
              <a:t>Ao contrário do passado, em vez de colocar JavaScript em HTML, o JSX permite colocar HTML em JavaScript.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C42105-4127-404D-ADD6-9DEEF3885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172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</TotalTime>
  <Words>843</Words>
  <Application>Microsoft Office PowerPoint</Application>
  <PresentationFormat>Apresentação na tela (4:3)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61</cp:revision>
  <dcterms:created xsi:type="dcterms:W3CDTF">2019-02-19T13:22:14Z</dcterms:created>
  <dcterms:modified xsi:type="dcterms:W3CDTF">2021-10-18T04:00:04Z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