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20"/>
  </p:handoutMasterIdLst>
  <p:sldIdLst>
    <p:sldId id="257" r:id="rId5"/>
    <p:sldId id="375" r:id="rId6"/>
    <p:sldId id="397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259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Scripts – DQL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just"/>
            <a:r>
              <a:rPr lang="pt-BR" dirty="0"/>
              <a:t>Banco de dados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just"/>
            <a:r>
              <a:rPr lang="pt-BR" dirty="0"/>
              <a:t>SELECT com JOIN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Uma cláusula </a:t>
            </a:r>
            <a:r>
              <a:rPr lang="pt-BR" b="1" dirty="0"/>
              <a:t>INNER</a:t>
            </a:r>
            <a:r>
              <a:rPr lang="pt-BR" dirty="0"/>
              <a:t> </a:t>
            </a:r>
            <a:r>
              <a:rPr lang="pt-BR" b="1" dirty="0"/>
              <a:t>JOIN</a:t>
            </a:r>
            <a:r>
              <a:rPr lang="pt-BR" dirty="0"/>
              <a:t>  retorna </a:t>
            </a:r>
            <a:r>
              <a:rPr lang="pt-BR" b="1" dirty="0"/>
              <a:t>somente</a:t>
            </a:r>
            <a:r>
              <a:rPr lang="pt-BR" dirty="0"/>
              <a:t> os registros que possuem correspondência na tabela </a:t>
            </a:r>
            <a:r>
              <a:rPr lang="pt-BR" b="1" dirty="0"/>
              <a:t>esquerda</a:t>
            </a:r>
            <a:r>
              <a:rPr lang="pt-BR" dirty="0"/>
              <a:t> (tabela 1) e na tabela </a:t>
            </a:r>
            <a:r>
              <a:rPr lang="pt-BR" b="1" dirty="0"/>
              <a:t>direita</a:t>
            </a:r>
            <a:r>
              <a:rPr lang="pt-BR" dirty="0"/>
              <a:t> (tabela 2) ao mesmo tempo. E </a:t>
            </a:r>
            <a:r>
              <a:rPr lang="pt-BR" b="1" dirty="0"/>
              <a:t>somente</a:t>
            </a:r>
            <a:r>
              <a:rPr lang="pt-BR" dirty="0"/>
              <a:t> estes.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INNER JOIN</a:t>
            </a:r>
          </a:p>
        </p:txBody>
      </p:sp>
    </p:spTree>
    <p:extLst>
      <p:ext uri="{BB962C8B-B14F-4D97-AF65-F5344CB8AC3E}">
        <p14:creationId xmlns:p14="http://schemas.microsoft.com/office/powerpoint/2010/main" val="3494366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INNER JOIN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5BECCF1-EC0A-4185-B10C-7C29BE655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30" t="15276" r="51860" b="71330"/>
          <a:stretch/>
        </p:blipFill>
        <p:spPr>
          <a:xfrm>
            <a:off x="612000" y="2371653"/>
            <a:ext cx="7920000" cy="137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63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FULL OUTER JOIN</a:t>
            </a:r>
          </a:p>
        </p:txBody>
      </p:sp>
      <p:pic>
        <p:nvPicPr>
          <p:cNvPr id="7" name="Espaço Reservado para Conteúdo 4">
            <a:extLst>
              <a:ext uri="{FF2B5EF4-FFF2-40B4-BE49-F238E27FC236}">
                <a16:creationId xmlns:a16="http://schemas.microsoft.com/office/drawing/2014/main" id="{4AE01AB3-CBE9-41AF-827F-1E5C9FDD7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28" t="58798"/>
          <a:stretch/>
        </p:blipFill>
        <p:spPr>
          <a:xfrm>
            <a:off x="1469025" y="1065342"/>
            <a:ext cx="6205950" cy="5120010"/>
          </a:xfrm>
        </p:spPr>
      </p:pic>
    </p:spTree>
    <p:extLst>
      <p:ext uri="{BB962C8B-B14F-4D97-AF65-F5344CB8AC3E}">
        <p14:creationId xmlns:p14="http://schemas.microsoft.com/office/powerpoint/2010/main" val="1528174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Uma cláusula </a:t>
            </a:r>
            <a:r>
              <a:rPr lang="pt-BR" b="1" dirty="0"/>
              <a:t>FULL OUTER</a:t>
            </a:r>
            <a:r>
              <a:rPr lang="pt-BR" dirty="0"/>
              <a:t> </a:t>
            </a:r>
            <a:r>
              <a:rPr lang="pt-BR" b="1" dirty="0"/>
              <a:t>JOIN</a:t>
            </a:r>
            <a:r>
              <a:rPr lang="pt-BR" dirty="0"/>
              <a:t>  retorna </a:t>
            </a:r>
            <a:r>
              <a:rPr lang="pt-BR" b="1" dirty="0"/>
              <a:t>todos</a:t>
            </a:r>
            <a:r>
              <a:rPr lang="pt-BR" dirty="0"/>
              <a:t> os registros da tabela </a:t>
            </a:r>
            <a:r>
              <a:rPr lang="pt-BR" b="1" dirty="0"/>
              <a:t>esquerda</a:t>
            </a:r>
            <a:r>
              <a:rPr lang="pt-BR" dirty="0"/>
              <a:t> (tabela 1) e da tabela </a:t>
            </a:r>
            <a:r>
              <a:rPr lang="pt-BR" b="1" dirty="0"/>
              <a:t>direita</a:t>
            </a:r>
            <a:r>
              <a:rPr lang="pt-BR" dirty="0"/>
              <a:t> (tabela 2) ao mesmo tempo. E </a:t>
            </a:r>
            <a:r>
              <a:rPr lang="pt-BR" b="1" dirty="0"/>
              <a:t>também</a:t>
            </a:r>
            <a:r>
              <a:rPr lang="pt-BR" dirty="0"/>
              <a:t>  os registros que possuem correspondência nas duas tabelas.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FULL OUTER JOIN</a:t>
            </a:r>
          </a:p>
        </p:txBody>
      </p:sp>
    </p:spTree>
    <p:extLst>
      <p:ext uri="{BB962C8B-B14F-4D97-AF65-F5344CB8AC3E}">
        <p14:creationId xmlns:p14="http://schemas.microsoft.com/office/powerpoint/2010/main" val="14016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INNER JOIN</a:t>
            </a:r>
          </a:p>
        </p:txBody>
      </p:sp>
      <p:pic>
        <p:nvPicPr>
          <p:cNvPr id="6" name="Espaço Reservado para Conteúdo 3">
            <a:extLst>
              <a:ext uri="{FF2B5EF4-FFF2-40B4-BE49-F238E27FC236}">
                <a16:creationId xmlns:a16="http://schemas.microsoft.com/office/drawing/2014/main" id="{14CC1238-FCB9-4142-B639-76E19B581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02" t="14742" r="51575" b="67381"/>
          <a:stretch/>
        </p:blipFill>
        <p:spPr>
          <a:xfrm>
            <a:off x="612000" y="2472267"/>
            <a:ext cx="7920000" cy="184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68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59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Uma cláusula </a:t>
            </a:r>
            <a:r>
              <a:rPr lang="pt-BR" b="1" dirty="0"/>
              <a:t>JOIN</a:t>
            </a:r>
            <a:r>
              <a:rPr lang="pt-BR" dirty="0"/>
              <a:t> em SQL correspondente a uma operação de </a:t>
            </a:r>
            <a:r>
              <a:rPr lang="pt-BR" b="1" dirty="0"/>
              <a:t>junção</a:t>
            </a:r>
            <a:r>
              <a:rPr lang="pt-BR" dirty="0"/>
              <a:t> em álgebra relacional, combinando colunas de uma ou mais tabelas em um </a:t>
            </a:r>
            <a:r>
              <a:rPr lang="pt-BR" b="1" dirty="0"/>
              <a:t>banco de dados relacional</a:t>
            </a:r>
            <a:r>
              <a:rPr lang="pt-BR" dirty="0"/>
              <a:t>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É importante observar que a junção se dá através da relação entre as chaves </a:t>
            </a:r>
            <a:r>
              <a:rPr lang="pt-BR" b="1" dirty="0"/>
              <a:t>primária</a:t>
            </a:r>
            <a:r>
              <a:rPr lang="pt-BR" dirty="0"/>
              <a:t> e </a:t>
            </a:r>
            <a:r>
              <a:rPr lang="pt-BR" b="1" dirty="0"/>
              <a:t>estrangeira</a:t>
            </a:r>
            <a:r>
              <a:rPr lang="pt-BR" dirty="0"/>
              <a:t>.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237608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LEFT JOIN</a:t>
            </a:r>
          </a:p>
        </p:txBody>
      </p:sp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id="{979B2256-C30E-4A13-9BC5-95F529130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26" b="54571"/>
          <a:stretch/>
        </p:blipFill>
        <p:spPr>
          <a:xfrm>
            <a:off x="1763590" y="1141413"/>
            <a:ext cx="5605776" cy="5133552"/>
          </a:xfrm>
        </p:spPr>
      </p:pic>
    </p:spTree>
    <p:extLst>
      <p:ext uri="{BB962C8B-B14F-4D97-AF65-F5344CB8AC3E}">
        <p14:creationId xmlns:p14="http://schemas.microsoft.com/office/powerpoint/2010/main" val="382946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Uma cláusula </a:t>
            </a:r>
            <a:r>
              <a:rPr lang="pt-BR" b="1" dirty="0"/>
              <a:t>LEFT</a:t>
            </a:r>
            <a:r>
              <a:rPr lang="pt-BR" dirty="0"/>
              <a:t> </a:t>
            </a:r>
            <a:r>
              <a:rPr lang="pt-BR" b="1" dirty="0"/>
              <a:t>JOIN</a:t>
            </a:r>
            <a:r>
              <a:rPr lang="pt-BR" dirty="0"/>
              <a:t>  retorna todos os registros da tabela </a:t>
            </a:r>
            <a:r>
              <a:rPr lang="pt-BR" b="1" dirty="0"/>
              <a:t>esquerda</a:t>
            </a:r>
            <a:r>
              <a:rPr lang="pt-BR" dirty="0"/>
              <a:t> (tabela 1) e os registros </a:t>
            </a:r>
            <a:r>
              <a:rPr lang="pt-BR" b="1" dirty="0"/>
              <a:t>correspondentes</a:t>
            </a:r>
            <a:r>
              <a:rPr lang="pt-BR" dirty="0"/>
              <a:t> da tabela </a:t>
            </a:r>
            <a:r>
              <a:rPr lang="pt-BR" b="1" dirty="0"/>
              <a:t>direita</a:t>
            </a:r>
            <a:r>
              <a:rPr lang="pt-BR" dirty="0"/>
              <a:t> (tabela 2). E </a:t>
            </a:r>
            <a:r>
              <a:rPr lang="pt-BR" b="1" dirty="0"/>
              <a:t>somente</a:t>
            </a:r>
            <a:r>
              <a:rPr lang="pt-BR" dirty="0"/>
              <a:t> estes.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 O resultado é NULL do lado direito, se não houver correspondência.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LEFT JOIN</a:t>
            </a:r>
          </a:p>
        </p:txBody>
      </p:sp>
    </p:spTree>
    <p:extLst>
      <p:ext uri="{BB962C8B-B14F-4D97-AF65-F5344CB8AC3E}">
        <p14:creationId xmlns:p14="http://schemas.microsoft.com/office/powerpoint/2010/main" val="9668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LEFT JOIN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168708-B8CC-410B-84CC-DE66CF2665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14718" r="52099" b="71700"/>
          <a:stretch/>
        </p:blipFill>
        <p:spPr>
          <a:xfrm>
            <a:off x="702329" y="2284363"/>
            <a:ext cx="7739343" cy="137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8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RIGHT JOIN</a:t>
            </a:r>
          </a:p>
        </p:txBody>
      </p:sp>
      <p:pic>
        <p:nvPicPr>
          <p:cNvPr id="7" name="Espaço Reservado para Conteúdo 4">
            <a:extLst>
              <a:ext uri="{FF2B5EF4-FFF2-40B4-BE49-F238E27FC236}">
                <a16:creationId xmlns:a16="http://schemas.microsoft.com/office/drawing/2014/main" id="{286723DC-4AB8-4848-9BAF-ACFF539A7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37" b="57861"/>
          <a:stretch/>
        </p:blipFill>
        <p:spPr>
          <a:xfrm>
            <a:off x="1552915" y="1099468"/>
            <a:ext cx="6038170" cy="4867496"/>
          </a:xfrm>
        </p:spPr>
      </p:pic>
    </p:spTree>
    <p:extLst>
      <p:ext uri="{BB962C8B-B14F-4D97-AF65-F5344CB8AC3E}">
        <p14:creationId xmlns:p14="http://schemas.microsoft.com/office/powerpoint/2010/main" val="367790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Uma cláusula </a:t>
            </a:r>
            <a:r>
              <a:rPr lang="pt-BR" b="1" dirty="0"/>
              <a:t>RIGHT</a:t>
            </a:r>
            <a:r>
              <a:rPr lang="pt-BR" dirty="0"/>
              <a:t> </a:t>
            </a:r>
            <a:r>
              <a:rPr lang="pt-BR" b="1" dirty="0"/>
              <a:t>JOIN</a:t>
            </a:r>
            <a:r>
              <a:rPr lang="pt-BR" dirty="0"/>
              <a:t>  retorna todos os registros da tabela </a:t>
            </a:r>
            <a:r>
              <a:rPr lang="pt-BR" b="1" dirty="0"/>
              <a:t>direita</a:t>
            </a:r>
            <a:r>
              <a:rPr lang="pt-BR" dirty="0"/>
              <a:t> (tabela 2) e os registros </a:t>
            </a:r>
            <a:r>
              <a:rPr lang="pt-BR" b="1" dirty="0"/>
              <a:t>correspondentes</a:t>
            </a:r>
            <a:r>
              <a:rPr lang="pt-BR" dirty="0"/>
              <a:t> da tabela </a:t>
            </a:r>
            <a:r>
              <a:rPr lang="pt-BR" b="1" dirty="0"/>
              <a:t>esquerda</a:t>
            </a:r>
            <a:r>
              <a:rPr lang="pt-BR" dirty="0"/>
              <a:t> (tabela 1). E </a:t>
            </a:r>
            <a:r>
              <a:rPr lang="pt-BR" b="1" dirty="0"/>
              <a:t>somente</a:t>
            </a:r>
            <a:r>
              <a:rPr lang="pt-BR" dirty="0"/>
              <a:t> estes.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 O resultado é NULL do lado direito, se não houver correspondência.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RIGHT JOIN</a:t>
            </a:r>
          </a:p>
        </p:txBody>
      </p:sp>
    </p:spTree>
    <p:extLst>
      <p:ext uri="{BB962C8B-B14F-4D97-AF65-F5344CB8AC3E}">
        <p14:creationId xmlns:p14="http://schemas.microsoft.com/office/powerpoint/2010/main" val="376015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RIGHT JOIN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D95AA6-965C-4BFE-8447-D0DEF5E92E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14847" r="51729" b="70655"/>
          <a:stretch/>
        </p:blipFill>
        <p:spPr>
          <a:xfrm>
            <a:off x="630506" y="2155226"/>
            <a:ext cx="7882989" cy="14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64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INNER JOIN</a:t>
            </a:r>
          </a:p>
        </p:txBody>
      </p:sp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id="{735271C3-84C1-421E-A578-6C1F7F2F2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32" r="55078"/>
          <a:stretch/>
        </p:blipFill>
        <p:spPr>
          <a:xfrm>
            <a:off x="1506775" y="931817"/>
            <a:ext cx="6130449" cy="5305873"/>
          </a:xfrm>
        </p:spPr>
      </p:pic>
    </p:spTree>
    <p:extLst>
      <p:ext uri="{BB962C8B-B14F-4D97-AF65-F5344CB8AC3E}">
        <p14:creationId xmlns:p14="http://schemas.microsoft.com/office/powerpoint/2010/main" val="4702162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98036D-8F24-4150-8883-4040B39D68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46F767-487D-45A7-9383-4F9F29521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35199-fddc-46f9-8522-4d2f2df906d6"/>
    <ds:schemaRef ds:uri="616ddcb6-37a4-4b68-9e62-eadd21265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</TotalTime>
  <Words>244</Words>
  <Application>Microsoft Office PowerPoint</Application>
  <PresentationFormat>Apresentação na tela (4:3)</PresentationFormat>
  <Paragraphs>27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Saulo Macedo Dos Santos</cp:lastModifiedBy>
  <cp:revision>70</cp:revision>
  <dcterms:created xsi:type="dcterms:W3CDTF">2019-02-19T13:22:14Z</dcterms:created>
  <dcterms:modified xsi:type="dcterms:W3CDTF">2021-08-06T10:59:33Z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