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6"/>
  </p:handoutMasterIdLst>
  <p:sldIdLst>
    <p:sldId id="257" r:id="rId5"/>
    <p:sldId id="258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3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518094" y="1518807"/>
            <a:ext cx="7299318" cy="1304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Funções Definidas pelo Usuário (UDF)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Grupo 5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3471997"/>
            <a:ext cx="7886700" cy="15885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latin typeface="Montserrat"/>
              </a:rPr>
              <a:t>Matheus Nascimento</a:t>
            </a:r>
          </a:p>
          <a:p>
            <a:r>
              <a:rPr lang="pt-BR" err="1">
                <a:latin typeface="Montserrat"/>
              </a:rPr>
              <a:t>Angelo</a:t>
            </a:r>
            <a:r>
              <a:rPr lang="pt-BR">
                <a:latin typeface="Montserrat"/>
              </a:rPr>
              <a:t> Gabriel</a:t>
            </a:r>
          </a:p>
          <a:p>
            <a:r>
              <a:rPr lang="pt-BR">
                <a:latin typeface="Montserrat"/>
              </a:rPr>
              <a:t>Vitor </a:t>
            </a:r>
            <a:r>
              <a:rPr lang="pt-BR" err="1">
                <a:latin typeface="Montserrat"/>
              </a:rPr>
              <a:t>Labadessa</a:t>
            </a:r>
            <a:endParaRPr lang="pt-BR">
              <a:latin typeface="Montserrat"/>
            </a:endParaRPr>
          </a:p>
          <a:p>
            <a:r>
              <a:rPr lang="pt-BR">
                <a:latin typeface="Montserrat"/>
              </a:rPr>
              <a:t>André Augusto</a:t>
            </a:r>
            <a:endParaRPr lang="pt-BR"/>
          </a:p>
          <a:p>
            <a:r>
              <a:rPr lang="pt-BR">
                <a:latin typeface="Montserrat"/>
              </a:rPr>
              <a:t>Nicolas Richard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41266" cy="48075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Montserrat"/>
              </a:rPr>
              <a:t>Não se pode usar um bloco </a:t>
            </a:r>
            <a:r>
              <a:rPr lang="pt-BR" sz="2400" err="1">
                <a:latin typeface="Montserrat"/>
              </a:rPr>
              <a:t>Try</a:t>
            </a:r>
            <a:r>
              <a:rPr lang="pt-BR" sz="2400">
                <a:latin typeface="Montserrat"/>
              </a:rPr>
              <a:t>/Catch (Os comandos TRY/CATCH são utilizados para controlar erros em grupos de comandos do SQL Server).</a:t>
            </a:r>
            <a:endParaRPr lang="pt-BR" sz="2400"/>
          </a:p>
          <a:p>
            <a:r>
              <a:rPr lang="pt-BR" sz="2400">
                <a:latin typeface="Montserrat"/>
              </a:rPr>
              <a:t>Elas não podem retornar tipos de dados </a:t>
            </a:r>
            <a:r>
              <a:rPr lang="pt-BR" sz="2400" err="1">
                <a:latin typeface="Montserrat"/>
              </a:rPr>
              <a:t>text</a:t>
            </a:r>
            <a:r>
              <a:rPr lang="pt-BR" sz="2400">
                <a:latin typeface="Montserrat"/>
              </a:rPr>
              <a:t>, </a:t>
            </a:r>
            <a:r>
              <a:rPr lang="pt-BR" sz="2400" err="1">
                <a:latin typeface="Montserrat"/>
              </a:rPr>
              <a:t>ntext</a:t>
            </a:r>
            <a:r>
              <a:rPr lang="pt-BR" sz="2400">
                <a:latin typeface="Montserrat"/>
              </a:rPr>
              <a:t>, </a:t>
            </a:r>
            <a:r>
              <a:rPr lang="pt-BR" sz="2400" err="1">
                <a:latin typeface="Montserrat"/>
              </a:rPr>
              <a:t>image</a:t>
            </a:r>
            <a:r>
              <a:rPr lang="pt-BR" sz="2400">
                <a:latin typeface="Montserrat"/>
              </a:rPr>
              <a:t>, cursor ou </a:t>
            </a:r>
            <a:r>
              <a:rPr lang="pt-BR" sz="2400" err="1">
                <a:latin typeface="Montserrat"/>
              </a:rPr>
              <a:t>timestamp</a:t>
            </a:r>
            <a:r>
              <a:rPr lang="pt-BR" sz="2400">
                <a:latin typeface="Montserrat"/>
              </a:rPr>
              <a:t>.</a:t>
            </a:r>
          </a:p>
          <a:p>
            <a:r>
              <a:rPr lang="pt-BR" sz="2400">
                <a:latin typeface="Montserrat"/>
              </a:rPr>
              <a:t>Funções definidas pelo usuário (FDU) não podem mudar o estado do banco.</a:t>
            </a:r>
          </a:p>
          <a:p>
            <a:r>
              <a:rPr lang="pt-BR" sz="2400">
                <a:latin typeface="Montserrat"/>
              </a:rPr>
              <a:t>Os uso de funções dentro de um SELECT pode afetar negativamente o desempenho da query.</a:t>
            </a:r>
          </a:p>
          <a:p>
            <a:endParaRPr lang="pt-BR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O que não pode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5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9108" cy="5036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Uma </a:t>
            </a:r>
            <a:r>
              <a:rPr lang="pt-BR" err="1">
                <a:latin typeface="Montserrat"/>
              </a:rPr>
              <a:t>user</a:t>
            </a:r>
            <a:r>
              <a:rPr lang="pt-BR">
                <a:latin typeface="Montserrat"/>
              </a:rPr>
              <a:t> </a:t>
            </a:r>
            <a:r>
              <a:rPr lang="pt-BR" err="1">
                <a:latin typeface="Montserrat"/>
              </a:rPr>
              <a:t>defined</a:t>
            </a:r>
            <a:r>
              <a:rPr lang="pt-BR">
                <a:latin typeface="Montserrat"/>
              </a:rPr>
              <a:t> </a:t>
            </a:r>
            <a:r>
              <a:rPr lang="pt-BR" err="1">
                <a:latin typeface="Montserrat"/>
              </a:rPr>
              <a:t>function</a:t>
            </a:r>
            <a:r>
              <a:rPr lang="pt-BR">
                <a:latin typeface="Montserrat"/>
              </a:rPr>
              <a:t> (função definida pelo usuário) é uma rotina, normalmente escrita com a linguagem T-SQL</a:t>
            </a:r>
          </a:p>
          <a:p>
            <a:r>
              <a:rPr lang="pt-BR">
                <a:latin typeface="Montserrat"/>
              </a:rPr>
              <a:t> Executa uma ação (como um cálculo complexo) e retorna o resultado dessa ação como um valor. </a:t>
            </a:r>
            <a:endParaRPr lang="pt-BR"/>
          </a:p>
          <a:p>
            <a:r>
              <a:rPr lang="pt-BR">
                <a:latin typeface="Montserrat"/>
              </a:rPr>
              <a:t>O valor de retorno pode ser um valor escalar (único) ou uma tabela.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O que é 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38187" cy="5036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Funções escalares: Retornam um único valor.</a:t>
            </a:r>
            <a:endParaRPr lang="pt-BR"/>
          </a:p>
          <a:p>
            <a:endParaRPr lang="pt-BR">
              <a:latin typeface="Montserrat"/>
            </a:endParaRPr>
          </a:p>
          <a:p>
            <a:r>
              <a:rPr lang="pt-BR" err="1">
                <a:latin typeface="Montserrat"/>
              </a:rPr>
              <a:t>Table-Valued</a:t>
            </a:r>
            <a:r>
              <a:rPr lang="pt-BR">
                <a:latin typeface="Montserrat"/>
              </a:rPr>
              <a:t>: Retornam um conjunto de resultados.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Tipos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28072" cy="5036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As funções escalares definidas pelo usuário retornam um valor único de dados do tipo definido na cláusula RETURNS.</a:t>
            </a:r>
          </a:p>
          <a:p>
            <a:r>
              <a:rPr lang="pt-BR">
                <a:latin typeface="Montserrat"/>
              </a:rPr>
              <a:t>Exemplo: SUM, DATEADD, COALESCE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Funções escalares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7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Funções escalares</a:t>
            </a:r>
            <a:endParaRPr lang="pt-BR"/>
          </a:p>
        </p:txBody>
      </p:sp>
      <p:pic>
        <p:nvPicPr>
          <p:cNvPr id="9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91119E4-C40C-45FC-A5E3-D14BAF1C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2" t="29586" r="4481" b="197"/>
          <a:stretch/>
        </p:blipFill>
        <p:spPr>
          <a:xfrm>
            <a:off x="630884" y="1508571"/>
            <a:ext cx="7146717" cy="3536232"/>
          </a:xfrm>
        </p:spPr>
      </p:pic>
    </p:spTree>
    <p:extLst>
      <p:ext uri="{BB962C8B-B14F-4D97-AF65-F5344CB8AC3E}">
        <p14:creationId xmlns:p14="http://schemas.microsoft.com/office/powerpoint/2010/main" val="38604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4A310C6-18B6-4985-9E54-A431EDD1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6" t="13215" r="4229" b="197"/>
          <a:stretch/>
        </p:blipFill>
        <p:spPr>
          <a:xfrm>
            <a:off x="858739" y="1118601"/>
            <a:ext cx="6830063" cy="4360689"/>
          </a:xfrm>
        </p:spPr>
      </p:pic>
    </p:spTree>
    <p:extLst>
      <p:ext uri="{BB962C8B-B14F-4D97-AF65-F5344CB8AC3E}">
        <p14:creationId xmlns:p14="http://schemas.microsoft.com/office/powerpoint/2010/main" val="25175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08993" cy="5036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Uma função com valor de tabela que usa uma cadeia de caracteres de números delimitada por vírgulas e converte-os em uma tabela.</a:t>
            </a:r>
            <a:endParaRPr lang="pt-BR"/>
          </a:p>
          <a:p>
            <a:endParaRPr lang="pt-BR">
              <a:latin typeface="Montserrat"/>
            </a:endParaRPr>
          </a:p>
          <a:p>
            <a:endParaRPr lang="pt-BR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Funções </a:t>
            </a:r>
            <a:r>
              <a:rPr lang="pt-BR" b="0" err="1">
                <a:latin typeface="Montserrat"/>
              </a:rPr>
              <a:t>Table-Valued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23448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>
              <a:latin typeface="Montserrat"/>
            </a:endParaRPr>
          </a:p>
          <a:p>
            <a:endParaRPr lang="pt-BR">
              <a:latin typeface="Montserrat"/>
            </a:endParaRPr>
          </a:p>
          <a:p>
            <a:endParaRPr lang="pt-BR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Funções </a:t>
            </a:r>
            <a:r>
              <a:rPr lang="pt-BR" b="0" err="1">
                <a:latin typeface="Montserrat"/>
              </a:rPr>
              <a:t>Table-Valued</a:t>
            </a:r>
            <a:endParaRPr lang="pt-BR" err="1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54190038-FAB2-4F82-9D30-A8A4462F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6" y="1765190"/>
            <a:ext cx="6917634" cy="20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>
              <a:latin typeface="Montserrat"/>
            </a:endParaRPr>
          </a:p>
          <a:p>
            <a:endParaRPr lang="pt-BR">
              <a:latin typeface="Montserrat"/>
            </a:endParaRPr>
          </a:p>
          <a:p>
            <a:endParaRPr lang="pt-BR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0">
                <a:latin typeface="Montserrat"/>
              </a:rPr>
              <a:t>Funções </a:t>
            </a:r>
            <a:r>
              <a:rPr lang="pt-BR" b="0" err="1">
                <a:latin typeface="Montserrat"/>
              </a:rPr>
              <a:t>Table-Valued</a:t>
            </a:r>
            <a:endParaRPr lang="pt-BR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BE26C1-5C70-4F13-98CC-BB256D6F42AB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743DE964-C012-4E82-9F16-A092D9A1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42" y="1769677"/>
            <a:ext cx="4619916" cy="33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4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6135199-fddc-46f9-8522-4d2f2df906d6"/>
    <ds:schemaRef ds:uri="616ddcb6-37a4-4b68-9e62-eadd2126515b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Apresentação na tela (4:3)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Vitor Marchitiello Labadessa</cp:lastModifiedBy>
  <cp:revision>2</cp:revision>
  <dcterms:created xsi:type="dcterms:W3CDTF">2019-02-19T13:22:14Z</dcterms:created>
  <dcterms:modified xsi:type="dcterms:W3CDTF">2021-08-18T13:40:53Z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