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7" r:id="rId5"/>
    <p:sldId id="276" r:id="rId6"/>
    <p:sldId id="274" r:id="rId7"/>
    <p:sldId id="264" r:id="rId8"/>
    <p:sldId id="258" r:id="rId9"/>
    <p:sldId id="271" r:id="rId10"/>
    <p:sldId id="263" r:id="rId11"/>
    <p:sldId id="265" r:id="rId12"/>
    <p:sldId id="262" r:id="rId13"/>
    <p:sldId id="266" r:id="rId14"/>
    <p:sldId id="277" r:id="rId15"/>
    <p:sldId id="268" r:id="rId16"/>
    <p:sldId id="272" r:id="rId17"/>
    <p:sldId id="278" r:id="rId18"/>
    <p:sldId id="269" r:id="rId19"/>
    <p:sldId id="279" r:id="rId20"/>
    <p:sldId id="275" r:id="rId21"/>
    <p:sldId id="284" r:id="rId22"/>
    <p:sldId id="270" r:id="rId23"/>
    <p:sldId id="281" r:id="rId24"/>
    <p:sldId id="273" r:id="rId25"/>
    <p:sldId id="282" r:id="rId26"/>
    <p:sldId id="259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D25F-7D0F-47B6-A12D-1BC516FAFA4F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3171C-8CDE-4BF9-940B-6F975FE831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75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3171C-8CDE-4BF9-940B-6F975FE831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4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Loren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Daef</a:t>
            </a:r>
            <a:endParaRPr lang="pt-BR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>
                <a:latin typeface="Montserrat" panose="00000500000000000000" pitchFamily="2" charset="0"/>
              </a:rPr>
              <a:t>Et vero et </a:t>
            </a:r>
            <a:r>
              <a:rPr lang="pt-BR" err="1">
                <a:latin typeface="Montserrat" panose="00000500000000000000" pitchFamily="2" charset="0"/>
              </a:rPr>
              <a:t>iusto</a:t>
            </a:r>
            <a:r>
              <a:rPr lang="pt-BR">
                <a:latin typeface="Montserrat" panose="00000500000000000000" pitchFamily="2" charset="0"/>
              </a:rPr>
              <a:t> </a:t>
            </a:r>
            <a:r>
              <a:rPr lang="pt-BR" err="1">
                <a:latin typeface="Montserrat" panose="00000500000000000000" pitchFamily="2" charset="0"/>
              </a:rPr>
              <a:t>efsd</a:t>
            </a:r>
            <a:r>
              <a:rPr lang="pt-BR">
                <a:latin typeface="Montserrat" panose="00000500000000000000" pitchFamily="2" charset="0"/>
              </a:rPr>
              <a:t> </a:t>
            </a:r>
            <a:r>
              <a:rPr lang="pt-BR" err="1">
                <a:latin typeface="Montserrat" panose="00000500000000000000" pitchFamily="2" charset="0"/>
              </a:rPr>
              <a:t>apae</a:t>
            </a:r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Montserrat"/>
              </a:rPr>
              <a:t>Normalização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Montserrat"/>
              </a:rPr>
              <a:t>Banco de dados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Montserrat"/>
              </a:rPr>
              <a:t>Tipos de chaves, quando surgiu, o que é, benefícios e formas normais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500257"/>
            <a:ext cx="6489602" cy="414474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r>
              <a:rPr lang="pt-BR" b="1" dirty="0">
                <a:latin typeface="Montserrat"/>
                <a:cs typeface="Arial"/>
              </a:rPr>
              <a:t>“Não devem existir colunas multivaloradas.”</a:t>
            </a:r>
            <a:endParaRPr lang="pt-BR" dirty="0"/>
          </a:p>
          <a:p>
            <a:pPr algn="just"/>
            <a:endParaRPr lang="pt-BR" b="1" dirty="0">
              <a:latin typeface="Montserrat"/>
              <a:cs typeface="Arial"/>
            </a:endParaRPr>
          </a:p>
          <a:p>
            <a:pPr algn="just"/>
            <a:r>
              <a:rPr lang="pt-BR" dirty="0">
                <a:latin typeface="Montserrat"/>
                <a:cs typeface="Arial"/>
              </a:rPr>
              <a:t>Uma relação está na primeira forma normal quando todos os atributos contém apenas um valor correspondente, singular e não existem grupos de atributos repetidos</a:t>
            </a:r>
            <a:endParaRPr lang="pt-BR" dirty="0"/>
          </a:p>
          <a:p>
            <a:pPr algn="just"/>
            <a:endParaRPr lang="pt-BR" dirty="0">
              <a:latin typeface="Montserrat"/>
              <a:cs typeface="Arial"/>
            </a:endParaRPr>
          </a:p>
          <a:p>
            <a:r>
              <a:rPr lang="pt-BR" b="1" dirty="0">
                <a:latin typeface="Montserrat"/>
                <a:cs typeface="Arial"/>
              </a:rPr>
              <a:t>Valores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dirty="0">
                <a:latin typeface="Montserrat"/>
              </a:rPr>
              <a:t>Primeira forma normal (1FN)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3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>
                <a:latin typeface="Montserrat"/>
              </a:rPr>
              <a:t>Primeira forma normal (1FN)</a:t>
            </a:r>
          </a:p>
          <a:p>
            <a:endParaRPr lang="pt-BR"/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AFB5D1F8-E7F5-4C78-A4B6-DEC824B4EC68}"/>
              </a:ext>
            </a:extLst>
          </p:cNvPr>
          <p:cNvSpPr txBox="1">
            <a:spLocks/>
          </p:cNvSpPr>
          <p:nvPr/>
        </p:nvSpPr>
        <p:spPr>
          <a:xfrm>
            <a:off x="628649" y="1140823"/>
            <a:ext cx="7886700" cy="503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5B7DB3D1-894C-49A5-BE1C-60EEF359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48" y="1456999"/>
            <a:ext cx="6874620" cy="1125163"/>
          </a:xfrm>
          <a:prstGeom prst="rect">
            <a:avLst/>
          </a:prstGeom>
        </p:spPr>
      </p:pic>
      <p:pic>
        <p:nvPicPr>
          <p:cNvPr id="16" name="Imagem 15" descr="Tabela&#10;&#10;Descrição gerada automaticamente">
            <a:extLst>
              <a:ext uri="{FF2B5EF4-FFF2-40B4-BE49-F238E27FC236}">
                <a16:creationId xmlns:a16="http://schemas.microsoft.com/office/drawing/2014/main" id="{5495DA47-728B-435D-A069-ECA24C370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48" y="2686665"/>
            <a:ext cx="6874620" cy="113548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5B053E3-E8AF-4ADF-AD8E-9280434B4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48" y="3860551"/>
            <a:ext cx="6874620" cy="159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615276"/>
            <a:ext cx="6911633" cy="4044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400" b="1" dirty="0">
                <a:latin typeface="Montserrat"/>
                <a:cs typeface="Arial"/>
              </a:rPr>
              <a:t>“Todas as colunas devem ter dependência funcional com a totalidade de cada chave candidata.”</a:t>
            </a:r>
            <a:endParaRPr lang="pt-BR" sz="2400" dirty="0"/>
          </a:p>
          <a:p>
            <a:pPr marL="0" indent="0" algn="just">
              <a:buNone/>
            </a:pPr>
            <a:endParaRPr lang="pt-BR" sz="2400" b="1" dirty="0">
              <a:latin typeface="Montserrat"/>
              <a:cs typeface="Arial"/>
            </a:endParaRPr>
          </a:p>
          <a:p>
            <a:pPr algn="just"/>
            <a:r>
              <a:rPr lang="en-US" sz="2400" dirty="0">
                <a:latin typeface="Montserrat"/>
                <a:cs typeface="Arial"/>
              </a:rPr>
              <a:t>Uma </a:t>
            </a:r>
            <a:r>
              <a:rPr lang="en-US" sz="2400" dirty="0" err="1">
                <a:latin typeface="Montserrat"/>
                <a:cs typeface="Arial"/>
              </a:rPr>
              <a:t>tabela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está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na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segunda</a:t>
            </a:r>
            <a:r>
              <a:rPr lang="en-US" sz="2400" dirty="0">
                <a:latin typeface="Montserrat"/>
                <a:cs typeface="Arial"/>
              </a:rPr>
              <a:t> forma normal se </a:t>
            </a:r>
            <a:r>
              <a:rPr lang="en-US" sz="2400" dirty="0" err="1">
                <a:latin typeface="Montserrat"/>
                <a:cs typeface="Arial"/>
              </a:rPr>
              <a:t>ela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atende</a:t>
            </a:r>
            <a:r>
              <a:rPr lang="en-US" sz="2400" dirty="0">
                <a:latin typeface="Montserrat"/>
                <a:cs typeface="Arial"/>
              </a:rPr>
              <a:t> a </a:t>
            </a:r>
            <a:r>
              <a:rPr lang="en-US" sz="2400" dirty="0" err="1">
                <a:latin typeface="Montserrat"/>
                <a:cs typeface="Arial"/>
              </a:rPr>
              <a:t>todos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requisitos</a:t>
            </a:r>
            <a:r>
              <a:rPr lang="en-US" sz="2400" dirty="0">
                <a:latin typeface="Montserrat"/>
                <a:cs typeface="Arial"/>
              </a:rPr>
              <a:t> da </a:t>
            </a:r>
            <a:r>
              <a:rPr lang="en-US" sz="2400" dirty="0" err="1">
                <a:latin typeface="Montserrat"/>
                <a:cs typeface="Arial"/>
              </a:rPr>
              <a:t>primeira</a:t>
            </a:r>
            <a:r>
              <a:rPr lang="en-US" sz="2400" dirty="0">
                <a:latin typeface="Montserrat"/>
                <a:cs typeface="Arial"/>
              </a:rPr>
              <a:t> forma normal e se </a:t>
            </a:r>
            <a:r>
              <a:rPr lang="en-US" sz="2400" dirty="0" err="1">
                <a:latin typeface="Montserrat"/>
                <a:cs typeface="Arial"/>
              </a:rPr>
              <a:t>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registros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na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tabela</a:t>
            </a:r>
            <a:r>
              <a:rPr lang="en-US" sz="2400" dirty="0">
                <a:latin typeface="Montserrat"/>
                <a:cs typeface="Arial"/>
              </a:rPr>
              <a:t>, que </a:t>
            </a:r>
            <a:r>
              <a:rPr lang="en-US" sz="2400" dirty="0" err="1">
                <a:latin typeface="Montserrat"/>
                <a:cs typeface="Arial"/>
              </a:rPr>
              <a:t>não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são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chaves</a:t>
            </a:r>
            <a:r>
              <a:rPr lang="en-US" sz="2400" dirty="0">
                <a:latin typeface="Montserrat"/>
                <a:cs typeface="Arial"/>
              </a:rPr>
              <a:t>, </a:t>
            </a:r>
            <a:r>
              <a:rPr lang="en-US" sz="2400" dirty="0" err="1">
                <a:latin typeface="Montserrat"/>
                <a:cs typeface="Arial"/>
              </a:rPr>
              <a:t>dependam</a:t>
            </a:r>
            <a:r>
              <a:rPr lang="en-US" sz="2400" dirty="0">
                <a:latin typeface="Montserrat"/>
                <a:cs typeface="Arial"/>
              </a:rPr>
              <a:t> da </a:t>
            </a:r>
            <a:r>
              <a:rPr lang="en-US" sz="2400" dirty="0" err="1">
                <a:latin typeface="Montserrat"/>
                <a:cs typeface="Arial"/>
              </a:rPr>
              <a:t>chave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primária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em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sua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totalidade</a:t>
            </a:r>
            <a:r>
              <a:rPr lang="en-US" sz="2400" dirty="0">
                <a:latin typeface="Montserrat"/>
                <a:cs typeface="Arial"/>
              </a:rPr>
              <a:t> e </a:t>
            </a:r>
            <a:r>
              <a:rPr lang="en-US" sz="2400" dirty="0" err="1">
                <a:latin typeface="Montserrat"/>
                <a:cs typeface="Arial"/>
              </a:rPr>
              <a:t>não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apenas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parte</a:t>
            </a:r>
            <a:r>
              <a:rPr lang="en-US" sz="2400" dirty="0">
                <a:latin typeface="Montserrat"/>
                <a:cs typeface="Arial"/>
              </a:rPr>
              <a:t> dela. 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BR" dirty="0">
                <a:latin typeface="Montserrat"/>
              </a:rPr>
              <a:t>Segunda forma normal (2FN)</a:t>
            </a:r>
            <a:endParaRPr lang="en-US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5821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28370"/>
            <a:ext cx="6841295" cy="437478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dirty="0">
                <a:latin typeface="Montserrat"/>
                <a:cs typeface="Arial"/>
              </a:rPr>
              <a:t>Uma </a:t>
            </a:r>
            <a:r>
              <a:rPr lang="en-US" sz="2400" dirty="0" err="1">
                <a:latin typeface="Montserrat"/>
                <a:cs typeface="Arial"/>
              </a:rPr>
              <a:t>coluna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não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tem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dependência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funcional</a:t>
            </a:r>
            <a:r>
              <a:rPr lang="en-US" sz="2400" dirty="0">
                <a:latin typeface="Montserrat"/>
                <a:cs typeface="Arial"/>
              </a:rPr>
              <a:t> com a </a:t>
            </a:r>
            <a:r>
              <a:rPr lang="en-US" sz="2400" dirty="0" err="1">
                <a:latin typeface="Montserrat"/>
                <a:cs typeface="Arial"/>
              </a:rPr>
              <a:t>chave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primária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quando</a:t>
            </a:r>
            <a:r>
              <a:rPr lang="en-US" sz="2400" dirty="0">
                <a:latin typeface="Montserrat"/>
                <a:cs typeface="Arial"/>
              </a:rPr>
              <a:t> é </a:t>
            </a:r>
            <a:r>
              <a:rPr lang="en-US" sz="2400" dirty="0" err="1">
                <a:latin typeface="Montserrat"/>
                <a:cs typeface="Arial"/>
              </a:rPr>
              <a:t>definida</a:t>
            </a:r>
            <a:r>
              <a:rPr lang="en-US" sz="2400" dirty="0">
                <a:latin typeface="Montserrat"/>
                <a:cs typeface="Arial"/>
              </a:rPr>
              <a:t> de forma </a:t>
            </a:r>
            <a:r>
              <a:rPr lang="en-US" sz="2400" dirty="0" err="1">
                <a:latin typeface="Montserrat"/>
                <a:cs typeface="Arial"/>
              </a:rPr>
              <a:t>independente</a:t>
            </a:r>
            <a:r>
              <a:rPr lang="en-US" sz="2400" dirty="0">
                <a:latin typeface="Montserrat"/>
                <a:cs typeface="Arial"/>
              </a:rPr>
              <a:t> da </a:t>
            </a:r>
            <a:r>
              <a:rPr lang="en-US" sz="2400" dirty="0" err="1">
                <a:latin typeface="Montserrat"/>
                <a:cs typeface="Arial"/>
              </a:rPr>
              <a:t>chave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primária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ou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quando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ela</a:t>
            </a:r>
            <a:r>
              <a:rPr lang="en-US" sz="2400" dirty="0">
                <a:latin typeface="Montserrat"/>
                <a:cs typeface="Arial"/>
              </a:rPr>
              <a:t> é </a:t>
            </a:r>
            <a:r>
              <a:rPr lang="en-US" sz="2400" dirty="0" err="1">
                <a:latin typeface="Montserrat"/>
                <a:cs typeface="Arial"/>
              </a:rPr>
              <a:t>definida</a:t>
            </a:r>
            <a:r>
              <a:rPr lang="en-US" sz="2400" dirty="0">
                <a:latin typeface="Montserrat"/>
                <a:cs typeface="Arial"/>
              </a:rPr>
              <a:t> a </a:t>
            </a:r>
            <a:r>
              <a:rPr lang="en-US" sz="2400" dirty="0" err="1">
                <a:latin typeface="Montserrat"/>
                <a:cs typeface="Arial"/>
              </a:rPr>
              <a:t>partir</a:t>
            </a:r>
            <a:r>
              <a:rPr lang="en-US" sz="2400" dirty="0">
                <a:latin typeface="Montserrat"/>
                <a:cs typeface="Arial"/>
              </a:rPr>
              <a:t> de </a:t>
            </a:r>
            <a:r>
              <a:rPr lang="en-US" sz="2400" dirty="0" err="1">
                <a:latin typeface="Montserrat"/>
                <a:cs typeface="Arial"/>
              </a:rPr>
              <a:t>alguma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outra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coluna</a:t>
            </a:r>
            <a:r>
              <a:rPr lang="en-US" sz="2400" dirty="0">
                <a:latin typeface="Montserrat"/>
                <a:cs typeface="Arial"/>
              </a:rPr>
              <a:t>.</a:t>
            </a:r>
            <a:endParaRPr lang="pt-BR" sz="2400" b="1" dirty="0">
              <a:latin typeface="Montserrat"/>
              <a:cs typeface="Arial"/>
            </a:endParaRPr>
          </a:p>
          <a:p>
            <a:pPr algn="just"/>
            <a:endParaRPr lang="en-US" sz="2400" dirty="0">
              <a:latin typeface="Montserrat"/>
              <a:cs typeface="Arial"/>
            </a:endParaRPr>
          </a:p>
          <a:p>
            <a:pPr algn="just"/>
            <a:r>
              <a:rPr lang="en-US" sz="2400" dirty="0">
                <a:latin typeface="Montserrat"/>
                <a:cs typeface="Arial"/>
              </a:rPr>
              <a:t>Uma </a:t>
            </a:r>
            <a:r>
              <a:rPr lang="en-US" sz="2400" dirty="0" err="1">
                <a:latin typeface="Montserrat"/>
                <a:cs typeface="Arial"/>
              </a:rPr>
              <a:t>dependência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funcional</a:t>
            </a:r>
            <a:r>
              <a:rPr lang="en-US" sz="2400" dirty="0">
                <a:latin typeface="Montserrat"/>
                <a:cs typeface="Arial"/>
              </a:rPr>
              <a:t> é </a:t>
            </a:r>
            <a:r>
              <a:rPr lang="en-US" sz="2400" dirty="0" err="1">
                <a:latin typeface="Montserrat"/>
                <a:cs typeface="Arial"/>
              </a:rPr>
              <a:t>quando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todos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campos</a:t>
            </a:r>
            <a:r>
              <a:rPr lang="en-US" sz="2400" dirty="0">
                <a:latin typeface="Montserrat"/>
                <a:cs typeface="Arial"/>
              </a:rPr>
              <a:t> da </a:t>
            </a:r>
            <a:r>
              <a:rPr lang="en-US" sz="2400" dirty="0" err="1">
                <a:latin typeface="Montserrat"/>
                <a:cs typeface="Arial"/>
              </a:rPr>
              <a:t>chave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primária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são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necessários</a:t>
            </a:r>
            <a:r>
              <a:rPr lang="en-US" sz="2400" dirty="0">
                <a:latin typeface="Montserrat"/>
                <a:cs typeface="Arial"/>
              </a:rPr>
              <a:t> para </a:t>
            </a:r>
            <a:r>
              <a:rPr lang="en-US" sz="2400" dirty="0" err="1">
                <a:latin typeface="Montserrat"/>
                <a:cs typeface="Arial"/>
              </a:rPr>
              <a:t>estabelecer</a:t>
            </a:r>
            <a:r>
              <a:rPr lang="en-US" sz="2400" dirty="0">
                <a:latin typeface="Montserrat"/>
                <a:cs typeface="Arial"/>
              </a:rPr>
              <a:t>-se a </a:t>
            </a:r>
            <a:r>
              <a:rPr lang="en-US" sz="2400" dirty="0" err="1">
                <a:latin typeface="Montserrat"/>
                <a:cs typeface="Arial"/>
              </a:rPr>
              <a:t>relação</a:t>
            </a:r>
            <a:r>
              <a:rPr lang="en-US" sz="2400" dirty="0">
                <a:latin typeface="Montserrat"/>
                <a:cs typeface="Arial"/>
              </a:rPr>
              <a:t> de </a:t>
            </a:r>
            <a:r>
              <a:rPr lang="en-US" sz="2400" dirty="0" err="1">
                <a:latin typeface="Montserrat"/>
                <a:cs typeface="Arial"/>
              </a:rPr>
              <a:t>dependência</a:t>
            </a:r>
            <a:r>
              <a:rPr lang="en-US" sz="2400" dirty="0">
                <a:latin typeface="Montserrat"/>
                <a:cs typeface="Arial"/>
              </a:rPr>
              <a:t>. No </a:t>
            </a:r>
            <a:r>
              <a:rPr lang="en-US" sz="2400" dirty="0" err="1">
                <a:latin typeface="Montserrat"/>
                <a:cs typeface="Arial"/>
              </a:rPr>
              <a:t>caso</a:t>
            </a:r>
            <a:r>
              <a:rPr lang="en-US" sz="2400" dirty="0">
                <a:latin typeface="Montserrat"/>
                <a:cs typeface="Arial"/>
              </a:rPr>
              <a:t> de a </a:t>
            </a:r>
            <a:r>
              <a:rPr lang="en-US" sz="2400" dirty="0" err="1">
                <a:latin typeface="Montserrat"/>
                <a:cs typeface="Arial"/>
              </a:rPr>
              <a:t>chave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primária</a:t>
            </a:r>
            <a:r>
              <a:rPr lang="en-US" sz="2400" dirty="0">
                <a:latin typeface="Montserrat"/>
                <a:cs typeface="Arial"/>
              </a:rPr>
              <a:t> ser </a:t>
            </a:r>
            <a:r>
              <a:rPr lang="en-US" sz="2400" dirty="0" err="1">
                <a:latin typeface="Montserrat"/>
                <a:cs typeface="Arial"/>
              </a:rPr>
              <a:t>composta</a:t>
            </a:r>
            <a:r>
              <a:rPr lang="en-US" sz="2400" dirty="0">
                <a:latin typeface="Montserrat"/>
                <a:cs typeface="Arial"/>
              </a:rPr>
              <a:t>, é </a:t>
            </a:r>
            <a:r>
              <a:rPr lang="en-US" sz="2400" dirty="0" err="1">
                <a:latin typeface="Montserrat"/>
                <a:cs typeface="Arial"/>
              </a:rPr>
              <a:t>possível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ter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uma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dependência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parcial</a:t>
            </a:r>
            <a:r>
              <a:rPr lang="en-US" sz="2400" dirty="0">
                <a:latin typeface="Montserrat"/>
                <a:cs typeface="Arial"/>
              </a:rPr>
              <a:t>.</a:t>
            </a:r>
            <a:br>
              <a:rPr lang="en-US" sz="2400" dirty="0">
                <a:latin typeface="Montserrat"/>
                <a:cs typeface="Arial"/>
              </a:rPr>
            </a:br>
            <a:endParaRPr lang="en-US" sz="2000" b="1" dirty="0">
              <a:latin typeface="Montserrat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BR">
                <a:latin typeface="Montserrat"/>
              </a:rPr>
              <a:t>Segunda forma normal (2FN)</a:t>
            </a:r>
            <a:endParaRPr lang="en-US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4695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BR">
                <a:latin typeface="Montserrat"/>
              </a:rPr>
              <a:t>Segunda forma normal (2FN)</a:t>
            </a:r>
            <a:endParaRPr lang="en-US">
              <a:latin typeface="Montserrat"/>
            </a:endParaRPr>
          </a:p>
        </p:txBody>
      </p:sp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822C862B-0F93-4A37-AD79-24E5255D0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34" y="3023063"/>
            <a:ext cx="6296407" cy="1010835"/>
          </a:xfrm>
          <a:prstGeom prst="rect">
            <a:avLst/>
          </a:prstGeom>
        </p:spPr>
      </p:pic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29E69A4B-2FED-44A9-9BFF-1D51DB889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35" y="1238231"/>
            <a:ext cx="6296407" cy="1679042"/>
          </a:xfrm>
          <a:prstGeom prst="rect">
            <a:avLst/>
          </a:prstGeom>
        </p:spPr>
      </p:pic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68B5D709-19EB-46FB-B2F9-E6863F24F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536" y="4139689"/>
            <a:ext cx="6296407" cy="14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3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327730"/>
            <a:ext cx="6728753" cy="400392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500" b="1" dirty="0">
                <a:latin typeface="Montserrat"/>
                <a:cs typeface="Arial"/>
              </a:rPr>
              <a:t>“Todas as colunas devem ter dependência funcional com a totalidade de cada chave candidata e nada mais além do que essas chaves candidatas.”</a:t>
            </a:r>
          </a:p>
          <a:p>
            <a:pPr marL="0" indent="0" algn="just">
              <a:buNone/>
            </a:pPr>
            <a:endParaRPr lang="pt-BR" sz="2500" b="1" dirty="0">
              <a:latin typeface="Montserrat"/>
              <a:cs typeface="Arial"/>
            </a:endParaRPr>
          </a:p>
          <a:p>
            <a:pPr algn="just"/>
            <a:r>
              <a:rPr lang="en-US" sz="2500" dirty="0">
                <a:latin typeface="Montserrat"/>
                <a:cs typeface="Arial"/>
              </a:rPr>
              <a:t>Na </a:t>
            </a:r>
            <a:r>
              <a:rPr lang="en-US" sz="2500" dirty="0" err="1">
                <a:latin typeface="Montserrat"/>
                <a:cs typeface="Arial"/>
              </a:rPr>
              <a:t>maioria</a:t>
            </a:r>
            <a:r>
              <a:rPr lang="en-US" sz="2500" dirty="0">
                <a:latin typeface="Montserrat"/>
                <a:cs typeface="Arial"/>
              </a:rPr>
              <a:t> dos </a:t>
            </a:r>
            <a:r>
              <a:rPr lang="en-US" sz="2500" dirty="0" err="1">
                <a:latin typeface="Montserrat"/>
                <a:cs typeface="Arial"/>
              </a:rPr>
              <a:t>casos</a:t>
            </a:r>
            <a:r>
              <a:rPr lang="en-US" sz="2500" dirty="0">
                <a:latin typeface="Montserrat"/>
                <a:cs typeface="Arial"/>
              </a:rPr>
              <a:t> por "</a:t>
            </a:r>
            <a:r>
              <a:rPr lang="en-US" sz="2500" dirty="0" err="1">
                <a:latin typeface="Montserrat"/>
                <a:cs typeface="Arial"/>
              </a:rPr>
              <a:t>cada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chave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candidata</a:t>
            </a:r>
            <a:r>
              <a:rPr lang="en-US" sz="2500" dirty="0">
                <a:latin typeface="Montserrat"/>
                <a:cs typeface="Arial"/>
              </a:rPr>
              <a:t>", </a:t>
            </a:r>
            <a:r>
              <a:rPr lang="en-US" sz="2500" dirty="0" err="1">
                <a:latin typeface="Montserrat"/>
                <a:cs typeface="Arial"/>
              </a:rPr>
              <a:t>entenda</a:t>
            </a:r>
            <a:r>
              <a:rPr lang="en-US" sz="2500" dirty="0">
                <a:latin typeface="Montserrat"/>
                <a:cs typeface="Arial"/>
              </a:rPr>
              <a:t>-se por "com a </a:t>
            </a:r>
            <a:r>
              <a:rPr lang="en-US" sz="2500" dirty="0" err="1">
                <a:latin typeface="Montserrat"/>
                <a:cs typeface="Arial"/>
              </a:rPr>
              <a:t>chave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primária</a:t>
            </a:r>
            <a:r>
              <a:rPr lang="en-US" sz="2500" dirty="0">
                <a:latin typeface="Montserrat"/>
                <a:cs typeface="Arial"/>
              </a:rPr>
              <a:t>", </a:t>
            </a:r>
            <a:r>
              <a:rPr lang="en-US" sz="2500" dirty="0" err="1">
                <a:latin typeface="Montserrat"/>
                <a:cs typeface="Arial"/>
              </a:rPr>
              <a:t>exceto</a:t>
            </a:r>
            <a:r>
              <a:rPr lang="en-US" sz="2500" dirty="0">
                <a:latin typeface="Montserrat"/>
                <a:cs typeface="Arial"/>
              </a:rPr>
              <a:t> se </a:t>
            </a:r>
            <a:r>
              <a:rPr lang="en-US" sz="2500" dirty="0" err="1">
                <a:latin typeface="Montserrat"/>
                <a:cs typeface="Arial"/>
              </a:rPr>
              <a:t>houver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mais</a:t>
            </a:r>
            <a:r>
              <a:rPr lang="en-US" sz="2500" dirty="0">
                <a:latin typeface="Montserrat"/>
                <a:cs typeface="Arial"/>
              </a:rPr>
              <a:t> do que </a:t>
            </a:r>
            <a:r>
              <a:rPr lang="en-US" sz="2500" dirty="0" err="1">
                <a:latin typeface="Montserrat"/>
                <a:cs typeface="Arial"/>
              </a:rPr>
              <a:t>uma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chave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candidata</a:t>
            </a:r>
            <a:r>
              <a:rPr lang="en-US" sz="2500" dirty="0">
                <a:latin typeface="Montserrat"/>
                <a:cs typeface="Arial"/>
              </a:rPr>
              <a:t>. </a:t>
            </a:r>
          </a:p>
          <a:p>
            <a:pPr marL="0" indent="0" algn="just">
              <a:buNone/>
            </a:pPr>
            <a:endParaRPr lang="en-US" sz="2500" dirty="0">
              <a:latin typeface="Montserrat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dirty="0">
                <a:latin typeface="Montserrat"/>
              </a:rPr>
              <a:t>Terceira forma normal (3FN)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11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dirty="0">
                <a:latin typeface="Montserrat"/>
              </a:rPr>
              <a:t>Terceira forma normal (3FN)</a:t>
            </a:r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CF45D8-150B-4D2C-B434-62AF6D47F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05" y="1538094"/>
            <a:ext cx="5975260" cy="125772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60E24A8-0FC4-4E1A-BA21-6A2FD1A7F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305" y="3026872"/>
            <a:ext cx="5975260" cy="256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8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421116"/>
            <a:ext cx="6630280" cy="42127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400" dirty="0">
                <a:latin typeface="Montserrat"/>
                <a:cs typeface="Arial"/>
              </a:rPr>
              <a:t>Esta Forma exige que não seja possível acessar uma chave candidata por meio de uma outra chave candidata</a:t>
            </a:r>
          </a:p>
          <a:p>
            <a:pPr marL="0" indent="0" algn="just">
              <a:buNone/>
            </a:pPr>
            <a:endParaRPr lang="pt-BR" sz="2400" dirty="0">
              <a:latin typeface="Montserrat"/>
              <a:cs typeface="Arial"/>
            </a:endParaRPr>
          </a:p>
          <a:p>
            <a:pPr algn="just"/>
            <a:r>
              <a:rPr lang="pt-BR" sz="2400" dirty="0">
                <a:latin typeface="Montserrat"/>
                <a:cs typeface="Arial"/>
              </a:rPr>
              <a:t>É mais forte que a terceira FN, porém não é requisito para atingir a quarta.</a:t>
            </a:r>
          </a:p>
          <a:p>
            <a:pPr marL="0" indent="0" algn="just">
              <a:buNone/>
            </a:pPr>
            <a:endParaRPr lang="pt-BR" sz="2400" dirty="0">
              <a:latin typeface="Montserrat"/>
              <a:cs typeface="Arial"/>
            </a:endParaRPr>
          </a:p>
          <a:p>
            <a:pPr algn="just"/>
            <a:r>
              <a:rPr lang="pt-BR" sz="2400" dirty="0">
                <a:latin typeface="Montserrat"/>
                <a:cs typeface="Arial"/>
              </a:rPr>
              <a:t>Nesta forma não é permitido chegar-se a uma chave candidata com base em alguma outra chave candidata por meio de dependências funcionais.</a:t>
            </a:r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dirty="0">
                <a:latin typeface="Montserrat"/>
              </a:rPr>
              <a:t>Forma normal </a:t>
            </a:r>
            <a:r>
              <a:rPr lang="pt-BR" dirty="0" err="1">
                <a:latin typeface="Montserrat"/>
              </a:rPr>
              <a:t>Boyce-Codd</a:t>
            </a:r>
            <a:r>
              <a:rPr lang="pt-BR" dirty="0">
                <a:latin typeface="Montserrat"/>
              </a:rPr>
              <a:t>(FNBC)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2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dirty="0">
                <a:latin typeface="Montserrat"/>
              </a:rPr>
              <a:t>Forma normal </a:t>
            </a:r>
            <a:r>
              <a:rPr lang="pt-BR" dirty="0" err="1">
                <a:latin typeface="Montserrat"/>
              </a:rPr>
              <a:t>Boyce-Codd</a:t>
            </a:r>
            <a:r>
              <a:rPr lang="pt-BR" dirty="0">
                <a:latin typeface="Montserrat"/>
              </a:rPr>
              <a:t>(FNBC)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8EA56E-E26B-487C-ADCA-1EDD0B6E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31" y="1326021"/>
            <a:ext cx="4422230" cy="2020578"/>
          </a:xfrm>
          <a:prstGeom prst="rect">
            <a:avLst/>
          </a:prstGeom>
        </p:spPr>
      </p:pic>
      <p:pic>
        <p:nvPicPr>
          <p:cNvPr id="1028" name="Picture 4" descr="https://media.discordapp.net/attachments/870152154856435774/876785331683344394/unknown.png">
            <a:extLst>
              <a:ext uri="{FF2B5EF4-FFF2-40B4-BE49-F238E27FC236}">
                <a16:creationId xmlns:a16="http://schemas.microsoft.com/office/drawing/2014/main" id="{8E5B3C53-6ACB-4277-B211-6BA38745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231" y="3511402"/>
            <a:ext cx="4422230" cy="265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16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797460" y="2005361"/>
            <a:ext cx="6419265" cy="12583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600" dirty="0">
                <a:latin typeface="Montserrat"/>
              </a:rPr>
              <a:t>A Quarta Forma tem o objetivo de eliminar as redundâncias dos valores da tabela</a:t>
            </a:r>
          </a:p>
          <a:p>
            <a:pPr marL="0" indent="0" algn="just">
              <a:buNone/>
            </a:pPr>
            <a:endParaRPr lang="pt-BR" sz="2600" dirty="0">
              <a:latin typeface="Montserrat"/>
            </a:endParaRPr>
          </a:p>
          <a:p>
            <a:pPr marL="0" indent="0" algn="just">
              <a:buNone/>
            </a:pPr>
            <a:endParaRPr lang="en-US" sz="2600" dirty="0">
              <a:latin typeface="Montserrat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Quarta forma normal (4FN)</a:t>
            </a:r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C3DA07-51B9-4A79-845C-094BAD4F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89" y="3021037"/>
            <a:ext cx="6531806" cy="150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8F6E105-C676-46D6-894B-6E2E74994919}"/>
              </a:ext>
            </a:extLst>
          </p:cNvPr>
          <p:cNvSpPr txBox="1"/>
          <p:nvPr/>
        </p:nvSpPr>
        <p:spPr>
          <a:xfrm>
            <a:off x="1331343" y="1259456"/>
            <a:ext cx="649569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600" b="1" dirty="0">
                <a:latin typeface="Montserrat"/>
              </a:rPr>
              <a:t>Participantes:</a:t>
            </a:r>
            <a:endParaRPr lang="pt-BR" sz="2600" b="1" dirty="0">
              <a:latin typeface="Montserrat"/>
              <a:cs typeface="Calibri" panose="020F0502020204030204"/>
            </a:endParaRPr>
          </a:p>
          <a:p>
            <a:endParaRPr lang="pt-BR" sz="2600" dirty="0">
              <a:latin typeface="Montserrat"/>
            </a:endParaRPr>
          </a:p>
          <a:p>
            <a:r>
              <a:rPr lang="pt-BR" sz="2600" dirty="0">
                <a:latin typeface="Montserrat"/>
              </a:rPr>
              <a:t>- Gustavo Borges</a:t>
            </a:r>
          </a:p>
          <a:p>
            <a:r>
              <a:rPr lang="pt-BR" sz="2600" dirty="0">
                <a:latin typeface="Montserrat"/>
              </a:rPr>
              <a:t>- Levi Bueno</a:t>
            </a:r>
          </a:p>
          <a:p>
            <a:r>
              <a:rPr lang="pt-BR" sz="2600" dirty="0">
                <a:latin typeface="Montserrat"/>
              </a:rPr>
              <a:t>- Lucas Medina</a:t>
            </a:r>
          </a:p>
          <a:p>
            <a:r>
              <a:rPr lang="pt-BR" sz="2600" dirty="0">
                <a:latin typeface="Montserrat"/>
              </a:rPr>
              <a:t>- Lívia Negrini</a:t>
            </a:r>
          </a:p>
          <a:p>
            <a:r>
              <a:rPr lang="pt-BR" sz="2600" dirty="0">
                <a:latin typeface="Montserrat"/>
              </a:rPr>
              <a:t>- Marcos Vinícius</a:t>
            </a:r>
          </a:p>
          <a:p>
            <a:r>
              <a:rPr lang="pt-BR" sz="2600" dirty="0">
                <a:latin typeface="Montserrat"/>
              </a:rPr>
              <a:t>- Matheus Araújo</a:t>
            </a:r>
          </a:p>
        </p:txBody>
      </p:sp>
    </p:spTree>
    <p:extLst>
      <p:ext uri="{BB962C8B-B14F-4D97-AF65-F5344CB8AC3E}">
        <p14:creationId xmlns:p14="http://schemas.microsoft.com/office/powerpoint/2010/main" val="325083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Quarta forma normal (4FN)</a:t>
            </a:r>
            <a:endParaRPr lang="pt-BR" dirty="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D4CA6BBD-CF22-4825-A8CB-E23BD4FC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52" y="3537202"/>
            <a:ext cx="6740295" cy="1035846"/>
          </a:xfrm>
          <a:prstGeom prst="rect">
            <a:avLst/>
          </a:prstGeom>
        </p:spPr>
      </p:pic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2280E3EF-95CD-4BB4-A683-84FA24048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272" y="1833925"/>
            <a:ext cx="6659454" cy="12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2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557767"/>
            <a:ext cx="6489602" cy="374217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600" dirty="0">
                <a:latin typeface="Montserrat"/>
                <a:cs typeface="Arial"/>
              </a:rPr>
              <a:t>Também se aplica às tabelas com 3 ou mais colunas na chave primária, para que a quinta forma normal seja atingida, é necessário atingir-se a quarta forma normal primeiramente.</a:t>
            </a:r>
            <a:endParaRPr lang="pt-BR" sz="2600" dirty="0"/>
          </a:p>
          <a:p>
            <a:pPr algn="just"/>
            <a:endParaRPr lang="pt-BR" sz="2600" dirty="0">
              <a:latin typeface="Montserrat"/>
              <a:cs typeface="Arial"/>
            </a:endParaRPr>
          </a:p>
          <a:p>
            <a:pPr algn="just"/>
            <a:r>
              <a:rPr lang="pt-BR" sz="2600" dirty="0">
                <a:latin typeface="Montserrat"/>
                <a:cs typeface="Arial"/>
              </a:rPr>
              <a:t>Quando um campo (atributo) está em outra tabela sem a necessidade de estar na tabela pesquisada. Não há a perda de nenhuma informação.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Quinta forma normal (5FN)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8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Quinta forma normal (5FN)</a:t>
            </a:r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6DDE6F6-32ED-448C-BDC2-1878CEF66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0" y="1438751"/>
            <a:ext cx="5634997" cy="19902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E2CBB10-069B-4A7B-8E4A-B909F1CB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930" y="3572186"/>
            <a:ext cx="5634997" cy="20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42748"/>
            <a:ext cx="7108581" cy="43747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pt-BR" sz="2400" b="1" dirty="0">
                <a:latin typeface="Montserrat"/>
              </a:rPr>
              <a:t>Chave primaria(PK):</a:t>
            </a:r>
            <a:r>
              <a:rPr lang="pt-BR" sz="2400" dirty="0">
                <a:latin typeface="Montserrat"/>
              </a:rPr>
              <a:t> É a coluna, ou conjunto destas, que serve como identificador de registros da tabela/entidade.</a:t>
            </a:r>
            <a:endParaRPr lang="pt-BR" sz="2400" dirty="0"/>
          </a:p>
          <a:p>
            <a:pPr algn="just">
              <a:lnSpc>
                <a:spcPct val="120000"/>
              </a:lnSpc>
            </a:pPr>
            <a:r>
              <a:rPr lang="pt-BR" sz="2400" b="1" dirty="0">
                <a:latin typeface="Montserrat"/>
              </a:rPr>
              <a:t>Chave candidata:</a:t>
            </a:r>
            <a:r>
              <a:rPr lang="pt-BR" sz="2400" dirty="0">
                <a:latin typeface="Montserrat"/>
              </a:rPr>
              <a:t> São as colunas que poderiam ser atribuídas como PK, mas não são.</a:t>
            </a:r>
          </a:p>
          <a:p>
            <a:pPr algn="just">
              <a:lnSpc>
                <a:spcPct val="120000"/>
              </a:lnSpc>
            </a:pPr>
            <a:r>
              <a:rPr lang="pt-BR" sz="2400" b="1" dirty="0" err="1">
                <a:latin typeface="Montserrat"/>
              </a:rPr>
              <a:t>Superchave</a:t>
            </a:r>
            <a:r>
              <a:rPr lang="pt-BR" sz="2400" b="1" dirty="0">
                <a:latin typeface="Montserrat"/>
              </a:rPr>
              <a:t>:</a:t>
            </a:r>
            <a:r>
              <a:rPr lang="pt-BR" sz="2400" dirty="0">
                <a:latin typeface="Montserrat"/>
              </a:rPr>
              <a:t> Conjunto de colunas que tenha como subconjunto uma chave candidata</a:t>
            </a:r>
          </a:p>
          <a:p>
            <a:pPr algn="just">
              <a:lnSpc>
                <a:spcPct val="120000"/>
              </a:lnSpc>
            </a:pPr>
            <a:r>
              <a:rPr lang="pt-BR" sz="2400" b="1" dirty="0">
                <a:latin typeface="Montserrat"/>
              </a:rPr>
              <a:t>Chave estrangeira(FK):</a:t>
            </a:r>
            <a:r>
              <a:rPr lang="pt-BR" sz="2400" dirty="0">
                <a:latin typeface="Montserrat"/>
              </a:rPr>
              <a:t> Uma chave da tabela que é PK em outra, criando relação entre as duas.</a:t>
            </a:r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Tipos de chaves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13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37B70-82B9-4B5C-B0BD-9F09BA94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51" y="284671"/>
            <a:ext cx="6385366" cy="938843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ea"/>
                <a:cs typeface="+mn-cs"/>
              </a:rPr>
              <a:t>Quando surgiu?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+mn-ea"/>
              <a:cs typeface="+mn-cs"/>
            </a:endParaRPr>
          </a:p>
          <a:p>
            <a:endParaRPr lang="pt-BR" dirty="0">
              <a:cs typeface="Calibri Light"/>
            </a:endParaRPr>
          </a:p>
        </p:txBody>
      </p:sp>
      <p:pic>
        <p:nvPicPr>
          <p:cNvPr id="5" name="Imagem 5" descr="Foto em preto e branco de homem com a mão no rosto&#10;&#10;Descrição gerada automaticamente">
            <a:extLst>
              <a:ext uri="{FF2B5EF4-FFF2-40B4-BE49-F238E27FC236}">
                <a16:creationId xmlns:a16="http://schemas.microsoft.com/office/drawing/2014/main" id="{592E869F-B306-4E2B-91E2-7599214F1E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2976" b="12976"/>
          <a:stretch/>
        </p:blipFill>
        <p:spPr>
          <a:xfrm>
            <a:off x="5240210" y="1348507"/>
            <a:ext cx="3174340" cy="4022066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5A3617-A449-4FC2-8F83-0E17CFFF5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351" y="1362199"/>
            <a:ext cx="4506106" cy="37283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lnSpc>
                <a:spcPct val="100000"/>
              </a:lnSpc>
              <a:buChar char="•"/>
            </a:pPr>
            <a:r>
              <a:rPr lang="pt-BR" sz="1800" dirty="0">
                <a:latin typeface="Montserrat"/>
                <a:cs typeface="Arial"/>
              </a:rPr>
              <a:t>Em </a:t>
            </a:r>
            <a:r>
              <a:rPr lang="pt-BR" sz="1800" b="1" dirty="0">
                <a:latin typeface="Montserrat"/>
                <a:cs typeface="Arial"/>
              </a:rPr>
              <a:t>1985 E. F. </a:t>
            </a:r>
            <a:r>
              <a:rPr lang="pt-BR" sz="1800" b="1" dirty="0" err="1">
                <a:latin typeface="Montserrat"/>
                <a:cs typeface="Arial"/>
              </a:rPr>
              <a:t>Codd</a:t>
            </a:r>
            <a:r>
              <a:rPr lang="pt-BR" sz="1800" dirty="0">
                <a:latin typeface="Montserrat"/>
                <a:cs typeface="Arial"/>
              </a:rPr>
              <a:t>  publica um artigo em que definia 13 regras para que um sistema gerenciador de banco de dados fosse considerado relacional, assim, sendo o</a:t>
            </a:r>
            <a:r>
              <a:rPr lang="pt-BR" sz="1800" b="1" dirty="0">
                <a:latin typeface="Montserrat"/>
                <a:cs typeface="Arial"/>
              </a:rPr>
              <a:t> criador do modelo relacional.</a:t>
            </a:r>
            <a:endParaRPr lang="pt-BR" sz="1800" b="1" dirty="0">
              <a:latin typeface="Montserrat"/>
            </a:endParaRP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pt-BR" sz="1800" dirty="0">
                <a:latin typeface="Montserrat"/>
                <a:cs typeface="Arial"/>
              </a:rPr>
              <a:t>Em </a:t>
            </a:r>
            <a:r>
              <a:rPr lang="pt-BR" sz="1800" b="1" dirty="0">
                <a:latin typeface="Montserrat"/>
                <a:cs typeface="Arial"/>
              </a:rPr>
              <a:t>1972</a:t>
            </a:r>
            <a:r>
              <a:rPr lang="pt-BR" sz="1800" dirty="0">
                <a:latin typeface="Montserrat"/>
                <a:cs typeface="Arial"/>
              </a:rPr>
              <a:t> já introduzia  o conceito de normalização. No início criou as três primeiras formas normais, 1FN, 2FN e 3FN, com o avanço do tempo uma definição mais forte da terceira norma foi proposta por </a:t>
            </a:r>
            <a:r>
              <a:rPr lang="pt-BR" sz="1800" dirty="0" err="1">
                <a:latin typeface="Montserrat"/>
                <a:cs typeface="Arial"/>
              </a:rPr>
              <a:t>Boyce-Codd</a:t>
            </a:r>
            <a:r>
              <a:rPr lang="pt-BR" sz="1800" dirty="0">
                <a:latin typeface="Montserrat"/>
                <a:cs typeface="Arial"/>
              </a:rPr>
              <a:t>(FNBC) e mais formas foram surgindo.</a:t>
            </a:r>
          </a:p>
        </p:txBody>
      </p:sp>
    </p:spTree>
    <p:extLst>
      <p:ext uri="{BB962C8B-B14F-4D97-AF65-F5344CB8AC3E}">
        <p14:creationId xmlns:p14="http://schemas.microsoft.com/office/powerpoint/2010/main" val="349600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354685"/>
            <a:ext cx="6616213" cy="414862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2000" dirty="0">
                <a:latin typeface="Montserrat"/>
                <a:cs typeface="Arial"/>
              </a:rPr>
              <a:t>Normalização é um processo de modelagem de um banco de dados com a finalidade de evitar e diminuir a redundância do banco, projetando a forma como as informações serão armazenadas e eliminar anomalias em registros. Criando assim relações mais bem estruturadas;</a:t>
            </a:r>
            <a:endParaRPr lang="pt-BR" sz="2000" dirty="0">
              <a:latin typeface="Montserrat"/>
            </a:endParaRPr>
          </a:p>
          <a:p>
            <a:pPr algn="just">
              <a:lnSpc>
                <a:spcPct val="100000"/>
              </a:lnSpc>
            </a:pPr>
            <a:endParaRPr lang="pt-BR" sz="2000" dirty="0">
              <a:latin typeface="Montserrat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000" dirty="0">
                <a:latin typeface="Montserrat"/>
                <a:cs typeface="Arial"/>
              </a:rPr>
              <a:t>As principais anomalias encontradas em um banco não normalizado são:</a:t>
            </a:r>
            <a:endParaRPr lang="pt-BR" sz="2000" dirty="0">
              <a:cs typeface="Arial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b="1" dirty="0">
                <a:latin typeface="Montserrat"/>
                <a:cs typeface="Arial"/>
              </a:rPr>
              <a:t>     	Inserção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b="1" dirty="0">
                <a:latin typeface="Montserrat"/>
                <a:cs typeface="Arial"/>
              </a:rPr>
              <a:t>	Atualização</a:t>
            </a:r>
            <a:endParaRPr lang="pt-BR" sz="2000" b="1" dirty="0">
              <a:cs typeface="Arial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b="1" dirty="0">
                <a:latin typeface="Montserrat"/>
                <a:cs typeface="Arial"/>
              </a:rPr>
              <a:t>	Exclusão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O que é a normalização?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C7B1D9D-BDFE-4AC0-8977-9AB4231A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49521"/>
            <a:ext cx="6770955" cy="33338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pt-BR" sz="2400" dirty="0">
                <a:latin typeface="Montserrat"/>
              </a:rPr>
              <a:t>A principal razão para usar a normalização em um projeto de banco de dados é exatamente as enormes vantagens que ela traz se comparada a um banco relacional não normalizado.</a:t>
            </a:r>
            <a:endParaRPr lang="pt-BR" sz="2400" dirty="0"/>
          </a:p>
          <a:p>
            <a:pPr algn="just"/>
            <a:endParaRPr lang="pt-BR" sz="2400" dirty="0">
              <a:latin typeface="Montserrat"/>
            </a:endParaRPr>
          </a:p>
          <a:p>
            <a:pPr algn="just"/>
            <a:r>
              <a:rPr lang="pt-BR" sz="2400" dirty="0">
                <a:latin typeface="Montserrat"/>
              </a:rPr>
              <a:t>Estas vantagens que ajudam na organização, uso, visualização e gerenciamento de um banco de dados.</a:t>
            </a:r>
            <a:endParaRPr lang="pt-BR" sz="24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A58912-14F0-4CDD-932E-BB2FED76C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Por que usar?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51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6996039" cy="46972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sz="2400" b="1" dirty="0">
                <a:latin typeface="Montserrat"/>
                <a:cs typeface="Arial"/>
              </a:rPr>
              <a:t>Estabilidade do modelo lógico: </a:t>
            </a:r>
            <a:r>
              <a:rPr lang="pt-BR" sz="2400" dirty="0">
                <a:latin typeface="Montserrat"/>
                <a:cs typeface="Arial"/>
              </a:rPr>
              <a:t>capacidade de um modelo manter-se inalterado face às mudanças que venham a ser percebidas ou introduzidas no ambiente que tenha sido modelado.</a:t>
            </a:r>
          </a:p>
          <a:p>
            <a:pPr algn="just"/>
            <a:endParaRPr lang="pt-BR" sz="2400" dirty="0">
              <a:latin typeface="Montserrat"/>
              <a:cs typeface="Arial"/>
            </a:endParaRPr>
          </a:p>
          <a:p>
            <a:pPr algn="just"/>
            <a:r>
              <a:rPr lang="pt-BR" sz="2400" b="1" dirty="0">
                <a:latin typeface="Montserrat"/>
                <a:cs typeface="Arial"/>
              </a:rPr>
              <a:t>Flexibilidade:</a:t>
            </a:r>
            <a:r>
              <a:rPr lang="pt-BR" sz="2400" dirty="0">
                <a:latin typeface="Montserrat"/>
                <a:cs typeface="Arial"/>
              </a:rPr>
              <a:t> capacidade de adaptação a demandas diferenciadas, a expansão e redução, a omissão ou presença, etc.</a:t>
            </a:r>
          </a:p>
          <a:p>
            <a:pPr algn="just"/>
            <a:endParaRPr lang="pt-BR" sz="2400" dirty="0">
              <a:latin typeface="Montserrat"/>
              <a:cs typeface="Arial"/>
            </a:endParaRPr>
          </a:p>
          <a:p>
            <a:pPr algn="just"/>
            <a:r>
              <a:rPr lang="pt-BR" sz="2400" b="1" dirty="0">
                <a:latin typeface="Montserrat"/>
                <a:cs typeface="Arial"/>
              </a:rPr>
              <a:t>Integridade:</a:t>
            </a:r>
            <a:r>
              <a:rPr lang="pt-BR" sz="2400" dirty="0">
                <a:latin typeface="Montserrat"/>
                <a:cs typeface="Arial"/>
              </a:rPr>
              <a:t> diz respeito à qualidade do dado, um dado mapeado em mais de um local de modo diferente, com valores instanciados de modo diferentes, pode ser indício de que não há integridade entre eles.</a:t>
            </a:r>
          </a:p>
          <a:p>
            <a:pPr algn="just"/>
            <a:endParaRPr lang="pt-BR" sz="2400" dirty="0">
              <a:latin typeface="Montserrat"/>
              <a:cs typeface="Arial"/>
            </a:endParaRPr>
          </a:p>
          <a:p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Vantagens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5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250266"/>
            <a:ext cx="7010108" cy="4357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400" b="1" dirty="0">
                <a:latin typeface="Montserrat"/>
                <a:cs typeface="Arial"/>
              </a:rPr>
              <a:t>Economia: </a:t>
            </a:r>
            <a:r>
              <a:rPr lang="pt-BR" sz="2400" dirty="0">
                <a:latin typeface="Montserrat"/>
                <a:cs typeface="Arial"/>
              </a:rPr>
              <a:t>no espaço de armazenamento em relação ao custo de manipulação de dados (que representa todo e qualquer esforço, tempo, ou valor agregado ao fato de manipularmos volumes de dados maiores do que os efetivamente necessários); custo causado pelo atraso do fornecimento da informação desejada.</a:t>
            </a:r>
          </a:p>
          <a:p>
            <a:pPr algn="just"/>
            <a:endParaRPr lang="pt-BR" sz="2400" b="1" dirty="0">
              <a:latin typeface="Montserrat"/>
              <a:cs typeface="Arial"/>
            </a:endParaRPr>
          </a:p>
          <a:p>
            <a:pPr algn="just"/>
            <a:r>
              <a:rPr lang="pt-BR" sz="2400" b="1" dirty="0">
                <a:latin typeface="Montserrat"/>
                <a:cs typeface="Arial"/>
              </a:rPr>
              <a:t>Fidelidade ao ambiente observado: </a:t>
            </a:r>
            <a:r>
              <a:rPr lang="pt-BR" sz="2400" dirty="0">
                <a:latin typeface="Montserrat"/>
                <a:cs typeface="Arial"/>
              </a:rPr>
              <a:t>ajuda a definir elementos que foram despercebidos durante o processo de modelagem.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Vantagens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65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379658"/>
            <a:ext cx="6545874" cy="409868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600" dirty="0">
                <a:latin typeface="Montserrat"/>
                <a:cs typeface="Arial"/>
              </a:rPr>
              <a:t> Conjuntos de regras para determinar com qual forma normal o banco é compatível.</a:t>
            </a:r>
            <a:endParaRPr lang="pt-BR" sz="2600" dirty="0">
              <a:cs typeface="Arial"/>
            </a:endParaRPr>
          </a:p>
          <a:p>
            <a:pPr marL="0" indent="0" algn="just">
              <a:buNone/>
            </a:pPr>
            <a:endParaRPr lang="pt-BR" sz="2600" dirty="0">
              <a:latin typeface="Montserrat"/>
              <a:cs typeface="Arial"/>
            </a:endParaRPr>
          </a:p>
          <a:p>
            <a:pPr algn="just"/>
            <a:r>
              <a:rPr lang="pt-BR" sz="2600" dirty="0">
                <a:latin typeface="Montserrat"/>
                <a:cs typeface="Arial"/>
              </a:rPr>
              <a:t> Primeiramente, precisamos verificar se encontramos compatibilidade com a primeira forma normal. </a:t>
            </a:r>
            <a:endParaRPr lang="pt-BR" sz="2600" dirty="0">
              <a:cs typeface="Arial"/>
            </a:endParaRPr>
          </a:p>
          <a:p>
            <a:pPr marL="0" indent="0" algn="just">
              <a:buNone/>
            </a:pPr>
            <a:endParaRPr lang="pt-BR" sz="2600" dirty="0">
              <a:latin typeface="Montserrat"/>
              <a:cs typeface="Arial"/>
            </a:endParaRPr>
          </a:p>
          <a:p>
            <a:pPr algn="just"/>
            <a:r>
              <a:rPr lang="pt-BR" sz="2600" dirty="0">
                <a:latin typeface="Montserrat"/>
                <a:cs typeface="Arial"/>
              </a:rPr>
              <a:t>Caso esteja tudo conforme, analisamos se a segunda forma normal se encaixa e assim sucessivamente.</a:t>
            </a:r>
            <a:endParaRPr lang="pt-BR" sz="26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Formas Normais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897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46F767-487D-45A7-9383-4F9F29521278}">
  <ds:schemaRefs>
    <ds:schemaRef ds:uri="56135199-fddc-46f9-8522-4d2f2df906d6"/>
    <ds:schemaRef ds:uri="616ddcb6-37a4-4b68-9e62-eadd212651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98036D-8F24-4150-8883-4040B39D685E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616ddcb6-37a4-4b68-9e62-eadd2126515b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56135199-fddc-46f9-8522-4d2f2df906d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987</Words>
  <Application>Microsoft Office PowerPoint</Application>
  <PresentationFormat>Apresentação na tela (4:3)</PresentationFormat>
  <Paragraphs>83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Quando surgiu?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FIC</cp:lastModifiedBy>
  <cp:revision>179</cp:revision>
  <dcterms:created xsi:type="dcterms:W3CDTF">2019-02-19T13:22:14Z</dcterms:created>
  <dcterms:modified xsi:type="dcterms:W3CDTF">2021-08-16T11:13:22Z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