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27"/>
  </p:handoutMasterIdLst>
  <p:sldIdLst>
    <p:sldId id="257" r:id="rId5"/>
    <p:sldId id="258" r:id="rId6"/>
    <p:sldId id="261" r:id="rId7"/>
    <p:sldId id="276" r:id="rId8"/>
    <p:sldId id="282" r:id="rId9"/>
    <p:sldId id="260" r:id="rId10"/>
    <p:sldId id="267" r:id="rId11"/>
    <p:sldId id="262" r:id="rId12"/>
    <p:sldId id="281" r:id="rId13"/>
    <p:sldId id="263" r:id="rId14"/>
    <p:sldId id="264" r:id="rId15"/>
    <p:sldId id="277" r:id="rId16"/>
    <p:sldId id="278" r:id="rId17"/>
    <p:sldId id="279" r:id="rId18"/>
    <p:sldId id="280" r:id="rId19"/>
    <p:sldId id="266" r:id="rId20"/>
    <p:sldId id="270" r:id="rId21"/>
    <p:sldId id="271" r:id="rId22"/>
    <p:sldId id="272" r:id="rId23"/>
    <p:sldId id="273" r:id="rId24"/>
    <p:sldId id="274" r:id="rId25"/>
    <p:sldId id="259"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E9A8A-6048-4CB7-96D8-8D70D1DE8705}" v="906" dt="2021-08-13T19:09:36.873"/>
    <p1510:client id="{1FD1439A-7F79-3B5E-89B9-F0D95991D2B9}" v="247" dt="2021-08-13T20:31:01.440"/>
    <p1510:client id="{258F53D7-5FEA-42A6-90B2-DA77C37D418B}" v="11" dt="2021-08-13T17:30:50.768"/>
    <p1510:client id="{2961ADAD-7085-CE24-5166-93FDE98BA347}" v="1247" dt="2021-08-13T20:19:09.337"/>
    <p1510:client id="{4650DEC5-04ED-74A0-6042-DA484623A632}" v="536" dt="2021-08-13T19:29:20.168"/>
    <p1510:client id="{8AEB7CBE-ADD3-4BDF-9117-B22AF39CCEB8}" v="117" dt="2021-08-13T20:39:47.299"/>
    <p1510:client id="{B4D5077D-80C4-413F-8EC1-7A8E1112730C}" v="34" dt="2021-08-13T17:45:16.828"/>
    <p1510:client id="{FF60E801-006C-4410-BD2A-9331B79B97A8}" v="243" dt="2021-08-13T19:07:55.99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104"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16/08/21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a:solidFill>
                  <a:schemeClr val="tx1">
                    <a:lumMod val="65000"/>
                    <a:lumOff val="35000"/>
                  </a:schemeClr>
                </a:solidFill>
                <a:latin typeface="Montserrat" pitchFamily="2" charset="77"/>
              </a:rPr>
              <a:t>At vero </a:t>
            </a:r>
            <a:r>
              <a:rPr lang="pt-BR" sz="2000" err="1">
                <a:solidFill>
                  <a:schemeClr val="tx1">
                    <a:lumMod val="65000"/>
                    <a:lumOff val="35000"/>
                  </a:schemeClr>
                </a:solidFill>
                <a:latin typeface="Montserrat" pitchFamily="2" charset="77"/>
              </a:rPr>
              <a:t>eos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accusamus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iusto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odio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dignissimos</a:t>
            </a:r>
            <a:endParaRPr lang="pt-BR" sz="2000">
              <a:solidFill>
                <a:schemeClr val="tx1">
                  <a:lumMod val="65000"/>
                  <a:lumOff val="35000"/>
                </a:schemeClr>
              </a:solidFill>
              <a:latin typeface="Montserrat" pitchFamily="2" charset="77"/>
            </a:endParaRPr>
          </a:p>
          <a:p>
            <a:r>
              <a:rPr lang="pt-BR" sz="2000" err="1">
                <a:solidFill>
                  <a:schemeClr val="tx1">
                    <a:lumMod val="65000"/>
                    <a:lumOff val="35000"/>
                  </a:schemeClr>
                </a:solidFill>
                <a:latin typeface="Montserrat" pitchFamily="2" charset="77"/>
              </a:rPr>
              <a:t>praesentium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voluptatum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deleniti</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atque</a:t>
            </a:r>
            <a:r>
              <a:rPr lang="pt-BR" sz="2000">
                <a:solidFill>
                  <a:schemeClr val="tx1">
                    <a:lumMod val="65000"/>
                    <a:lumOff val="35000"/>
                  </a:schemeClr>
                </a:solidFill>
                <a:latin typeface="Montserrat" pitchFamily="2" charset="77"/>
              </a:rPr>
              <a:t>.</a:t>
            </a:r>
          </a:p>
          <a:p>
            <a:pPr lvl="0"/>
            <a:r>
              <a:rPr lang="pt-BR"/>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16/08/21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a:t>Loren Ipsum </a:t>
            </a:r>
            <a:r>
              <a:rPr lang="pt-BR" err="1"/>
              <a:t>Dolor</a:t>
            </a:r>
            <a:r>
              <a:rPr lang="pt-BR"/>
              <a:t> </a:t>
            </a:r>
            <a:r>
              <a:rPr lang="pt-BR" err="1"/>
              <a:t>Sit</a:t>
            </a:r>
            <a:r>
              <a:rPr lang="pt-BR"/>
              <a:t> </a:t>
            </a:r>
            <a:r>
              <a:rPr lang="pt-BR" err="1"/>
              <a:t>Daef</a:t>
            </a:r>
            <a:endParaRPr lang="pt-BR"/>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a:latin typeface="Montserrat" panose="00000500000000000000" pitchFamily="2" charset="0"/>
              </a:rPr>
              <a:t>Et vero et </a:t>
            </a:r>
            <a:r>
              <a:rPr lang="pt-BR" err="1">
                <a:latin typeface="Montserrat" panose="00000500000000000000" pitchFamily="2" charset="0"/>
              </a:rPr>
              <a:t>iusto</a:t>
            </a:r>
            <a:r>
              <a:rPr lang="pt-BR">
                <a:latin typeface="Montserrat" panose="00000500000000000000" pitchFamily="2" charset="0"/>
              </a:rPr>
              <a:t> </a:t>
            </a:r>
            <a:r>
              <a:rPr lang="pt-BR" err="1">
                <a:latin typeface="Montserrat" panose="00000500000000000000" pitchFamily="2" charset="0"/>
              </a:rPr>
              <a:t>efsd</a:t>
            </a:r>
            <a:r>
              <a:rPr lang="pt-BR">
                <a:latin typeface="Montserrat" panose="00000500000000000000" pitchFamily="2" charset="0"/>
              </a:rPr>
              <a:t> </a:t>
            </a:r>
            <a:r>
              <a:rPr lang="pt-BR" err="1">
                <a:latin typeface="Montserrat" panose="00000500000000000000" pitchFamily="2" charset="0"/>
              </a:rPr>
              <a:t>apae</a:t>
            </a:r>
            <a:endParaRPr lang="pt-BR"/>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16/08/21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a:solidFill>
                  <a:schemeClr val="tx1">
                    <a:lumMod val="65000"/>
                    <a:lumOff val="35000"/>
                  </a:schemeClr>
                </a:solidFill>
                <a:latin typeface="Montserrat" pitchFamily="2" charset="77"/>
              </a:rPr>
              <a:t>At vero </a:t>
            </a:r>
            <a:r>
              <a:rPr lang="pt-BR" sz="2000" err="1">
                <a:solidFill>
                  <a:schemeClr val="tx1">
                    <a:lumMod val="65000"/>
                    <a:lumOff val="35000"/>
                  </a:schemeClr>
                </a:solidFill>
                <a:latin typeface="Montserrat" pitchFamily="2" charset="77"/>
              </a:rPr>
              <a:t>eos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accusamus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iusto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odio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dignissimos</a:t>
            </a:r>
            <a:endParaRPr lang="pt-BR" sz="2000">
              <a:solidFill>
                <a:schemeClr val="tx1">
                  <a:lumMod val="65000"/>
                  <a:lumOff val="35000"/>
                </a:schemeClr>
              </a:solidFill>
              <a:latin typeface="Montserrat" pitchFamily="2" charset="77"/>
            </a:endParaRPr>
          </a:p>
          <a:p>
            <a:r>
              <a:rPr lang="pt-BR" sz="2000" err="1">
                <a:solidFill>
                  <a:schemeClr val="tx1">
                    <a:lumMod val="65000"/>
                    <a:lumOff val="35000"/>
                  </a:schemeClr>
                </a:solidFill>
                <a:latin typeface="Montserrat" pitchFamily="2" charset="77"/>
              </a:rPr>
              <a:t>praesentium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voluptatum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deleniti</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atque</a:t>
            </a:r>
            <a:r>
              <a:rPr lang="pt-BR" sz="2000">
                <a:solidFill>
                  <a:schemeClr val="tx1">
                    <a:lumMod val="65000"/>
                    <a:lumOff val="35000"/>
                  </a:schemeClr>
                </a:solidFill>
                <a:latin typeface="Montserrat" pitchFamily="2" charset="77"/>
              </a:rPr>
              <a:t>.</a:t>
            </a:r>
          </a:p>
          <a:p>
            <a:pPr lvl="0"/>
            <a:r>
              <a:rPr lang="pt-BR"/>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5193A530-045E-4FBC-827D-EE4599172689}" type="datetimeFigureOut">
              <a:rPr lang="pt-BR" smtClean="0"/>
              <a:t>16/08/21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5193A530-045E-4FBC-827D-EE4599172689}" type="datetimeFigureOut">
              <a:rPr lang="pt-BR" smtClean="0"/>
              <a:t>16/08/21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5193A530-045E-4FBC-827D-EE4599172689}" type="datetimeFigureOut">
              <a:rPr lang="pt-BR" smtClean="0"/>
              <a:t>16/08/21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16/08/21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16/08/21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16/08/21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pt-br/sql/t-sql/functions/mathematical-functions-transact-sql?view=sql-server-ver15" TargetMode="External"/><Relationship Id="rId13" Type="http://schemas.openxmlformats.org/officeDocument/2006/relationships/hyperlink" Target="https://docs.microsoft.com/pt-br/sql/t-sql/functions/system-statistical-functions-transact-sql?view=sql-server-ver15" TargetMode="External"/><Relationship Id="rId3" Type="http://schemas.openxmlformats.org/officeDocument/2006/relationships/hyperlink" Target="https://docs.microsoft.com/pt-br/sql/t-sql/functions/conversion-functions-transact-sql?view=sql-server-ver15" TargetMode="External"/><Relationship Id="rId7" Type="http://schemas.openxmlformats.org/officeDocument/2006/relationships/hyperlink" Target="https://docs.microsoft.com/pt-br/sql/t-sql/functions/logical-functions-choose-transact-sql?view=sql-server-ver15" TargetMode="External"/><Relationship Id="rId12" Type="http://schemas.openxmlformats.org/officeDocument/2006/relationships/hyperlink" Target="https://docs.microsoft.com/pt-br/sql/relational-databases/system-functions/system-functions-category-transact-sql?view=sql-server-ver15" TargetMode="External"/><Relationship Id="rId2" Type="http://schemas.openxmlformats.org/officeDocument/2006/relationships/hyperlink" Target="https://docs.microsoft.com/pt-br/sql/t-sql/functions/configuration-functions-transact-sql?view=sql-server-ver15" TargetMode="External"/><Relationship Id="rId1" Type="http://schemas.openxmlformats.org/officeDocument/2006/relationships/slideLayout" Target="../slideLayouts/slideLayout2.xml"/><Relationship Id="rId6" Type="http://schemas.openxmlformats.org/officeDocument/2006/relationships/hyperlink" Target="https://docs.microsoft.com/pt-br/sql/t-sql/functions/json-functions-transact-sql?view=sql-server-ver15" TargetMode="External"/><Relationship Id="rId11" Type="http://schemas.openxmlformats.org/officeDocument/2006/relationships/hyperlink" Target="https://docs.microsoft.com/pt-br/sql/t-sql/functions/string-functions-transact-sql?view=sql-server-ver15" TargetMode="External"/><Relationship Id="rId5" Type="http://schemas.openxmlformats.org/officeDocument/2006/relationships/hyperlink" Target="https://docs.microsoft.com/pt-br/sql/t-sql/functions/date-and-time-data-types-and-functions-transact-sql?view=sql-server-ver15" TargetMode="External"/><Relationship Id="rId10" Type="http://schemas.openxmlformats.org/officeDocument/2006/relationships/hyperlink" Target="https://docs.microsoft.com/pt-br/sql/t-sql/functions/security-functions-transact-sql?view=sql-server-ver15" TargetMode="External"/><Relationship Id="rId4" Type="http://schemas.openxmlformats.org/officeDocument/2006/relationships/hyperlink" Target="https://docs.microsoft.com/pt-br/sql/t-sql/functions/cursor-functions-transact-sql?view=sql-server-ver15" TargetMode="External"/><Relationship Id="rId9" Type="http://schemas.openxmlformats.org/officeDocument/2006/relationships/hyperlink" Target="https://docs.microsoft.com/pt-br/sql/t-sql/functions/metadata-functions-transact-sql?view=sql-server-ver15" TargetMode="External"/><Relationship Id="rId14" Type="http://schemas.openxmlformats.org/officeDocument/2006/relationships/hyperlink" Target="https://docs.microsoft.com/pt-br/sql/t-sql/functions/text-and-image-functions-textptr-transact-sql?view=sql-server-ver1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vert="horz" lIns="91440" tIns="45720" rIns="91440" bIns="45720" rtlCol="0" anchor="t">
            <a:normAutofit/>
          </a:bodyPr>
          <a:lstStyle/>
          <a:p>
            <a:r>
              <a:rPr lang="pt-BR">
                <a:latin typeface="Montserrat"/>
              </a:rPr>
              <a:t>Funções Nativas</a:t>
            </a:r>
            <a:endParaRPr lang="pt-BR"/>
          </a:p>
        </p:txBody>
      </p:sp>
      <p:sp>
        <p:nvSpPr>
          <p:cNvPr id="3" name="Espaço Reservado para Texto 2"/>
          <p:cNvSpPr>
            <a:spLocks noGrp="1"/>
          </p:cNvSpPr>
          <p:nvPr>
            <p:ph type="body" sz="quarter" idx="14"/>
          </p:nvPr>
        </p:nvSpPr>
        <p:spPr/>
        <p:txBody>
          <a:bodyPr vert="horz" lIns="91440" tIns="45720" rIns="91440" bIns="45720" rtlCol="0" anchor="t">
            <a:normAutofit/>
          </a:bodyPr>
          <a:lstStyle/>
          <a:p>
            <a:r>
              <a:rPr lang="pt-BR" b="0">
                <a:latin typeface="Montserrat"/>
              </a:rPr>
              <a:t>Banco de dados</a:t>
            </a:r>
            <a:endParaRPr lang="en-US"/>
          </a:p>
        </p:txBody>
      </p:sp>
      <p:sp>
        <p:nvSpPr>
          <p:cNvPr id="4" name="Espaço Reservado para Texto 3"/>
          <p:cNvSpPr>
            <a:spLocks noGrp="1"/>
          </p:cNvSpPr>
          <p:nvPr>
            <p:ph type="body" sz="quarter" idx="15"/>
          </p:nvPr>
        </p:nvSpPr>
        <p:spPr/>
        <p:txBody>
          <a:bodyPr vert="horz" lIns="91440" tIns="45720" rIns="91440" bIns="45720" rtlCol="0" anchor="t">
            <a:normAutofit/>
          </a:bodyPr>
          <a:lstStyle/>
          <a:p>
            <a:r>
              <a:rPr lang="pt-BR">
                <a:latin typeface="Montserrat"/>
              </a:rPr>
              <a:t>Introdução e definição das funções nativas</a:t>
            </a:r>
            <a:endParaRPr lang="pt-BR"/>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a:lnSpc>
                <a:spcPct val="150000"/>
              </a:lnSpc>
              <a:spcAft>
                <a:spcPts val="800"/>
              </a:spcAft>
            </a:pPr>
            <a:r>
              <a:rPr lang="pt-BR" sz="1800">
                <a:effectLst/>
                <a:latin typeface="Montserrat"/>
                <a:ea typeface="Calibri" panose="020F0502020204030204" pitchFamily="34" charset="0"/>
                <a:cs typeface="Times New Roman"/>
              </a:rPr>
              <a:t>O RANK Retorna à classificação de cada linha na partição de um conjunto de resultados. A classificação de uma linha é um mais o número de classificações que vêm antes da linha em questão.</a:t>
            </a:r>
          </a:p>
          <a:p>
            <a:endParaRPr lang="pt-BR"/>
          </a:p>
        </p:txBody>
      </p:sp>
      <p:sp>
        <p:nvSpPr>
          <p:cNvPr id="3" name="Espaço Reservado para Texto 2"/>
          <p:cNvSpPr>
            <a:spLocks noGrp="1"/>
          </p:cNvSpPr>
          <p:nvPr>
            <p:ph type="body" sz="quarter" idx="13"/>
          </p:nvPr>
        </p:nvSpPr>
        <p:spPr/>
        <p:txBody>
          <a:bodyPr>
            <a:normAutofit lnSpcReduction="10000"/>
          </a:bodyPr>
          <a:lstStyle/>
          <a:p>
            <a:r>
              <a:rPr lang="pt-BR"/>
              <a:t>Funções de Classificação: RANK</a:t>
            </a:r>
          </a:p>
        </p:txBody>
      </p:sp>
      <p:pic>
        <p:nvPicPr>
          <p:cNvPr id="4" name="Imagem 3">
            <a:extLst>
              <a:ext uri="{FF2B5EF4-FFF2-40B4-BE49-F238E27FC236}">
                <a16:creationId xmlns:a16="http://schemas.microsoft.com/office/drawing/2014/main" id="{CD8E55D0-E305-4CF4-94B8-9D050B431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8337" y="2618276"/>
            <a:ext cx="5267324" cy="1621447"/>
          </a:xfrm>
          <a:prstGeom prst="rect">
            <a:avLst/>
          </a:prstGeom>
          <a:noFill/>
          <a:ln>
            <a:noFill/>
          </a:ln>
        </p:spPr>
      </p:pic>
      <p:pic>
        <p:nvPicPr>
          <p:cNvPr id="8" name="Imagem 7">
            <a:extLst>
              <a:ext uri="{FF2B5EF4-FFF2-40B4-BE49-F238E27FC236}">
                <a16:creationId xmlns:a16="http://schemas.microsoft.com/office/drawing/2014/main" id="{C51DC176-20FD-40E7-BC3B-0E563EAE6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233" y="3758817"/>
            <a:ext cx="3991532" cy="2734057"/>
          </a:xfrm>
          <a:prstGeom prst="rect">
            <a:avLst/>
          </a:prstGeom>
        </p:spPr>
      </p:pic>
      <p:sp>
        <p:nvSpPr>
          <p:cNvPr id="10" name="Retângulo 9">
            <a:extLst>
              <a:ext uri="{FF2B5EF4-FFF2-40B4-BE49-F238E27FC236}">
                <a16:creationId xmlns:a16="http://schemas.microsoft.com/office/drawing/2014/main" id="{44C4A8E6-FA57-437E-84C8-BD7FC120C4B6}"/>
              </a:ext>
            </a:extLst>
          </p:cNvPr>
          <p:cNvSpPr/>
          <p:nvPr/>
        </p:nvSpPr>
        <p:spPr>
          <a:xfrm>
            <a:off x="5317067" y="3758817"/>
            <a:ext cx="451555" cy="273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8799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a:lnSpc>
                <a:spcPct val="150000"/>
              </a:lnSpc>
              <a:spcAft>
                <a:spcPts val="800"/>
              </a:spcAft>
            </a:pPr>
            <a:r>
              <a:rPr lang="pt-BR" sz="1800" dirty="0">
                <a:solidFill>
                  <a:srgbClr val="000000"/>
                </a:solidFill>
                <a:effectLst/>
                <a:latin typeface="Montserrat" panose="00000500000000000000"/>
                <a:ea typeface="Calibri" panose="020F0502020204030204" pitchFamily="34" charset="0"/>
                <a:cs typeface="Times New Roman" panose="02020603050405020304" pitchFamily="18" charset="0"/>
              </a:rPr>
              <a:t>O DENSE_RANK</a:t>
            </a:r>
            <a:r>
              <a:rPr lang="pt-BR" sz="1800" b="1" dirty="0">
                <a:solidFill>
                  <a:srgbClr val="000000"/>
                </a:solidFill>
                <a:effectLst/>
                <a:latin typeface="Montserrat" panose="00000500000000000000"/>
                <a:ea typeface="Calibri" panose="020F0502020204030204" pitchFamily="34" charset="0"/>
                <a:cs typeface="Times New Roman" panose="02020603050405020304" pitchFamily="18" charset="0"/>
              </a:rPr>
              <a:t> </a:t>
            </a:r>
            <a:r>
              <a:rPr lang="pt-BR" sz="1800" dirty="0">
                <a:effectLst/>
                <a:latin typeface="Montserrat" panose="00000500000000000000"/>
                <a:ea typeface="Calibri" panose="020F0502020204030204" pitchFamily="34" charset="0"/>
                <a:cs typeface="Times New Roman" panose="02020603050405020304" pitchFamily="18" charset="0"/>
              </a:rPr>
              <a:t>retorna à posição de cada linha dentro de uma partição do conjunto de resultados. A classificação de uma linha é um mais o número de valores de classificação.</a:t>
            </a:r>
          </a:p>
          <a:p>
            <a:endParaRPr lang="pt-BR" dirty="0"/>
          </a:p>
        </p:txBody>
      </p:sp>
      <p:sp>
        <p:nvSpPr>
          <p:cNvPr id="3" name="Espaço Reservado para Texto 2"/>
          <p:cNvSpPr>
            <a:spLocks noGrp="1"/>
          </p:cNvSpPr>
          <p:nvPr>
            <p:ph type="body" sz="quarter" idx="13"/>
          </p:nvPr>
        </p:nvSpPr>
        <p:spPr/>
        <p:txBody>
          <a:bodyPr>
            <a:normAutofit lnSpcReduction="10000"/>
          </a:bodyPr>
          <a:lstStyle/>
          <a:p>
            <a:r>
              <a:rPr lang="pt-BR" dirty="0"/>
              <a:t>Funções de Classificação: DENSE_RANK</a:t>
            </a:r>
          </a:p>
        </p:txBody>
      </p:sp>
      <p:pic>
        <p:nvPicPr>
          <p:cNvPr id="5" name="Imagem 5" descr="Uma imagem contendo Texto&#10;&#10;Descrição gerada automaticamente">
            <a:extLst>
              <a:ext uri="{FF2B5EF4-FFF2-40B4-BE49-F238E27FC236}">
                <a16:creationId xmlns:a16="http://schemas.microsoft.com/office/drawing/2014/main" id="{3CE3F27C-256B-4F49-9E7D-71B67837C315}"/>
              </a:ext>
            </a:extLst>
          </p:cNvPr>
          <p:cNvPicPr>
            <a:picLocks noChangeAspect="1"/>
          </p:cNvPicPr>
          <p:nvPr/>
        </p:nvPicPr>
        <p:blipFill>
          <a:blip r:embed="rId2"/>
          <a:stretch>
            <a:fillRect/>
          </a:stretch>
        </p:blipFill>
        <p:spPr>
          <a:xfrm>
            <a:off x="1250878" y="2598962"/>
            <a:ext cx="6642241" cy="1059931"/>
          </a:xfrm>
          <a:prstGeom prst="rect">
            <a:avLst/>
          </a:prstGeom>
        </p:spPr>
      </p:pic>
      <p:pic>
        <p:nvPicPr>
          <p:cNvPr id="6" name="Imagem 5">
            <a:extLst>
              <a:ext uri="{FF2B5EF4-FFF2-40B4-BE49-F238E27FC236}">
                <a16:creationId xmlns:a16="http://schemas.microsoft.com/office/drawing/2014/main" id="{89193CCE-139A-4598-8C05-E8DA64977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232" y="3658893"/>
            <a:ext cx="3991532" cy="2734057"/>
          </a:xfrm>
          <a:prstGeom prst="rect">
            <a:avLst/>
          </a:prstGeom>
        </p:spPr>
      </p:pic>
      <p:sp>
        <p:nvSpPr>
          <p:cNvPr id="7" name="Retângulo 6">
            <a:extLst>
              <a:ext uri="{FF2B5EF4-FFF2-40B4-BE49-F238E27FC236}">
                <a16:creationId xmlns:a16="http://schemas.microsoft.com/office/drawing/2014/main" id="{BB9CA309-AF92-4888-BBDE-5EBC87C1D3E2}"/>
              </a:ext>
            </a:extLst>
          </p:cNvPr>
          <p:cNvSpPr/>
          <p:nvPr/>
        </p:nvSpPr>
        <p:spPr>
          <a:xfrm>
            <a:off x="5700889" y="3658893"/>
            <a:ext cx="866875" cy="2727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6990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Funções Escalares</a:t>
            </a:r>
            <a:endParaRPr lang="pt-BR"/>
          </a:p>
        </p:txBody>
      </p:sp>
      <p:graphicFrame>
        <p:nvGraphicFramePr>
          <p:cNvPr id="15" name="Tabela 14">
            <a:extLst>
              <a:ext uri="{FF2B5EF4-FFF2-40B4-BE49-F238E27FC236}">
                <a16:creationId xmlns:a16="http://schemas.microsoft.com/office/drawing/2014/main" id="{CBBFF5E3-27D2-4FB6-9D78-4CBF1979307A}"/>
              </a:ext>
            </a:extLst>
          </p:cNvPr>
          <p:cNvGraphicFramePr>
            <a:graphicFrameLocks noGrp="1"/>
          </p:cNvGraphicFramePr>
          <p:nvPr/>
        </p:nvGraphicFramePr>
        <p:xfrm>
          <a:off x="733031" y="1164328"/>
          <a:ext cx="7162784" cy="4463991"/>
        </p:xfrm>
        <a:graphic>
          <a:graphicData uri="http://schemas.openxmlformats.org/drawingml/2006/table">
            <a:tbl>
              <a:tblPr firstRow="1" firstCol="1" bandRow="1">
                <a:tableStyleId>{5C22544A-7EE6-4342-B048-85BDC9FD1C3A}</a:tableStyleId>
              </a:tblPr>
              <a:tblGrid>
                <a:gridCol w="2354478">
                  <a:extLst>
                    <a:ext uri="{9D8B030D-6E8A-4147-A177-3AD203B41FA5}">
                      <a16:colId xmlns:a16="http://schemas.microsoft.com/office/drawing/2014/main" val="2555658492"/>
                    </a:ext>
                  </a:extLst>
                </a:gridCol>
                <a:gridCol w="4808306">
                  <a:extLst>
                    <a:ext uri="{9D8B030D-6E8A-4147-A177-3AD203B41FA5}">
                      <a16:colId xmlns:a16="http://schemas.microsoft.com/office/drawing/2014/main" val="3720490382"/>
                    </a:ext>
                  </a:extLst>
                </a:gridCol>
              </a:tblGrid>
              <a:tr h="234467">
                <a:tc>
                  <a:txBody>
                    <a:bodyPr/>
                    <a:lstStyle/>
                    <a:p>
                      <a:pPr>
                        <a:lnSpc>
                          <a:spcPct val="150000"/>
                        </a:lnSpc>
                      </a:pPr>
                      <a:r>
                        <a:rPr lang="pt-BR" sz="1100" dirty="0">
                          <a:effectLst/>
                        </a:rPr>
                        <a:t>Categoria da função</a:t>
                      </a:r>
                    </a:p>
                  </a:txBody>
                  <a:tcPr marL="9525" marR="9525" marT="9525" marB="9525" anchor="ctr"/>
                </a:tc>
                <a:tc>
                  <a:txBody>
                    <a:bodyPr/>
                    <a:lstStyle/>
                    <a:p>
                      <a:pPr>
                        <a:lnSpc>
                          <a:spcPct val="150000"/>
                        </a:lnSpc>
                      </a:pPr>
                      <a:r>
                        <a:rPr lang="pt-BR" sz="1050" dirty="0">
                          <a:effectLst/>
                        </a:rPr>
                        <a:t>Descrição</a:t>
                      </a:r>
                    </a:p>
                  </a:txBody>
                  <a:tcPr marL="9525" marR="9525" marT="9525" marB="9525" anchor="ctr"/>
                </a:tc>
                <a:extLst>
                  <a:ext uri="{0D108BD9-81ED-4DB2-BD59-A6C34878D82A}">
                    <a16:rowId xmlns:a16="http://schemas.microsoft.com/office/drawing/2014/main" val="55143152"/>
                  </a:ext>
                </a:extLst>
              </a:tr>
              <a:tr h="242552">
                <a:tc>
                  <a:txBody>
                    <a:bodyPr/>
                    <a:lstStyle/>
                    <a:p>
                      <a:pPr>
                        <a:lnSpc>
                          <a:spcPct val="150000"/>
                        </a:lnSpc>
                      </a:pPr>
                      <a:r>
                        <a:rPr lang="pt-BR" sz="1100" dirty="0">
                          <a:effectLst/>
                          <a:hlinkClick r:id="rId2"/>
                        </a:rPr>
                        <a:t>Funções de configuração</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Retornam informações sobre a configuração atual.</a:t>
                      </a:r>
                    </a:p>
                  </a:txBody>
                  <a:tcPr marL="9525" marR="9525" marT="9525" marB="9525" anchor="ctr"/>
                </a:tc>
                <a:extLst>
                  <a:ext uri="{0D108BD9-81ED-4DB2-BD59-A6C34878D82A}">
                    <a16:rowId xmlns:a16="http://schemas.microsoft.com/office/drawing/2014/main" val="2601209287"/>
                  </a:ext>
                </a:extLst>
              </a:tr>
              <a:tr h="242552">
                <a:tc>
                  <a:txBody>
                    <a:bodyPr/>
                    <a:lstStyle/>
                    <a:p>
                      <a:pPr>
                        <a:lnSpc>
                          <a:spcPct val="150000"/>
                        </a:lnSpc>
                      </a:pPr>
                      <a:r>
                        <a:rPr lang="pt-BR" sz="1100" dirty="0">
                          <a:effectLst/>
                          <a:hlinkClick r:id="rId3"/>
                        </a:rPr>
                        <a:t>Funções de conversão</a:t>
                      </a:r>
                      <a:endParaRPr lang="pt-BR" sz="1100" dirty="0">
                        <a:effectLst/>
                      </a:endParaRPr>
                    </a:p>
                  </a:txBody>
                  <a:tcPr marL="9525" marR="9525" marT="9525" marB="9525" anchor="ctr">
                    <a:noFill/>
                  </a:tcPr>
                </a:tc>
                <a:tc>
                  <a:txBody>
                    <a:bodyPr/>
                    <a:lstStyle/>
                    <a:p>
                      <a:pPr>
                        <a:lnSpc>
                          <a:spcPct val="150000"/>
                        </a:lnSpc>
                      </a:pPr>
                      <a:r>
                        <a:rPr lang="pt-BR" sz="1000" dirty="0">
                          <a:effectLst/>
                        </a:rPr>
                        <a:t>Suporte para conversão de tipos de dados.</a:t>
                      </a:r>
                    </a:p>
                  </a:txBody>
                  <a:tcPr marL="9525" marR="9525" marT="9525" marB="9525" anchor="ctr"/>
                </a:tc>
                <a:extLst>
                  <a:ext uri="{0D108BD9-81ED-4DB2-BD59-A6C34878D82A}">
                    <a16:rowId xmlns:a16="http://schemas.microsoft.com/office/drawing/2014/main" val="2566329158"/>
                  </a:ext>
                </a:extLst>
              </a:tr>
              <a:tr h="242552">
                <a:tc>
                  <a:txBody>
                    <a:bodyPr/>
                    <a:lstStyle/>
                    <a:p>
                      <a:pPr>
                        <a:lnSpc>
                          <a:spcPct val="150000"/>
                        </a:lnSpc>
                      </a:pPr>
                      <a:r>
                        <a:rPr lang="pt-BR" sz="1100" dirty="0">
                          <a:effectLst/>
                          <a:hlinkClick r:id="rId4"/>
                        </a:rPr>
                        <a:t>Funções de cursor</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Retornam informações sobre cursores.</a:t>
                      </a:r>
                    </a:p>
                  </a:txBody>
                  <a:tcPr marL="9525" marR="9525" marT="9525" marB="9525" anchor="ctr"/>
                </a:tc>
                <a:extLst>
                  <a:ext uri="{0D108BD9-81ED-4DB2-BD59-A6C34878D82A}">
                    <a16:rowId xmlns:a16="http://schemas.microsoft.com/office/drawing/2014/main" val="548367378"/>
                  </a:ext>
                </a:extLst>
              </a:tr>
              <a:tr h="444678">
                <a:tc>
                  <a:txBody>
                    <a:bodyPr/>
                    <a:lstStyle/>
                    <a:p>
                      <a:pPr>
                        <a:lnSpc>
                          <a:spcPct val="150000"/>
                        </a:lnSpc>
                      </a:pPr>
                      <a:r>
                        <a:rPr lang="pt-BR" sz="1100" dirty="0">
                          <a:effectLst/>
                          <a:hlinkClick r:id="rId5"/>
                        </a:rPr>
                        <a:t>Tipos de dados e funções de data e hora</a:t>
                      </a:r>
                      <a:endParaRPr lang="pt-BR" sz="1100" dirty="0">
                        <a:effectLst/>
                      </a:endParaRPr>
                    </a:p>
                  </a:txBody>
                  <a:tcPr marL="9525" marR="9525" marT="9525" marB="9525" anchor="ctr">
                    <a:noFill/>
                  </a:tcPr>
                </a:tc>
                <a:tc>
                  <a:txBody>
                    <a:bodyPr/>
                    <a:lstStyle/>
                    <a:p>
                      <a:pPr>
                        <a:lnSpc>
                          <a:spcPct val="150000"/>
                        </a:lnSpc>
                      </a:pPr>
                      <a:r>
                        <a:rPr lang="pt-BR" sz="1000" dirty="0">
                          <a:effectLst/>
                        </a:rPr>
                        <a:t>Executam operações em uma data e valores de entrada de hora e retornam valores de cadeia de caracteres, numéricos ou de data e hora.</a:t>
                      </a:r>
                    </a:p>
                  </a:txBody>
                  <a:tcPr marL="9525" marR="9525" marT="9525" marB="9525" anchor="ctr"/>
                </a:tc>
                <a:extLst>
                  <a:ext uri="{0D108BD9-81ED-4DB2-BD59-A6C34878D82A}">
                    <a16:rowId xmlns:a16="http://schemas.microsoft.com/office/drawing/2014/main" val="1738444245"/>
                  </a:ext>
                </a:extLst>
              </a:tr>
              <a:tr h="242552">
                <a:tc>
                  <a:txBody>
                    <a:bodyPr/>
                    <a:lstStyle/>
                    <a:p>
                      <a:pPr>
                        <a:lnSpc>
                          <a:spcPct val="150000"/>
                        </a:lnSpc>
                      </a:pPr>
                      <a:r>
                        <a:rPr lang="pt-BR" sz="1100" dirty="0">
                          <a:effectLst/>
                          <a:hlinkClick r:id="rId6"/>
                        </a:rPr>
                        <a:t>Funções JSON</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Validam, consultam ou alteram dados JSON.</a:t>
                      </a:r>
                    </a:p>
                  </a:txBody>
                  <a:tcPr marL="9525" marR="9525" marT="9525" marB="9525" anchor="ctr"/>
                </a:tc>
                <a:extLst>
                  <a:ext uri="{0D108BD9-81ED-4DB2-BD59-A6C34878D82A}">
                    <a16:rowId xmlns:a16="http://schemas.microsoft.com/office/drawing/2014/main" val="3439580807"/>
                  </a:ext>
                </a:extLst>
              </a:tr>
              <a:tr h="242552">
                <a:tc>
                  <a:txBody>
                    <a:bodyPr/>
                    <a:lstStyle/>
                    <a:p>
                      <a:pPr>
                        <a:lnSpc>
                          <a:spcPct val="150000"/>
                        </a:lnSpc>
                      </a:pPr>
                      <a:r>
                        <a:rPr lang="pt-BR" sz="1100" dirty="0">
                          <a:effectLst/>
                          <a:hlinkClick r:id="rId7"/>
                        </a:rPr>
                        <a:t>Funções lógicas</a:t>
                      </a:r>
                      <a:endParaRPr lang="pt-BR" sz="1100" dirty="0">
                        <a:effectLst/>
                      </a:endParaRPr>
                    </a:p>
                  </a:txBody>
                  <a:tcPr marL="9525" marR="9525" marT="9525" marB="9525" anchor="ctr">
                    <a:noFill/>
                  </a:tcPr>
                </a:tc>
                <a:tc>
                  <a:txBody>
                    <a:bodyPr/>
                    <a:lstStyle/>
                    <a:p>
                      <a:pPr>
                        <a:lnSpc>
                          <a:spcPct val="150000"/>
                        </a:lnSpc>
                      </a:pPr>
                      <a:r>
                        <a:rPr lang="pt-BR" sz="1000" dirty="0">
                          <a:effectLst/>
                        </a:rPr>
                        <a:t>Executam operações lógicas.</a:t>
                      </a:r>
                    </a:p>
                  </a:txBody>
                  <a:tcPr marL="9525" marR="9525" marT="9525" marB="9525" anchor="ctr"/>
                </a:tc>
                <a:extLst>
                  <a:ext uri="{0D108BD9-81ED-4DB2-BD59-A6C34878D82A}">
                    <a16:rowId xmlns:a16="http://schemas.microsoft.com/office/drawing/2014/main" val="3215919450"/>
                  </a:ext>
                </a:extLst>
              </a:tr>
              <a:tr h="444678">
                <a:tc>
                  <a:txBody>
                    <a:bodyPr/>
                    <a:lstStyle/>
                    <a:p>
                      <a:pPr>
                        <a:lnSpc>
                          <a:spcPct val="150000"/>
                        </a:lnSpc>
                      </a:pPr>
                      <a:r>
                        <a:rPr lang="pt-BR" sz="1100" dirty="0">
                          <a:effectLst/>
                          <a:hlinkClick r:id="rId8"/>
                        </a:rPr>
                        <a:t>Funções matemáticas</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Executam cálculos baseados em valores de entrada fornecidos como parâmetros às funções e retorna valores numéricos.</a:t>
                      </a:r>
                    </a:p>
                  </a:txBody>
                  <a:tcPr marL="9525" marR="9525" marT="9525" marB="9525" anchor="ctr">
                    <a:solidFill>
                      <a:schemeClr val="accent1">
                        <a:lumMod val="40000"/>
                        <a:lumOff val="60000"/>
                      </a:schemeClr>
                    </a:solidFill>
                  </a:tcPr>
                </a:tc>
                <a:extLst>
                  <a:ext uri="{0D108BD9-81ED-4DB2-BD59-A6C34878D82A}">
                    <a16:rowId xmlns:a16="http://schemas.microsoft.com/office/drawing/2014/main" val="349257052"/>
                  </a:ext>
                </a:extLst>
              </a:tr>
              <a:tr h="242552">
                <a:tc>
                  <a:txBody>
                    <a:bodyPr/>
                    <a:lstStyle/>
                    <a:p>
                      <a:pPr>
                        <a:lnSpc>
                          <a:spcPct val="150000"/>
                        </a:lnSpc>
                      </a:pPr>
                      <a:r>
                        <a:rPr lang="pt-BR" sz="1100" dirty="0">
                          <a:effectLst/>
                          <a:hlinkClick r:id="rId9"/>
                        </a:rPr>
                        <a:t>Funções de metadados</a:t>
                      </a:r>
                      <a:endParaRPr lang="pt-BR" sz="1100" dirty="0">
                        <a:effectLst/>
                      </a:endParaRPr>
                    </a:p>
                  </a:txBody>
                  <a:tcPr marL="9525" marR="9525" marT="9525" marB="9525" anchor="ctr">
                    <a:noFill/>
                  </a:tcPr>
                </a:tc>
                <a:tc>
                  <a:txBody>
                    <a:bodyPr/>
                    <a:lstStyle/>
                    <a:p>
                      <a:pPr>
                        <a:lnSpc>
                          <a:spcPct val="150000"/>
                        </a:lnSpc>
                      </a:pPr>
                      <a:r>
                        <a:rPr lang="pt-BR" sz="1000" dirty="0">
                          <a:effectLst/>
                        </a:rPr>
                        <a:t>Retornam informações sobre o banco de dados e objetos de banco de dados.</a:t>
                      </a:r>
                    </a:p>
                  </a:txBody>
                  <a:tcPr marL="9525" marR="9525" marT="9525" marB="9525" anchor="ctr"/>
                </a:tc>
                <a:extLst>
                  <a:ext uri="{0D108BD9-81ED-4DB2-BD59-A6C34878D82A}">
                    <a16:rowId xmlns:a16="http://schemas.microsoft.com/office/drawing/2014/main" val="241489118"/>
                  </a:ext>
                </a:extLst>
              </a:tr>
              <a:tr h="242552">
                <a:tc>
                  <a:txBody>
                    <a:bodyPr/>
                    <a:lstStyle/>
                    <a:p>
                      <a:pPr>
                        <a:lnSpc>
                          <a:spcPct val="150000"/>
                        </a:lnSpc>
                      </a:pPr>
                      <a:r>
                        <a:rPr lang="pt-BR" sz="1100" dirty="0">
                          <a:effectLst/>
                          <a:hlinkClick r:id="rId10"/>
                        </a:rPr>
                        <a:t>Funções de segurança</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Retornam informações sobre usuários e funções.</a:t>
                      </a:r>
                    </a:p>
                  </a:txBody>
                  <a:tcPr marL="9525" marR="9525" marT="9525" marB="9525" anchor="ctr"/>
                </a:tc>
                <a:extLst>
                  <a:ext uri="{0D108BD9-81ED-4DB2-BD59-A6C34878D82A}">
                    <a16:rowId xmlns:a16="http://schemas.microsoft.com/office/drawing/2014/main" val="2696472374"/>
                  </a:ext>
                </a:extLst>
              </a:tr>
              <a:tr h="444678">
                <a:tc>
                  <a:txBody>
                    <a:bodyPr/>
                    <a:lstStyle/>
                    <a:p>
                      <a:pPr>
                        <a:lnSpc>
                          <a:spcPct val="150000"/>
                        </a:lnSpc>
                      </a:pPr>
                      <a:r>
                        <a:rPr lang="pt-BR" sz="1100" dirty="0">
                          <a:effectLst/>
                          <a:hlinkClick r:id="rId11"/>
                        </a:rPr>
                        <a:t>Funções de cadeia de caracteres</a:t>
                      </a:r>
                      <a:endParaRPr lang="pt-BR" sz="1100" dirty="0">
                        <a:effectLst/>
                      </a:endParaRPr>
                    </a:p>
                  </a:txBody>
                  <a:tcPr marL="9525" marR="9525" marT="9525" marB="9525" anchor="ctr">
                    <a:noFill/>
                  </a:tcPr>
                </a:tc>
                <a:tc>
                  <a:txBody>
                    <a:bodyPr/>
                    <a:lstStyle/>
                    <a:p>
                      <a:pPr>
                        <a:lnSpc>
                          <a:spcPct val="150000"/>
                        </a:lnSpc>
                      </a:pPr>
                      <a:r>
                        <a:rPr lang="pt-BR" sz="1000" dirty="0">
                          <a:effectLst/>
                        </a:rPr>
                        <a:t>Executam operações em um valor de entrada de cadeia de caracteres (char ou </a:t>
                      </a:r>
                      <a:r>
                        <a:rPr lang="pt-BR" sz="1000" dirty="0" err="1">
                          <a:effectLst/>
                        </a:rPr>
                        <a:t>varchar</a:t>
                      </a:r>
                      <a:r>
                        <a:rPr lang="pt-BR" sz="1000" dirty="0">
                          <a:effectLst/>
                        </a:rPr>
                        <a:t>) e retornam uma cadeia de caracteres ou um valor numérico.</a:t>
                      </a:r>
                    </a:p>
                  </a:txBody>
                  <a:tcPr marL="9525" marR="9525" marT="9525" marB="9525" anchor="ctr"/>
                </a:tc>
                <a:extLst>
                  <a:ext uri="{0D108BD9-81ED-4DB2-BD59-A6C34878D82A}">
                    <a16:rowId xmlns:a16="http://schemas.microsoft.com/office/drawing/2014/main" val="4091898920"/>
                  </a:ext>
                </a:extLst>
              </a:tr>
              <a:tr h="444678">
                <a:tc>
                  <a:txBody>
                    <a:bodyPr/>
                    <a:lstStyle/>
                    <a:p>
                      <a:pPr>
                        <a:lnSpc>
                          <a:spcPct val="150000"/>
                        </a:lnSpc>
                      </a:pPr>
                      <a:r>
                        <a:rPr lang="pt-BR" sz="1100" dirty="0">
                          <a:effectLst/>
                          <a:hlinkClick r:id="rId12"/>
                        </a:rPr>
                        <a:t>Funções do Sistema</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Executam operações e informações de retorno sobre valores, objetos e configurações em uma instância do SQL Server.</a:t>
                      </a:r>
                    </a:p>
                  </a:txBody>
                  <a:tcPr marL="9525" marR="9525" marT="9525" marB="9525" anchor="ctr"/>
                </a:tc>
                <a:extLst>
                  <a:ext uri="{0D108BD9-81ED-4DB2-BD59-A6C34878D82A}">
                    <a16:rowId xmlns:a16="http://schemas.microsoft.com/office/drawing/2014/main" val="3465196464"/>
                  </a:ext>
                </a:extLst>
              </a:tr>
              <a:tr h="242552">
                <a:tc>
                  <a:txBody>
                    <a:bodyPr/>
                    <a:lstStyle/>
                    <a:p>
                      <a:pPr>
                        <a:lnSpc>
                          <a:spcPct val="150000"/>
                        </a:lnSpc>
                      </a:pPr>
                      <a:r>
                        <a:rPr lang="pt-BR" sz="1100" dirty="0">
                          <a:effectLst/>
                          <a:hlinkClick r:id="rId13"/>
                        </a:rPr>
                        <a:t>Funções estatísticas do sistema</a:t>
                      </a:r>
                      <a:endParaRPr lang="pt-BR" sz="1100" dirty="0">
                        <a:effectLst/>
                      </a:endParaRPr>
                    </a:p>
                  </a:txBody>
                  <a:tcPr marL="9525" marR="9525" marT="9525" marB="9525" anchor="ctr">
                    <a:noFill/>
                  </a:tcPr>
                </a:tc>
                <a:tc>
                  <a:txBody>
                    <a:bodyPr/>
                    <a:lstStyle/>
                    <a:p>
                      <a:pPr>
                        <a:lnSpc>
                          <a:spcPct val="150000"/>
                        </a:lnSpc>
                      </a:pPr>
                      <a:r>
                        <a:rPr lang="pt-BR" sz="1000" dirty="0">
                          <a:effectLst/>
                        </a:rPr>
                        <a:t>Retornam informações estatísticas sobre o sistema.</a:t>
                      </a:r>
                    </a:p>
                  </a:txBody>
                  <a:tcPr marL="9525" marR="9525" marT="9525" marB="9525" anchor="ctr"/>
                </a:tc>
                <a:extLst>
                  <a:ext uri="{0D108BD9-81ED-4DB2-BD59-A6C34878D82A}">
                    <a16:rowId xmlns:a16="http://schemas.microsoft.com/office/drawing/2014/main" val="499020494"/>
                  </a:ext>
                </a:extLst>
              </a:tr>
              <a:tr h="444678">
                <a:tc>
                  <a:txBody>
                    <a:bodyPr/>
                    <a:lstStyle/>
                    <a:p>
                      <a:pPr>
                        <a:lnSpc>
                          <a:spcPct val="150000"/>
                        </a:lnSpc>
                      </a:pPr>
                      <a:r>
                        <a:rPr lang="pt-BR" sz="1100" dirty="0">
                          <a:effectLst/>
                          <a:hlinkClick r:id="rId14"/>
                        </a:rPr>
                        <a:t>Funções de texto e imagem</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Executam operações em valores de entrada de texto ou imagem ou colunas e retornam informações sobre o valor.</a:t>
                      </a:r>
                    </a:p>
                  </a:txBody>
                  <a:tcPr marL="9525" marR="9525" marT="9525" marB="9525" anchor="ctr"/>
                </a:tc>
                <a:extLst>
                  <a:ext uri="{0D108BD9-81ED-4DB2-BD59-A6C34878D82A}">
                    <a16:rowId xmlns:a16="http://schemas.microsoft.com/office/drawing/2014/main" val="2578822067"/>
                  </a:ext>
                </a:extLst>
              </a:tr>
            </a:tbl>
          </a:graphicData>
        </a:graphic>
      </p:graphicFrame>
      <p:sp>
        <p:nvSpPr>
          <p:cNvPr id="16" name="CaixaDeTexto 15">
            <a:extLst>
              <a:ext uri="{FF2B5EF4-FFF2-40B4-BE49-F238E27FC236}">
                <a16:creationId xmlns:a16="http://schemas.microsoft.com/office/drawing/2014/main" id="{E01C409E-8C09-4AD9-9245-92ECAF477245}"/>
              </a:ext>
            </a:extLst>
          </p:cNvPr>
          <p:cNvSpPr txBox="1"/>
          <p:nvPr/>
        </p:nvSpPr>
        <p:spPr>
          <a:xfrm>
            <a:off x="3100388" y="5429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BR" sz="1400"/>
          </a:p>
        </p:txBody>
      </p:sp>
      <p:sp>
        <p:nvSpPr>
          <p:cNvPr id="2" name="CaixaDeTexto 1">
            <a:extLst>
              <a:ext uri="{FF2B5EF4-FFF2-40B4-BE49-F238E27FC236}">
                <a16:creationId xmlns:a16="http://schemas.microsoft.com/office/drawing/2014/main" id="{E4461D6D-1184-4694-8597-5D37944D56CA}"/>
              </a:ext>
            </a:extLst>
          </p:cNvPr>
          <p:cNvSpPr txBox="1"/>
          <p:nvPr/>
        </p:nvSpPr>
        <p:spPr>
          <a:xfrm>
            <a:off x="733031" y="5834862"/>
            <a:ext cx="5782614" cy="276999"/>
          </a:xfrm>
          <a:prstGeom prst="rect">
            <a:avLst/>
          </a:prstGeom>
          <a:noFill/>
        </p:spPr>
        <p:txBody>
          <a:bodyPr wrap="square" rtlCol="0">
            <a:spAutoFit/>
          </a:bodyPr>
          <a:lstStyle/>
          <a:p>
            <a:r>
              <a:rPr lang="pt-BR" sz="1200" dirty="0"/>
              <a:t>https://docs.microsoft.com/pt-br/sql/t-sql/functions/functions?view=sql-server-ver15</a:t>
            </a:r>
          </a:p>
        </p:txBody>
      </p:sp>
      <p:sp>
        <p:nvSpPr>
          <p:cNvPr id="4" name="CaixaDeTexto 3">
            <a:extLst>
              <a:ext uri="{FF2B5EF4-FFF2-40B4-BE49-F238E27FC236}">
                <a16:creationId xmlns:a16="http://schemas.microsoft.com/office/drawing/2014/main" id="{E5C602F3-374C-4D4C-B04F-E6B26A6BB406}"/>
              </a:ext>
            </a:extLst>
          </p:cNvPr>
          <p:cNvSpPr txBox="1"/>
          <p:nvPr/>
        </p:nvSpPr>
        <p:spPr>
          <a:xfrm>
            <a:off x="4263973" y="365126"/>
            <a:ext cx="3631842" cy="738664"/>
          </a:xfrm>
          <a:prstGeom prst="rect">
            <a:avLst/>
          </a:prstGeom>
          <a:noFill/>
        </p:spPr>
        <p:txBody>
          <a:bodyPr wrap="square" rtlCol="0">
            <a:spAutoFit/>
          </a:bodyPr>
          <a:lstStyle/>
          <a:p>
            <a:pPr algn="r"/>
            <a:r>
              <a:rPr lang="pt-BR" sz="1400" dirty="0"/>
              <a:t>Funcionam em um valor único e retornam um valor único. As funções escalares podem ser usadas onde uma expressão é válida.</a:t>
            </a:r>
          </a:p>
        </p:txBody>
      </p:sp>
    </p:spTree>
    <p:extLst>
      <p:ext uri="{BB962C8B-B14F-4D97-AF65-F5344CB8AC3E}">
        <p14:creationId xmlns:p14="http://schemas.microsoft.com/office/powerpoint/2010/main" val="110468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1A3DF75-B8CF-4813-94EC-1025F3CE02F5}"/>
              </a:ext>
            </a:extLst>
          </p:cNvPr>
          <p:cNvSpPr>
            <a:spLocks noGrp="1"/>
          </p:cNvSpPr>
          <p:nvPr>
            <p:ph idx="1"/>
          </p:nvPr>
        </p:nvSpPr>
        <p:spPr>
          <a:xfrm>
            <a:off x="659758" y="1166581"/>
            <a:ext cx="7886700" cy="5036140"/>
          </a:xfrm>
        </p:spPr>
        <p:txBody>
          <a:bodyPr vert="horz" lIns="91440" tIns="45720" rIns="91440" bIns="45720" rtlCol="0" anchor="t">
            <a:normAutofit/>
          </a:bodyPr>
          <a:lstStyle/>
          <a:p>
            <a:r>
              <a:rPr lang="pt-BR" dirty="0">
                <a:latin typeface="Montserrat"/>
              </a:rPr>
              <a:t>Concatenação: agrupamento contínuo de </a:t>
            </a:r>
            <a:r>
              <a:rPr lang="pt-BR" i="1" dirty="0">
                <a:latin typeface="Montserrat"/>
              </a:rPr>
              <a:t>strings</a:t>
            </a:r>
            <a:r>
              <a:rPr lang="pt-BR" dirty="0">
                <a:latin typeface="Montserrat"/>
              </a:rPr>
              <a:t>;</a:t>
            </a:r>
          </a:p>
          <a:p>
            <a:pPr marL="0" indent="0">
              <a:buNone/>
            </a:pPr>
            <a:endParaRPr lang="pt-BR" dirty="0"/>
          </a:p>
        </p:txBody>
      </p:sp>
      <p:sp>
        <p:nvSpPr>
          <p:cNvPr id="3" name="Espaço Reservado para Texto 2">
            <a:extLst>
              <a:ext uri="{FF2B5EF4-FFF2-40B4-BE49-F238E27FC236}">
                <a16:creationId xmlns:a16="http://schemas.microsoft.com/office/drawing/2014/main" id="{B6524FC9-EFE4-4B64-B269-ECB16667698F}"/>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STRINGS</a:t>
            </a:r>
          </a:p>
          <a:p>
            <a:endParaRPr lang="pt-BR" dirty="0">
              <a:latin typeface="Montserrat"/>
            </a:endParaRPr>
          </a:p>
        </p:txBody>
      </p:sp>
      <p:sp>
        <p:nvSpPr>
          <p:cNvPr id="14" name="CaixaDeTexto 13">
            <a:extLst>
              <a:ext uri="{FF2B5EF4-FFF2-40B4-BE49-F238E27FC236}">
                <a16:creationId xmlns:a16="http://schemas.microsoft.com/office/drawing/2014/main" id="{56769517-7A4B-46B9-8BBD-E6DF7B78DE0D}"/>
              </a:ext>
            </a:extLst>
          </p:cNvPr>
          <p:cNvSpPr txBox="1"/>
          <p:nvPr/>
        </p:nvSpPr>
        <p:spPr>
          <a:xfrm>
            <a:off x="834712" y="1823012"/>
            <a:ext cx="5233971" cy="2308324"/>
          </a:xfrm>
          <a:prstGeom prst="rect">
            <a:avLst/>
          </a:prstGeom>
          <a:noFill/>
        </p:spPr>
        <p:txBody>
          <a:bodyPr wrap="square" rtlCol="0">
            <a:spAutoFit/>
          </a:bodyPr>
          <a:lstStyle/>
          <a:p>
            <a:r>
              <a:rPr lang="pt-BR" sz="1800" b="1" dirty="0"/>
              <a:t>Sintaxe:</a:t>
            </a:r>
          </a:p>
          <a:p>
            <a:r>
              <a:rPr lang="pt-BR" sz="1800" b="1" dirty="0">
                <a:solidFill>
                  <a:srgbClr val="D60093"/>
                </a:solidFill>
              </a:rPr>
              <a:t>CONCAT</a:t>
            </a:r>
            <a:r>
              <a:rPr lang="pt-BR" sz="1800" dirty="0"/>
              <a:t> (‘strings_1’, ‘strings_2’, ...);</a:t>
            </a:r>
          </a:p>
          <a:p>
            <a:endParaRPr lang="pt-BR" sz="1800" dirty="0"/>
          </a:p>
          <a:p>
            <a:r>
              <a:rPr lang="pt-BR" sz="1800" b="1" dirty="0">
                <a:solidFill>
                  <a:srgbClr val="D60093"/>
                </a:solidFill>
              </a:rPr>
              <a:t>CONCAT_WS</a:t>
            </a:r>
            <a:r>
              <a:rPr lang="pt-BR" sz="1800" b="1" dirty="0"/>
              <a:t> </a:t>
            </a:r>
            <a:r>
              <a:rPr lang="pt-BR" sz="1800" dirty="0"/>
              <a:t>(‘separador’, ‘strings_1’, ‘strings_2’, ...);</a:t>
            </a:r>
          </a:p>
          <a:p>
            <a:endParaRPr lang="pt-BR" sz="1800" dirty="0"/>
          </a:p>
          <a:p>
            <a:endParaRPr lang="pt-BR" dirty="0"/>
          </a:p>
          <a:p>
            <a:endParaRPr lang="pt-BR" sz="1800" dirty="0"/>
          </a:p>
          <a:p>
            <a:endParaRPr lang="pt-BR" dirty="0"/>
          </a:p>
        </p:txBody>
      </p:sp>
      <p:pic>
        <p:nvPicPr>
          <p:cNvPr id="6" name="Imagem 6" descr="Interface gráfica do usuário, Texto, Aplicativo&#10;&#10;Descrição gerada automaticamente">
            <a:extLst>
              <a:ext uri="{FF2B5EF4-FFF2-40B4-BE49-F238E27FC236}">
                <a16:creationId xmlns:a16="http://schemas.microsoft.com/office/drawing/2014/main" id="{C9519FFD-BF4F-45B3-A5D0-1DAE6278E1DC}"/>
              </a:ext>
            </a:extLst>
          </p:cNvPr>
          <p:cNvPicPr>
            <a:picLocks noChangeAspect="1"/>
          </p:cNvPicPr>
          <p:nvPr/>
        </p:nvPicPr>
        <p:blipFill rotWithShape="1">
          <a:blip r:embed="rId2"/>
          <a:srcRect l="8878" b="70849"/>
          <a:stretch/>
        </p:blipFill>
        <p:spPr>
          <a:xfrm>
            <a:off x="628649" y="4688625"/>
            <a:ext cx="2668463" cy="1138215"/>
          </a:xfrm>
          <a:prstGeom prst="rect">
            <a:avLst/>
          </a:prstGeom>
        </p:spPr>
      </p:pic>
      <p:pic>
        <p:nvPicPr>
          <p:cNvPr id="5" name="Imagem 4">
            <a:extLst>
              <a:ext uri="{FF2B5EF4-FFF2-40B4-BE49-F238E27FC236}">
                <a16:creationId xmlns:a16="http://schemas.microsoft.com/office/drawing/2014/main" id="{7411F6FC-3ABB-4716-849C-FFDDF97C6529}"/>
              </a:ext>
            </a:extLst>
          </p:cNvPr>
          <p:cNvPicPr>
            <a:picLocks noChangeAspect="1"/>
          </p:cNvPicPr>
          <p:nvPr/>
        </p:nvPicPr>
        <p:blipFill>
          <a:blip r:embed="rId3"/>
          <a:stretch>
            <a:fillRect/>
          </a:stretch>
        </p:blipFill>
        <p:spPr>
          <a:xfrm>
            <a:off x="937742" y="3255819"/>
            <a:ext cx="7608716" cy="1138214"/>
          </a:xfrm>
          <a:prstGeom prst="rect">
            <a:avLst/>
          </a:prstGeom>
        </p:spPr>
      </p:pic>
    </p:spTree>
    <p:extLst>
      <p:ext uri="{BB962C8B-B14F-4D97-AF65-F5344CB8AC3E}">
        <p14:creationId xmlns:p14="http://schemas.microsoft.com/office/powerpoint/2010/main" val="89901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B3BAE051-6853-428C-A925-8F52CB0E15F7}"/>
              </a:ext>
            </a:extLst>
          </p:cNvPr>
          <p:cNvSpPr>
            <a:spLocks noGrp="1"/>
          </p:cNvSpPr>
          <p:nvPr>
            <p:ph idx="1"/>
          </p:nvPr>
        </p:nvSpPr>
        <p:spPr>
          <a:xfrm>
            <a:off x="628650" y="993618"/>
            <a:ext cx="4085018" cy="2057413"/>
          </a:xfrm>
        </p:spPr>
        <p:txBody>
          <a:bodyPr vert="horz" lIns="91440" tIns="45720" rIns="91440" bIns="45720" rtlCol="0" anchor="t">
            <a:normAutofit/>
          </a:bodyPr>
          <a:lstStyle/>
          <a:p>
            <a:r>
              <a:rPr lang="pt-BR" sz="2000" dirty="0">
                <a:latin typeface="Montserrat"/>
              </a:rPr>
              <a:t>Somar um valor especifico (de </a:t>
            </a:r>
            <a:r>
              <a:rPr lang="pt-BR" sz="2000" b="1" dirty="0">
                <a:latin typeface="Montserrat"/>
              </a:rPr>
              <a:t>dias</a:t>
            </a:r>
            <a:r>
              <a:rPr lang="pt-BR" sz="2000" dirty="0">
                <a:latin typeface="Montserrat"/>
              </a:rPr>
              <a:t>, meses ou anos) a uma data;</a:t>
            </a:r>
          </a:p>
          <a:p>
            <a:r>
              <a:rPr lang="pt-BR" sz="1800" b="1" dirty="0"/>
              <a:t>Sintaxe:</a:t>
            </a:r>
          </a:p>
          <a:p>
            <a:r>
              <a:rPr lang="pt-BR" sz="1800" b="1" dirty="0">
                <a:solidFill>
                  <a:srgbClr val="D60093"/>
                </a:solidFill>
              </a:rPr>
              <a:t>DATEADD</a:t>
            </a:r>
            <a:r>
              <a:rPr lang="pt-BR" sz="1800" dirty="0"/>
              <a:t> (</a:t>
            </a:r>
            <a:r>
              <a:rPr lang="pt-BR" sz="1800" dirty="0">
                <a:solidFill>
                  <a:srgbClr val="D60093"/>
                </a:solidFill>
              </a:rPr>
              <a:t>tipoDeData</a:t>
            </a:r>
            <a:r>
              <a:rPr lang="pt-BR" sz="1800" dirty="0"/>
              <a:t>, numero, data)</a:t>
            </a:r>
          </a:p>
          <a:p>
            <a:endParaRPr lang="pt-BR" dirty="0"/>
          </a:p>
        </p:txBody>
      </p:sp>
      <p:sp>
        <p:nvSpPr>
          <p:cNvPr id="3" name="Espaço Reservado para Texto 2">
            <a:extLst>
              <a:ext uri="{FF2B5EF4-FFF2-40B4-BE49-F238E27FC236}">
                <a16:creationId xmlns:a16="http://schemas.microsoft.com/office/drawing/2014/main" id="{8E97F48A-2B4E-4A5A-B927-C22F2FF87343}"/>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DATA</a:t>
            </a:r>
            <a:endParaRPr lang="pt-BR" dirty="0"/>
          </a:p>
        </p:txBody>
      </p:sp>
      <p:sp>
        <p:nvSpPr>
          <p:cNvPr id="8" name="Espaço Reservado para Conteúdo 1">
            <a:extLst>
              <a:ext uri="{FF2B5EF4-FFF2-40B4-BE49-F238E27FC236}">
                <a16:creationId xmlns:a16="http://schemas.microsoft.com/office/drawing/2014/main" id="{83F43692-A15D-415A-908B-296DC6C28A88}"/>
              </a:ext>
            </a:extLst>
          </p:cNvPr>
          <p:cNvSpPr txBox="1">
            <a:spLocks/>
          </p:cNvSpPr>
          <p:nvPr/>
        </p:nvSpPr>
        <p:spPr>
          <a:xfrm>
            <a:off x="629186" y="4191320"/>
            <a:ext cx="5051708" cy="16119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000" dirty="0">
                <a:latin typeface="Montserrat"/>
              </a:rPr>
              <a:t>Calcular intervalo entre datas, retornado dias, </a:t>
            </a:r>
            <a:r>
              <a:rPr lang="pt-BR" sz="2000" b="1" dirty="0">
                <a:latin typeface="Montserrat"/>
              </a:rPr>
              <a:t>meses</a:t>
            </a:r>
            <a:r>
              <a:rPr lang="pt-BR" sz="2000" dirty="0">
                <a:latin typeface="Montserrat"/>
              </a:rPr>
              <a:t> ou anos;</a:t>
            </a:r>
          </a:p>
          <a:p>
            <a:r>
              <a:rPr lang="pt-BR" sz="1800" b="1" dirty="0"/>
              <a:t>Sintaxe:</a:t>
            </a:r>
          </a:p>
          <a:p>
            <a:r>
              <a:rPr lang="pt-BR" sz="1800" b="1" dirty="0">
                <a:solidFill>
                  <a:srgbClr val="D60093"/>
                </a:solidFill>
              </a:rPr>
              <a:t>DATEDIFF</a:t>
            </a:r>
            <a:r>
              <a:rPr lang="pt-BR" sz="1800" dirty="0"/>
              <a:t> (</a:t>
            </a:r>
            <a:r>
              <a:rPr lang="pt-BR" sz="1800" dirty="0">
                <a:solidFill>
                  <a:srgbClr val="D60093"/>
                </a:solidFill>
              </a:rPr>
              <a:t>tipoDeData</a:t>
            </a:r>
            <a:r>
              <a:rPr lang="pt-BR" sz="1800" dirty="0"/>
              <a:t>, </a:t>
            </a:r>
            <a:r>
              <a:rPr lang="pt-BR" sz="1800" dirty="0" err="1"/>
              <a:t>dataInicial</a:t>
            </a:r>
            <a:r>
              <a:rPr lang="pt-BR" sz="1800" dirty="0"/>
              <a:t>, </a:t>
            </a:r>
            <a:r>
              <a:rPr lang="pt-BR" sz="1800" dirty="0" err="1"/>
              <a:t>dataFinal</a:t>
            </a:r>
            <a:r>
              <a:rPr lang="pt-BR" sz="1800" dirty="0"/>
              <a:t>)</a:t>
            </a:r>
          </a:p>
          <a:p>
            <a:endParaRPr lang="pt-BR" sz="2000" dirty="0"/>
          </a:p>
        </p:txBody>
      </p:sp>
      <p:pic>
        <p:nvPicPr>
          <p:cNvPr id="10" name="Imagem 10" descr="Tabela&#10;&#10;Descrição gerada automaticamente">
            <a:extLst>
              <a:ext uri="{FF2B5EF4-FFF2-40B4-BE49-F238E27FC236}">
                <a16:creationId xmlns:a16="http://schemas.microsoft.com/office/drawing/2014/main" id="{AA20830E-56BF-41D5-B31A-5C7E6AE88D3C}"/>
              </a:ext>
            </a:extLst>
          </p:cNvPr>
          <p:cNvPicPr>
            <a:picLocks noChangeAspect="1"/>
          </p:cNvPicPr>
          <p:nvPr/>
        </p:nvPicPr>
        <p:blipFill rotWithShape="1">
          <a:blip r:embed="rId2"/>
          <a:srcRect l="14042"/>
          <a:stretch/>
        </p:blipFill>
        <p:spPr>
          <a:xfrm>
            <a:off x="6092076" y="594609"/>
            <a:ext cx="1722293" cy="2401535"/>
          </a:xfrm>
          <a:prstGeom prst="rect">
            <a:avLst/>
          </a:prstGeom>
        </p:spPr>
      </p:pic>
      <p:pic>
        <p:nvPicPr>
          <p:cNvPr id="11" name="Imagem 11" descr="Tabela&#10;&#10;Descrição gerada automaticamente">
            <a:extLst>
              <a:ext uri="{FF2B5EF4-FFF2-40B4-BE49-F238E27FC236}">
                <a16:creationId xmlns:a16="http://schemas.microsoft.com/office/drawing/2014/main" id="{26879C65-E38D-47E7-999B-A111245F7987}"/>
              </a:ext>
            </a:extLst>
          </p:cNvPr>
          <p:cNvPicPr>
            <a:picLocks noChangeAspect="1"/>
          </p:cNvPicPr>
          <p:nvPr/>
        </p:nvPicPr>
        <p:blipFill rotWithShape="1">
          <a:blip r:embed="rId3"/>
          <a:srcRect l="11122" r="11122"/>
          <a:stretch/>
        </p:blipFill>
        <p:spPr>
          <a:xfrm>
            <a:off x="5988961" y="3225628"/>
            <a:ext cx="2066351" cy="2770718"/>
          </a:xfrm>
          <a:prstGeom prst="rect">
            <a:avLst/>
          </a:prstGeom>
        </p:spPr>
      </p:pic>
      <p:pic>
        <p:nvPicPr>
          <p:cNvPr id="27" name="Imagem 26">
            <a:extLst>
              <a:ext uri="{FF2B5EF4-FFF2-40B4-BE49-F238E27FC236}">
                <a16:creationId xmlns:a16="http://schemas.microsoft.com/office/drawing/2014/main" id="{C4ED470F-1CE9-426D-BA90-69A4582F637F}"/>
              </a:ext>
            </a:extLst>
          </p:cNvPr>
          <p:cNvPicPr>
            <a:picLocks noChangeAspect="1"/>
          </p:cNvPicPr>
          <p:nvPr/>
        </p:nvPicPr>
        <p:blipFill rotWithShape="1">
          <a:blip r:embed="rId4"/>
          <a:srcRect t="44188"/>
          <a:stretch/>
        </p:blipFill>
        <p:spPr>
          <a:xfrm>
            <a:off x="818376" y="2475168"/>
            <a:ext cx="4858518" cy="566692"/>
          </a:xfrm>
          <a:prstGeom prst="rect">
            <a:avLst/>
          </a:prstGeom>
        </p:spPr>
      </p:pic>
      <p:pic>
        <p:nvPicPr>
          <p:cNvPr id="32" name="Imagem 31">
            <a:extLst>
              <a:ext uri="{FF2B5EF4-FFF2-40B4-BE49-F238E27FC236}">
                <a16:creationId xmlns:a16="http://schemas.microsoft.com/office/drawing/2014/main" id="{3369DBEA-8060-471E-8B20-2F628AEA624C}"/>
              </a:ext>
            </a:extLst>
          </p:cNvPr>
          <p:cNvPicPr>
            <a:picLocks noChangeAspect="1"/>
          </p:cNvPicPr>
          <p:nvPr/>
        </p:nvPicPr>
        <p:blipFill rotWithShape="1">
          <a:blip r:embed="rId5"/>
          <a:srcRect t="31204"/>
          <a:stretch/>
        </p:blipFill>
        <p:spPr>
          <a:xfrm>
            <a:off x="785963" y="5605401"/>
            <a:ext cx="5100473" cy="705369"/>
          </a:xfrm>
          <a:prstGeom prst="rect">
            <a:avLst/>
          </a:prstGeom>
        </p:spPr>
      </p:pic>
      <p:cxnSp>
        <p:nvCxnSpPr>
          <p:cNvPr id="17" name="Conector de Seta Reta 16">
            <a:extLst>
              <a:ext uri="{FF2B5EF4-FFF2-40B4-BE49-F238E27FC236}">
                <a16:creationId xmlns:a16="http://schemas.microsoft.com/office/drawing/2014/main" id="{35FE8566-2FB4-406D-A2F5-4BCEEF14A9A4}"/>
              </a:ext>
            </a:extLst>
          </p:cNvPr>
          <p:cNvCxnSpPr>
            <a:cxnSpLocks/>
          </p:cNvCxnSpPr>
          <p:nvPr/>
        </p:nvCxnSpPr>
        <p:spPr>
          <a:xfrm flipH="1">
            <a:off x="6953222" y="1506563"/>
            <a:ext cx="861147" cy="584487"/>
          </a:xfrm>
          <a:prstGeom prst="straightConnector1">
            <a:avLst/>
          </a:prstGeom>
          <a:ln w="28575">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85A50106-8B94-4B81-94BF-6A49233C4C6E}"/>
              </a:ext>
            </a:extLst>
          </p:cNvPr>
          <p:cNvSpPr txBox="1"/>
          <p:nvPr/>
        </p:nvSpPr>
        <p:spPr>
          <a:xfrm>
            <a:off x="7731604" y="1131441"/>
            <a:ext cx="468398" cy="461665"/>
          </a:xfrm>
          <a:prstGeom prst="rect">
            <a:avLst/>
          </a:prstGeom>
          <a:noFill/>
        </p:spPr>
        <p:txBody>
          <a:bodyPr wrap="none" rtlCol="0">
            <a:spAutoFit/>
          </a:bodyPr>
          <a:lstStyle/>
          <a:p>
            <a:r>
              <a:rPr lang="pt-BR" sz="2400" dirty="0"/>
              <a:t>+</a:t>
            </a:r>
            <a:r>
              <a:rPr lang="pt-BR" sz="2000" dirty="0"/>
              <a:t>5</a:t>
            </a:r>
            <a:endParaRPr lang="pt-BR" sz="2400" dirty="0"/>
          </a:p>
        </p:txBody>
      </p:sp>
      <p:cxnSp>
        <p:nvCxnSpPr>
          <p:cNvPr id="33" name="Conector de Seta Reta 32">
            <a:extLst>
              <a:ext uri="{FF2B5EF4-FFF2-40B4-BE49-F238E27FC236}">
                <a16:creationId xmlns:a16="http://schemas.microsoft.com/office/drawing/2014/main" id="{85CA5528-12CE-41F0-B8CF-515B30CC182E}"/>
              </a:ext>
            </a:extLst>
          </p:cNvPr>
          <p:cNvCxnSpPr>
            <a:cxnSpLocks/>
          </p:cNvCxnSpPr>
          <p:nvPr/>
        </p:nvCxnSpPr>
        <p:spPr>
          <a:xfrm flipH="1" flipV="1">
            <a:off x="6953222" y="911919"/>
            <a:ext cx="778382" cy="344756"/>
          </a:xfrm>
          <a:prstGeom prst="straightConnector1">
            <a:avLst/>
          </a:prstGeom>
          <a:ln w="28575">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Seta: Curva para a Direita 30">
            <a:extLst>
              <a:ext uri="{FF2B5EF4-FFF2-40B4-BE49-F238E27FC236}">
                <a16:creationId xmlns:a16="http://schemas.microsoft.com/office/drawing/2014/main" id="{F91A72B2-39CB-4306-AFD7-00E0812F9F81}"/>
              </a:ext>
            </a:extLst>
          </p:cNvPr>
          <p:cNvSpPr/>
          <p:nvPr/>
        </p:nvSpPr>
        <p:spPr>
          <a:xfrm>
            <a:off x="5468043" y="3693267"/>
            <a:ext cx="544870" cy="1498147"/>
          </a:xfrm>
          <a:prstGeom prst="curvedRightArrow">
            <a:avLst>
              <a:gd name="adj1" fmla="val 0"/>
              <a:gd name="adj2" fmla="val 30886"/>
              <a:gd name="adj3" fmla="val 34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4" name="Elipse 33">
            <a:extLst>
              <a:ext uri="{FF2B5EF4-FFF2-40B4-BE49-F238E27FC236}">
                <a16:creationId xmlns:a16="http://schemas.microsoft.com/office/drawing/2014/main" id="{E3E7D5AC-A200-4842-86ED-C93E9CE9EA8C}"/>
              </a:ext>
            </a:extLst>
          </p:cNvPr>
          <p:cNvSpPr/>
          <p:nvPr/>
        </p:nvSpPr>
        <p:spPr>
          <a:xfrm>
            <a:off x="6426558" y="3400022"/>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a:extLst>
              <a:ext uri="{FF2B5EF4-FFF2-40B4-BE49-F238E27FC236}">
                <a16:creationId xmlns:a16="http://schemas.microsoft.com/office/drawing/2014/main" id="{319DD9F5-B90B-4793-AA91-C8F4C49FE238}"/>
              </a:ext>
            </a:extLst>
          </p:cNvPr>
          <p:cNvSpPr/>
          <p:nvPr/>
        </p:nvSpPr>
        <p:spPr>
          <a:xfrm>
            <a:off x="7370916" y="3400021"/>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03B76201-8432-4716-B312-34839A618EF8}"/>
              </a:ext>
            </a:extLst>
          </p:cNvPr>
          <p:cNvSpPr/>
          <p:nvPr/>
        </p:nvSpPr>
        <p:spPr>
          <a:xfrm>
            <a:off x="6709893" y="747228"/>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F8C51C03-09D2-4AE3-B3A3-2047E35914E6}"/>
              </a:ext>
            </a:extLst>
          </p:cNvPr>
          <p:cNvSpPr/>
          <p:nvPr/>
        </p:nvSpPr>
        <p:spPr>
          <a:xfrm>
            <a:off x="6699694" y="1937406"/>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9217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59778147-EE61-4B1F-9E90-0309F1ABA3AC}"/>
              </a:ext>
            </a:extLst>
          </p:cNvPr>
          <p:cNvSpPr>
            <a:spLocks noGrp="1"/>
          </p:cNvSpPr>
          <p:nvPr>
            <p:ph idx="1"/>
          </p:nvPr>
        </p:nvSpPr>
        <p:spPr/>
        <p:txBody>
          <a:bodyPr vert="horz" lIns="91440" tIns="45720" rIns="91440" bIns="45720" rtlCol="0" anchor="t">
            <a:normAutofit/>
          </a:bodyPr>
          <a:lstStyle/>
          <a:p>
            <a:r>
              <a:rPr lang="pt-BR" dirty="0">
                <a:latin typeface="Montserrat"/>
              </a:rPr>
              <a:t>Substituir um valor NULL por um texto específico;</a:t>
            </a:r>
            <a:endParaRPr lang="pt-BR" dirty="0"/>
          </a:p>
        </p:txBody>
      </p:sp>
      <p:sp>
        <p:nvSpPr>
          <p:cNvPr id="3" name="Espaço Reservado para Texto 2">
            <a:extLst>
              <a:ext uri="{FF2B5EF4-FFF2-40B4-BE49-F238E27FC236}">
                <a16:creationId xmlns:a16="http://schemas.microsoft.com/office/drawing/2014/main" id="{B3FA0815-C13B-4694-A87D-6603DA6CD9DE}"/>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SISTEMA</a:t>
            </a:r>
            <a:endParaRPr lang="pt-BR" dirty="0"/>
          </a:p>
        </p:txBody>
      </p:sp>
      <p:pic>
        <p:nvPicPr>
          <p:cNvPr id="9" name="Imagem 9" descr="Texto&#10;&#10;Descrição gerada automaticamente">
            <a:extLst>
              <a:ext uri="{FF2B5EF4-FFF2-40B4-BE49-F238E27FC236}">
                <a16:creationId xmlns:a16="http://schemas.microsoft.com/office/drawing/2014/main" id="{882E729C-6191-44C2-8457-F7D2C131B937}"/>
              </a:ext>
            </a:extLst>
          </p:cNvPr>
          <p:cNvPicPr>
            <a:picLocks noChangeAspect="1"/>
          </p:cNvPicPr>
          <p:nvPr/>
        </p:nvPicPr>
        <p:blipFill rotWithShape="1">
          <a:blip r:embed="rId2"/>
          <a:srcRect b="57569"/>
          <a:stretch/>
        </p:blipFill>
        <p:spPr>
          <a:xfrm>
            <a:off x="508569" y="3021903"/>
            <a:ext cx="4798321" cy="1095070"/>
          </a:xfrm>
          <a:prstGeom prst="rect">
            <a:avLst/>
          </a:prstGeom>
        </p:spPr>
      </p:pic>
      <p:pic>
        <p:nvPicPr>
          <p:cNvPr id="6" name="Imagem 9" descr="Texto&#10;&#10;Descrição gerada automaticamente">
            <a:extLst>
              <a:ext uri="{FF2B5EF4-FFF2-40B4-BE49-F238E27FC236}">
                <a16:creationId xmlns:a16="http://schemas.microsoft.com/office/drawing/2014/main" id="{33AB302E-9ACF-47E8-9322-E4373D582E47}"/>
              </a:ext>
            </a:extLst>
          </p:cNvPr>
          <p:cNvPicPr>
            <a:picLocks noChangeAspect="1"/>
          </p:cNvPicPr>
          <p:nvPr/>
        </p:nvPicPr>
        <p:blipFill rotWithShape="1">
          <a:blip r:embed="rId2"/>
          <a:srcRect t="38344" r="3850" b="8656"/>
          <a:stretch/>
        </p:blipFill>
        <p:spPr>
          <a:xfrm>
            <a:off x="508570" y="4376545"/>
            <a:ext cx="4521925" cy="1340632"/>
          </a:xfrm>
          <a:prstGeom prst="rect">
            <a:avLst/>
          </a:prstGeom>
        </p:spPr>
      </p:pic>
      <p:pic>
        <p:nvPicPr>
          <p:cNvPr id="7" name="Imagem 7" descr="Interface gráfica do usuário, Tabela&#10;&#10;Descrição gerada automaticamente">
            <a:extLst>
              <a:ext uri="{FF2B5EF4-FFF2-40B4-BE49-F238E27FC236}">
                <a16:creationId xmlns:a16="http://schemas.microsoft.com/office/drawing/2014/main" id="{F0069A28-0A6C-4C95-8C8A-EB0C120B4370}"/>
              </a:ext>
            </a:extLst>
          </p:cNvPr>
          <p:cNvPicPr>
            <a:picLocks noChangeAspect="1"/>
          </p:cNvPicPr>
          <p:nvPr/>
        </p:nvPicPr>
        <p:blipFill>
          <a:blip r:embed="rId3"/>
          <a:stretch>
            <a:fillRect/>
          </a:stretch>
        </p:blipFill>
        <p:spPr>
          <a:xfrm>
            <a:off x="4970137" y="2228045"/>
            <a:ext cx="3665294" cy="3492352"/>
          </a:xfrm>
          <a:prstGeom prst="rect">
            <a:avLst/>
          </a:prstGeom>
        </p:spPr>
      </p:pic>
      <p:sp>
        <p:nvSpPr>
          <p:cNvPr id="10" name="CaixaDeTexto 9">
            <a:extLst>
              <a:ext uri="{FF2B5EF4-FFF2-40B4-BE49-F238E27FC236}">
                <a16:creationId xmlns:a16="http://schemas.microsoft.com/office/drawing/2014/main" id="{890E2FCF-5756-478F-B018-1517BDC6789B}"/>
              </a:ext>
            </a:extLst>
          </p:cNvPr>
          <p:cNvSpPr txBox="1"/>
          <p:nvPr/>
        </p:nvSpPr>
        <p:spPr>
          <a:xfrm>
            <a:off x="854027" y="1621848"/>
            <a:ext cx="4230993" cy="1477328"/>
          </a:xfrm>
          <a:prstGeom prst="rect">
            <a:avLst/>
          </a:prstGeom>
          <a:noFill/>
        </p:spPr>
        <p:txBody>
          <a:bodyPr wrap="square" rtlCol="0">
            <a:spAutoFit/>
          </a:bodyPr>
          <a:lstStyle/>
          <a:p>
            <a:r>
              <a:rPr lang="pt-BR" sz="1800" b="1" dirty="0"/>
              <a:t>Sintaxe:</a:t>
            </a:r>
          </a:p>
          <a:p>
            <a:r>
              <a:rPr lang="pt-BR" sz="1800" dirty="0">
                <a:solidFill>
                  <a:srgbClr val="D60093"/>
                </a:solidFill>
              </a:rPr>
              <a:t>ISNULL</a:t>
            </a:r>
            <a:r>
              <a:rPr lang="pt-BR" sz="1800" dirty="0"/>
              <a:t> (verificarColuna, ‘msgAlternativa’);</a:t>
            </a:r>
          </a:p>
          <a:p>
            <a:endParaRPr lang="pt-BR" dirty="0"/>
          </a:p>
          <a:p>
            <a:endParaRPr lang="pt-BR" sz="1800" dirty="0"/>
          </a:p>
          <a:p>
            <a:endParaRPr lang="pt-BR" dirty="0"/>
          </a:p>
        </p:txBody>
      </p:sp>
      <p:sp>
        <p:nvSpPr>
          <p:cNvPr id="4" name="Retângulo 3">
            <a:extLst>
              <a:ext uri="{FF2B5EF4-FFF2-40B4-BE49-F238E27FC236}">
                <a16:creationId xmlns:a16="http://schemas.microsoft.com/office/drawing/2014/main" id="{2D3248AD-43AC-455E-98B5-1D860646F615}"/>
              </a:ext>
            </a:extLst>
          </p:cNvPr>
          <p:cNvSpPr/>
          <p:nvPr/>
        </p:nvSpPr>
        <p:spPr>
          <a:xfrm>
            <a:off x="5306890" y="3284113"/>
            <a:ext cx="630271" cy="656822"/>
          </a:xfrm>
          <a:prstGeom prst="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D0314408-DC1D-4CA4-AEA9-8F1C9A98EF2A}"/>
              </a:ext>
            </a:extLst>
          </p:cNvPr>
          <p:cNvSpPr/>
          <p:nvPr/>
        </p:nvSpPr>
        <p:spPr>
          <a:xfrm>
            <a:off x="5306890" y="5028157"/>
            <a:ext cx="1338609" cy="656822"/>
          </a:xfrm>
          <a:prstGeom prst="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6016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marL="0" indent="0" algn="just">
              <a:buNone/>
            </a:pPr>
            <a:r>
              <a:rPr lang="pt-BR" sz="1800">
                <a:latin typeface="Montserrat"/>
                <a:cs typeface="Calibri"/>
              </a:rPr>
              <a:t>A função GETDATE consegue pegar a data atual do seu computador, como o dia, mês e ano.</a:t>
            </a:r>
            <a:endParaRPr lang="en-US">
              <a:latin typeface="Montserrat"/>
            </a:endParaRPr>
          </a:p>
          <a:p>
            <a:pPr algn="ctr"/>
            <a:endParaRPr lang="pt-BR">
              <a:latin typeface="Calibri"/>
              <a:cs typeface="Calibri"/>
            </a:endParaRPr>
          </a:p>
          <a:p>
            <a:pPr algn="ctr"/>
            <a:endParaRPr lang="pt-BR">
              <a:latin typeface="Calibri"/>
              <a:cs typeface="Calibri"/>
            </a:endParaRPr>
          </a:p>
        </p:txBody>
      </p:sp>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GETDATE  </a:t>
            </a:r>
            <a:endParaRPr lang="pt-BR"/>
          </a:p>
        </p:txBody>
      </p:sp>
      <p:pic>
        <p:nvPicPr>
          <p:cNvPr id="5" name="Picture 5" descr="Graphical user interface, text, application, Word&#10;&#10;Description automatically generated">
            <a:extLst>
              <a:ext uri="{FF2B5EF4-FFF2-40B4-BE49-F238E27FC236}">
                <a16:creationId xmlns:a16="http://schemas.microsoft.com/office/drawing/2014/main" id="{FBDCB171-4B2E-44FD-A1AE-4DA67BED7388}"/>
              </a:ext>
            </a:extLst>
          </p:cNvPr>
          <p:cNvPicPr>
            <a:picLocks noChangeAspect="1"/>
          </p:cNvPicPr>
          <p:nvPr/>
        </p:nvPicPr>
        <p:blipFill>
          <a:blip r:embed="rId2"/>
          <a:stretch>
            <a:fillRect/>
          </a:stretch>
        </p:blipFill>
        <p:spPr>
          <a:xfrm>
            <a:off x="1015253" y="2380630"/>
            <a:ext cx="7121898" cy="651184"/>
          </a:xfrm>
          <a:prstGeom prst="rect">
            <a:avLst/>
          </a:prstGeom>
        </p:spPr>
      </p:pic>
      <p:pic>
        <p:nvPicPr>
          <p:cNvPr id="9" name="Picture 9" descr="Table&#10;&#10;Description automatically generated">
            <a:extLst>
              <a:ext uri="{FF2B5EF4-FFF2-40B4-BE49-F238E27FC236}">
                <a16:creationId xmlns:a16="http://schemas.microsoft.com/office/drawing/2014/main" id="{3ED5E90A-985C-41D1-93F8-AC37820B24D8}"/>
              </a:ext>
            </a:extLst>
          </p:cNvPr>
          <p:cNvPicPr>
            <a:picLocks noChangeAspect="1"/>
          </p:cNvPicPr>
          <p:nvPr/>
        </p:nvPicPr>
        <p:blipFill>
          <a:blip r:embed="rId3"/>
          <a:stretch>
            <a:fillRect/>
          </a:stretch>
        </p:blipFill>
        <p:spPr>
          <a:xfrm>
            <a:off x="1359836" y="3756634"/>
            <a:ext cx="6432735" cy="1319768"/>
          </a:xfrm>
          <a:prstGeom prst="rect">
            <a:avLst/>
          </a:prstGeom>
        </p:spPr>
      </p:pic>
    </p:spTree>
    <p:extLst>
      <p:ext uri="{BB962C8B-B14F-4D97-AF65-F5344CB8AC3E}">
        <p14:creationId xmlns:p14="http://schemas.microsoft.com/office/powerpoint/2010/main" val="385234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marL="0" indent="0" algn="just">
              <a:buNone/>
            </a:pPr>
            <a:r>
              <a:rPr lang="pt-BR" sz="1800">
                <a:latin typeface="Montserrat"/>
                <a:cs typeface="Calibri"/>
              </a:rPr>
              <a:t>Quando usamos a função </a:t>
            </a:r>
            <a:r>
              <a:rPr lang="pt-BR" sz="1800" i="1" err="1">
                <a:latin typeface="Montserrat"/>
                <a:cs typeface="Calibri"/>
              </a:rPr>
              <a:t>upper</a:t>
            </a:r>
            <a:r>
              <a:rPr lang="pt-BR" sz="1800">
                <a:latin typeface="Montserrat"/>
                <a:cs typeface="Calibri"/>
              </a:rPr>
              <a:t>, retornamos um valor em caixa alta.</a:t>
            </a:r>
          </a:p>
          <a:p>
            <a:pPr algn="ctr"/>
            <a:endParaRPr lang="pt-BR">
              <a:latin typeface="Calibri"/>
              <a:cs typeface="Calibri"/>
            </a:endParaRPr>
          </a:p>
          <a:p>
            <a:pPr algn="ctr"/>
            <a:endParaRPr lang="pt-BR">
              <a:latin typeface="Calibri"/>
              <a:cs typeface="Calibri"/>
            </a:endParaRPr>
          </a:p>
        </p:txBody>
      </p:sp>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UPPER</a:t>
            </a:r>
            <a:endParaRPr lang="en-US"/>
          </a:p>
        </p:txBody>
      </p:sp>
      <p:pic>
        <p:nvPicPr>
          <p:cNvPr id="4" name="Picture 5">
            <a:extLst>
              <a:ext uri="{FF2B5EF4-FFF2-40B4-BE49-F238E27FC236}">
                <a16:creationId xmlns:a16="http://schemas.microsoft.com/office/drawing/2014/main" id="{69F3F2FD-831F-454C-ABB1-04EF43AE38BC}"/>
              </a:ext>
            </a:extLst>
          </p:cNvPr>
          <p:cNvPicPr>
            <a:picLocks noChangeAspect="1"/>
          </p:cNvPicPr>
          <p:nvPr/>
        </p:nvPicPr>
        <p:blipFill>
          <a:blip r:embed="rId2"/>
          <a:stretch>
            <a:fillRect/>
          </a:stretch>
        </p:blipFill>
        <p:spPr>
          <a:xfrm>
            <a:off x="1922930" y="1984086"/>
            <a:ext cx="4987178" cy="1074477"/>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1A1D75B2-B8B7-4C66-ADC5-E87DB454F597}"/>
              </a:ext>
            </a:extLst>
          </p:cNvPr>
          <p:cNvPicPr>
            <a:picLocks noChangeAspect="1"/>
          </p:cNvPicPr>
          <p:nvPr/>
        </p:nvPicPr>
        <p:blipFill>
          <a:blip r:embed="rId3"/>
          <a:stretch>
            <a:fillRect/>
          </a:stretch>
        </p:blipFill>
        <p:spPr>
          <a:xfrm>
            <a:off x="2427196" y="3289400"/>
            <a:ext cx="3978647" cy="1270919"/>
          </a:xfrm>
          <a:prstGeom prst="rect">
            <a:avLst/>
          </a:prstGeom>
        </p:spPr>
      </p:pic>
    </p:spTree>
    <p:extLst>
      <p:ext uri="{BB962C8B-B14F-4D97-AF65-F5344CB8AC3E}">
        <p14:creationId xmlns:p14="http://schemas.microsoft.com/office/powerpoint/2010/main" val="3143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DAFC3132-ED6F-4C33-A3DF-3B25CB8A8E3B}"/>
              </a:ext>
            </a:extLst>
          </p:cNvPr>
          <p:cNvSpPr>
            <a:spLocks noGrp="1"/>
          </p:cNvSpPr>
          <p:nvPr>
            <p:ph idx="1"/>
          </p:nvPr>
        </p:nvSpPr>
        <p:spPr/>
        <p:txBody>
          <a:bodyPr vert="horz" lIns="91440" tIns="45720" rIns="91440" bIns="45720" rtlCol="0" anchor="t">
            <a:normAutofit/>
          </a:bodyPr>
          <a:lstStyle/>
          <a:p>
            <a:endParaRPr lang="pt-BR" sz="1600" b="1">
              <a:latin typeface="Montserrat"/>
            </a:endParaRPr>
          </a:p>
          <a:p>
            <a:r>
              <a:rPr lang="pt-BR" sz="1800">
                <a:latin typeface="Montserrat"/>
              </a:rPr>
              <a:t>Um conjunto de linhas contém colunas de dados. Os conjuntos de linhas são objetos centrais que permitem que todos os provedores de dados OLE DB exponham dados de conjuntos de resultados em formato tabular:</a:t>
            </a:r>
            <a:endParaRPr lang="pt-BR" sz="1800"/>
          </a:p>
          <a:p>
            <a:endParaRPr lang="pt-BR" sz="1800">
              <a:latin typeface="Montserrat"/>
            </a:endParaRPr>
          </a:p>
          <a:p>
            <a:r>
              <a:rPr lang="pt-BR" sz="1800">
                <a:latin typeface="Calibri"/>
                <a:cs typeface="Calibri"/>
              </a:rPr>
              <a:t>A linguagem SQL fornece alguns comandos como: </a:t>
            </a:r>
            <a:r>
              <a:rPr lang="pt-BR" sz="1800" b="1">
                <a:latin typeface="Montserrat"/>
                <a:cs typeface="Calibri"/>
              </a:rPr>
              <a:t>String_Split ; Openxml</a:t>
            </a:r>
            <a:r>
              <a:rPr lang="pt-BR" sz="1800">
                <a:latin typeface="Montserrat"/>
                <a:cs typeface="Calibri"/>
              </a:rPr>
              <a:t> ; </a:t>
            </a:r>
            <a:r>
              <a:rPr lang="pt-BR" sz="1800" b="1">
                <a:latin typeface="Montserrat"/>
                <a:cs typeface="Calibri"/>
              </a:rPr>
              <a:t>Containstable</a:t>
            </a:r>
            <a:r>
              <a:rPr lang="pt-BR" sz="1800">
                <a:latin typeface="Montserrat"/>
                <a:cs typeface="Calibri"/>
              </a:rPr>
              <a:t> .</a:t>
            </a:r>
          </a:p>
          <a:p>
            <a:endParaRPr lang="pt-BR" sz="1800">
              <a:latin typeface="Montserrat"/>
              <a:cs typeface="Calibri"/>
            </a:endParaRPr>
          </a:p>
          <a:p>
            <a:endParaRPr lang="pt-BR" sz="1800">
              <a:latin typeface="Montserrat"/>
            </a:endParaRPr>
          </a:p>
          <a:p>
            <a:endParaRPr lang="pt-BR" sz="1600">
              <a:latin typeface="Montserrat"/>
            </a:endParaRPr>
          </a:p>
        </p:txBody>
      </p:sp>
      <p:sp>
        <p:nvSpPr>
          <p:cNvPr id="3" name="Espaço Reservado para Texto 2">
            <a:extLst>
              <a:ext uri="{FF2B5EF4-FFF2-40B4-BE49-F238E27FC236}">
                <a16:creationId xmlns:a16="http://schemas.microsoft.com/office/drawing/2014/main" id="{A78AF437-3C34-4078-AECC-C956EB055496}"/>
              </a:ext>
            </a:extLst>
          </p:cNvPr>
          <p:cNvSpPr>
            <a:spLocks noGrp="1"/>
          </p:cNvSpPr>
          <p:nvPr>
            <p:ph type="body" sz="quarter" idx="13"/>
          </p:nvPr>
        </p:nvSpPr>
        <p:spPr>
          <a:xfrm>
            <a:off x="628649" y="365126"/>
            <a:ext cx="7886701" cy="668085"/>
          </a:xfrm>
        </p:spPr>
        <p:txBody>
          <a:bodyPr vert="horz" lIns="91440" tIns="45720" rIns="91440" bIns="45720" rtlCol="0" anchor="t">
            <a:noAutofit/>
          </a:bodyPr>
          <a:lstStyle/>
          <a:p>
            <a:r>
              <a:rPr lang="pt-BR" sz="3200">
                <a:latin typeface="Montserrat"/>
              </a:rPr>
              <a:t>FUNÇÕES DO CONJUNTO DE LINHAS</a:t>
            </a:r>
            <a:r>
              <a:rPr lang="pt-BR" sz="3200" b="0">
                <a:latin typeface="Montserrat"/>
              </a:rPr>
              <a:t> </a:t>
            </a:r>
            <a:endParaRPr lang="pt-BR" sz="3200"/>
          </a:p>
        </p:txBody>
      </p:sp>
    </p:spTree>
    <p:extLst>
      <p:ext uri="{BB962C8B-B14F-4D97-AF65-F5344CB8AC3E}">
        <p14:creationId xmlns:p14="http://schemas.microsoft.com/office/powerpoint/2010/main" val="78887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1CD24BBC-209D-469F-8F90-17D75B6EF57C}"/>
              </a:ext>
            </a:extLst>
          </p:cNvPr>
          <p:cNvSpPr>
            <a:spLocks noGrp="1"/>
          </p:cNvSpPr>
          <p:nvPr>
            <p:ph idx="1"/>
          </p:nvPr>
        </p:nvSpPr>
        <p:spPr/>
        <p:txBody>
          <a:bodyPr vert="horz" lIns="91440" tIns="45720" rIns="91440" bIns="45720" rtlCol="0" anchor="t">
            <a:normAutofit/>
          </a:bodyPr>
          <a:lstStyle/>
          <a:p>
            <a:endParaRPr lang="pt-BR" sz="1800">
              <a:latin typeface="Montserrat"/>
            </a:endParaRPr>
          </a:p>
          <a:p>
            <a:r>
              <a:rPr lang="pt-BR" sz="1800">
                <a:latin typeface="Montserrat"/>
              </a:rPr>
              <a:t>Uma função com valor de tabela que divide uma cadeia de caracteres em linhas de subcadeias de caracteres com base em um caractere separador especificado. </a:t>
            </a:r>
            <a:endParaRPr lang="pt-BR"/>
          </a:p>
          <a:p>
            <a:endParaRPr lang="pt-BR" sz="1800"/>
          </a:p>
        </p:txBody>
      </p:sp>
      <p:sp>
        <p:nvSpPr>
          <p:cNvPr id="3" name="Espaço Reservado para Texto 2">
            <a:extLst>
              <a:ext uri="{FF2B5EF4-FFF2-40B4-BE49-F238E27FC236}">
                <a16:creationId xmlns:a16="http://schemas.microsoft.com/office/drawing/2014/main" id="{B79C8112-0F57-4419-85ED-D4D5B93407F9}"/>
              </a:ext>
            </a:extLst>
          </p:cNvPr>
          <p:cNvSpPr>
            <a:spLocks noGrp="1"/>
          </p:cNvSpPr>
          <p:nvPr>
            <p:ph type="body" sz="quarter" idx="13"/>
          </p:nvPr>
        </p:nvSpPr>
        <p:spPr/>
        <p:txBody>
          <a:bodyPr vert="horz" lIns="91440" tIns="45720" rIns="91440" bIns="45720" rtlCol="0" anchor="t">
            <a:noAutofit/>
          </a:bodyPr>
          <a:lstStyle/>
          <a:p>
            <a:r>
              <a:rPr lang="pt-BR" sz="3200">
                <a:latin typeface="Montserrat"/>
              </a:rPr>
              <a:t>FUNÇÕES DO CONJUNTO DE LINHAS</a:t>
            </a:r>
            <a:r>
              <a:rPr lang="pt-BR" sz="3200" b="0">
                <a:latin typeface="Montserrat"/>
              </a:rPr>
              <a:t> : </a:t>
            </a:r>
            <a:r>
              <a:rPr lang="pt-BR" sz="3200">
                <a:latin typeface="Montserrat"/>
              </a:rPr>
              <a:t>String_Split</a:t>
            </a:r>
            <a:r>
              <a:rPr lang="pt-BR" sz="2400" b="0">
                <a:latin typeface="Montserrat"/>
              </a:rPr>
              <a:t> </a:t>
            </a:r>
            <a:endParaRPr lang="pt-BR" sz="2400"/>
          </a:p>
        </p:txBody>
      </p:sp>
      <p:pic>
        <p:nvPicPr>
          <p:cNvPr id="4" name="Imagem 4">
            <a:extLst>
              <a:ext uri="{FF2B5EF4-FFF2-40B4-BE49-F238E27FC236}">
                <a16:creationId xmlns:a16="http://schemas.microsoft.com/office/drawing/2014/main" id="{AC8B54BD-7E7C-404C-B197-6C659CD55495}"/>
              </a:ext>
            </a:extLst>
          </p:cNvPr>
          <p:cNvPicPr>
            <a:picLocks noChangeAspect="1"/>
          </p:cNvPicPr>
          <p:nvPr/>
        </p:nvPicPr>
        <p:blipFill>
          <a:blip r:embed="rId2"/>
          <a:stretch>
            <a:fillRect/>
          </a:stretch>
        </p:blipFill>
        <p:spPr>
          <a:xfrm>
            <a:off x="840659" y="2001849"/>
            <a:ext cx="5554610" cy="2024706"/>
          </a:xfrm>
          <a:prstGeom prst="rect">
            <a:avLst/>
          </a:prstGeom>
        </p:spPr>
      </p:pic>
      <p:pic>
        <p:nvPicPr>
          <p:cNvPr id="5" name="Imagem 5" descr="Tabela&#10;&#10;Descrição gerada automaticamente">
            <a:extLst>
              <a:ext uri="{FF2B5EF4-FFF2-40B4-BE49-F238E27FC236}">
                <a16:creationId xmlns:a16="http://schemas.microsoft.com/office/drawing/2014/main" id="{1DBC74C9-6A2F-4E5B-A7EB-651E6C334C4E}"/>
              </a:ext>
            </a:extLst>
          </p:cNvPr>
          <p:cNvPicPr>
            <a:picLocks noChangeAspect="1"/>
          </p:cNvPicPr>
          <p:nvPr/>
        </p:nvPicPr>
        <p:blipFill>
          <a:blip r:embed="rId3"/>
          <a:stretch>
            <a:fillRect/>
          </a:stretch>
        </p:blipFill>
        <p:spPr>
          <a:xfrm>
            <a:off x="626806" y="3749316"/>
            <a:ext cx="2267564" cy="1875810"/>
          </a:xfrm>
          <a:prstGeom prst="rect">
            <a:avLst/>
          </a:prstGeom>
        </p:spPr>
      </p:pic>
    </p:spTree>
    <p:extLst>
      <p:ext uri="{BB962C8B-B14F-4D97-AF65-F5344CB8AC3E}">
        <p14:creationId xmlns:p14="http://schemas.microsoft.com/office/powerpoint/2010/main" val="415575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4457701" cy="5036140"/>
          </a:xfrm>
        </p:spPr>
        <p:txBody>
          <a:bodyPr/>
          <a:lstStyle/>
          <a:p>
            <a:r>
              <a:rPr lang="pt-BR" sz="1800">
                <a:effectLst/>
                <a:latin typeface="Calibri" panose="020F0502020204030204" pitchFamily="34" charset="0"/>
                <a:ea typeface="Calibri" panose="020F0502020204030204" pitchFamily="34" charset="0"/>
                <a:cs typeface="Times New Roman" panose="02020603050405020304" pitchFamily="18" charset="0"/>
              </a:rPr>
              <a:t>Funções nativas, ou funções internas, como também são chamadas, são aquelas que já se encontram previamente disponíveis aos desenvolvedores para utilização no ambiente SQL</a:t>
            </a:r>
          </a:p>
          <a:p>
            <a:r>
              <a:rPr lang="pt-BR" sz="1800">
                <a:effectLst/>
                <a:latin typeface="Calibri" panose="020F0502020204030204" pitchFamily="34" charset="0"/>
                <a:ea typeface="Calibri" panose="020F0502020204030204" pitchFamily="34" charset="0"/>
                <a:cs typeface="Times New Roman" panose="02020603050405020304" pitchFamily="18" charset="0"/>
              </a:rPr>
              <a:t>Elas já estão prontas e acessíveis desde a instalação, não necessitando serem desenvolvidas, como as </a:t>
            </a:r>
            <a:r>
              <a:rPr lang="pt-BR" sz="1800" i="1" err="1">
                <a:effectLst/>
                <a:latin typeface="Calibri" panose="020F0502020204030204" pitchFamily="34" charset="0"/>
                <a:ea typeface="Calibri" panose="020F0502020204030204" pitchFamily="34" charset="0"/>
                <a:cs typeface="Times New Roman" panose="02020603050405020304" pitchFamily="18" charset="0"/>
              </a:rPr>
              <a:t>functions</a:t>
            </a:r>
            <a:r>
              <a:rPr lang="pt-BR" sz="1800">
                <a:effectLst/>
                <a:latin typeface="Calibri" panose="020F0502020204030204" pitchFamily="34" charset="0"/>
                <a:ea typeface="Calibri" panose="020F0502020204030204" pitchFamily="34" charset="0"/>
                <a:cs typeface="Times New Roman" panose="02020603050405020304" pitchFamily="18" charset="0"/>
              </a:rPr>
              <a:t> que veremos adiante.</a:t>
            </a:r>
          </a:p>
          <a:p>
            <a:endParaRPr lang="pt-BR"/>
          </a:p>
        </p:txBody>
      </p:sp>
      <p:sp>
        <p:nvSpPr>
          <p:cNvPr id="3" name="Espaço Reservado para Texto 2"/>
          <p:cNvSpPr>
            <a:spLocks noGrp="1"/>
          </p:cNvSpPr>
          <p:nvPr>
            <p:ph type="body" sz="quarter" idx="13"/>
          </p:nvPr>
        </p:nvSpPr>
        <p:spPr/>
        <p:txBody>
          <a:bodyPr>
            <a:normAutofit lnSpcReduction="10000"/>
          </a:bodyPr>
          <a:lstStyle/>
          <a:p>
            <a:r>
              <a:rPr lang="pt-BR"/>
              <a:t>Conceitos</a:t>
            </a:r>
          </a:p>
        </p:txBody>
      </p:sp>
      <p:pic>
        <p:nvPicPr>
          <p:cNvPr id="6" name="Imagem 6">
            <a:extLst>
              <a:ext uri="{FF2B5EF4-FFF2-40B4-BE49-F238E27FC236}">
                <a16:creationId xmlns:a16="http://schemas.microsoft.com/office/drawing/2014/main" id="{887876B3-2B60-4DD0-965F-999DE107A10F}"/>
              </a:ext>
            </a:extLst>
          </p:cNvPr>
          <p:cNvPicPr>
            <a:picLocks noChangeAspect="1"/>
          </p:cNvPicPr>
          <p:nvPr/>
        </p:nvPicPr>
        <p:blipFill>
          <a:blip r:embed="rId2"/>
          <a:stretch>
            <a:fillRect/>
          </a:stretch>
        </p:blipFill>
        <p:spPr>
          <a:xfrm>
            <a:off x="5158517" y="289113"/>
            <a:ext cx="3435948" cy="5543548"/>
          </a:xfrm>
          <a:prstGeom prst="rect">
            <a:avLst/>
          </a:prstGeom>
        </p:spPr>
      </p:pic>
    </p:spTree>
    <p:extLst>
      <p:ext uri="{BB962C8B-B14F-4D97-AF65-F5344CB8AC3E}">
        <p14:creationId xmlns:p14="http://schemas.microsoft.com/office/powerpoint/2010/main" val="267581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9A6DE4F0-8290-40D2-8EA7-ABE9CA7CBE35}"/>
              </a:ext>
            </a:extLst>
          </p:cNvPr>
          <p:cNvSpPr>
            <a:spLocks noGrp="1"/>
          </p:cNvSpPr>
          <p:nvPr>
            <p:ph idx="1"/>
          </p:nvPr>
        </p:nvSpPr>
        <p:spPr/>
        <p:txBody>
          <a:bodyPr vert="horz" lIns="91440" tIns="45720" rIns="91440" bIns="45720" rtlCol="0" anchor="t">
            <a:normAutofit/>
          </a:bodyPr>
          <a:lstStyle/>
          <a:p>
            <a:endParaRPr lang="pt-BR"/>
          </a:p>
          <a:p>
            <a:r>
              <a:rPr lang="pt-BR" sz="1800">
                <a:latin typeface="Montserrat"/>
              </a:rPr>
              <a:t>OPENXML fornece uma exibição de conjunto de linhas em um documento XML.</a:t>
            </a:r>
            <a:r>
              <a:rPr lang="pt-BR" b="1">
                <a:latin typeface="Montserrat"/>
              </a:rPr>
              <a:t> </a:t>
            </a:r>
          </a:p>
          <a:p>
            <a:endParaRPr lang="pt-BR" b="1"/>
          </a:p>
        </p:txBody>
      </p:sp>
      <p:sp>
        <p:nvSpPr>
          <p:cNvPr id="3" name="Espaço Reservado para Texto 2">
            <a:extLst>
              <a:ext uri="{FF2B5EF4-FFF2-40B4-BE49-F238E27FC236}">
                <a16:creationId xmlns:a16="http://schemas.microsoft.com/office/drawing/2014/main" id="{6A9A3E60-1AE6-45F8-BBF8-35C22FCE6B66}"/>
              </a:ext>
            </a:extLst>
          </p:cNvPr>
          <p:cNvSpPr>
            <a:spLocks noGrp="1"/>
          </p:cNvSpPr>
          <p:nvPr>
            <p:ph type="body" sz="quarter" idx="13"/>
          </p:nvPr>
        </p:nvSpPr>
        <p:spPr/>
        <p:txBody>
          <a:bodyPr vert="horz" lIns="91440" tIns="45720" rIns="91440" bIns="45720" rtlCol="0" anchor="t">
            <a:noAutofit/>
          </a:bodyPr>
          <a:lstStyle/>
          <a:p>
            <a:r>
              <a:rPr lang="pt-BR" sz="3200">
                <a:latin typeface="Montserrat"/>
              </a:rPr>
              <a:t>FUNÇÕES DO CONJUNTO DE LINHAS</a:t>
            </a:r>
            <a:r>
              <a:rPr lang="pt-BR" sz="3200" b="0">
                <a:latin typeface="Montserrat"/>
              </a:rPr>
              <a:t>: </a:t>
            </a:r>
            <a:r>
              <a:rPr lang="pt-BR" sz="3200">
                <a:latin typeface="Montserrat"/>
              </a:rPr>
              <a:t>Openxml</a:t>
            </a:r>
            <a:r>
              <a:rPr lang="pt-BR" sz="3200" b="0">
                <a:latin typeface="Montserrat"/>
              </a:rPr>
              <a:t> </a:t>
            </a:r>
            <a:endParaRPr lang="pt-BR" sz="3200"/>
          </a:p>
        </p:txBody>
      </p:sp>
      <p:pic>
        <p:nvPicPr>
          <p:cNvPr id="6" name="Imagem 6" descr="Texto&#10;&#10;Descrição gerada automaticamente">
            <a:extLst>
              <a:ext uri="{FF2B5EF4-FFF2-40B4-BE49-F238E27FC236}">
                <a16:creationId xmlns:a16="http://schemas.microsoft.com/office/drawing/2014/main" id="{3C63BF86-E9BA-434D-9472-83C83E22C9A2}"/>
              </a:ext>
            </a:extLst>
          </p:cNvPr>
          <p:cNvPicPr>
            <a:picLocks noChangeAspect="1"/>
          </p:cNvPicPr>
          <p:nvPr/>
        </p:nvPicPr>
        <p:blipFill>
          <a:blip r:embed="rId2"/>
          <a:stretch>
            <a:fillRect/>
          </a:stretch>
        </p:blipFill>
        <p:spPr>
          <a:xfrm>
            <a:off x="923619" y="2362505"/>
            <a:ext cx="4070552" cy="3967322"/>
          </a:xfrm>
          <a:prstGeom prst="rect">
            <a:avLst/>
          </a:prstGeom>
        </p:spPr>
      </p:pic>
      <p:pic>
        <p:nvPicPr>
          <p:cNvPr id="7" name="Imagem 7" descr="Tabela&#10;&#10;Descrição gerada automaticamente">
            <a:extLst>
              <a:ext uri="{FF2B5EF4-FFF2-40B4-BE49-F238E27FC236}">
                <a16:creationId xmlns:a16="http://schemas.microsoft.com/office/drawing/2014/main" id="{79BDD0C7-2F9F-4403-A4AB-7DA7DABDA792}"/>
              </a:ext>
            </a:extLst>
          </p:cNvPr>
          <p:cNvPicPr>
            <a:picLocks noChangeAspect="1"/>
          </p:cNvPicPr>
          <p:nvPr/>
        </p:nvPicPr>
        <p:blipFill>
          <a:blip r:embed="rId3"/>
          <a:stretch>
            <a:fillRect/>
          </a:stretch>
        </p:blipFill>
        <p:spPr>
          <a:xfrm>
            <a:off x="5569513" y="2595102"/>
            <a:ext cx="2447925" cy="838200"/>
          </a:xfrm>
          <a:prstGeom prst="rect">
            <a:avLst/>
          </a:prstGeom>
        </p:spPr>
      </p:pic>
    </p:spTree>
    <p:extLst>
      <p:ext uri="{BB962C8B-B14F-4D97-AF65-F5344CB8AC3E}">
        <p14:creationId xmlns:p14="http://schemas.microsoft.com/office/powerpoint/2010/main" val="284972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2177EF33-55EF-4F12-A8B3-10230A528832}"/>
              </a:ext>
            </a:extLst>
          </p:cNvPr>
          <p:cNvSpPr>
            <a:spLocks noGrp="1"/>
          </p:cNvSpPr>
          <p:nvPr>
            <p:ph idx="1"/>
          </p:nvPr>
        </p:nvSpPr>
        <p:spPr>
          <a:xfrm>
            <a:off x="628650" y="1564839"/>
            <a:ext cx="7886700" cy="4612124"/>
          </a:xfrm>
        </p:spPr>
        <p:txBody>
          <a:bodyPr vert="horz" lIns="91440" tIns="45720" rIns="91440" bIns="45720" rtlCol="0" anchor="t">
            <a:normAutofit/>
          </a:bodyPr>
          <a:lstStyle/>
          <a:p>
            <a:r>
              <a:rPr lang="pt-BR" sz="1800">
                <a:latin typeface="Montserrat"/>
              </a:rPr>
              <a:t>Retorna uma tabela de zero, uma ou mais linhas para as colunas que contêm correspondências exatas ou difusas (menos precisas) a palavras e frases únicas, a proximidade de palavras dentro de uma determinada distância uma da outra ou correspondências ponderadas </a:t>
            </a:r>
          </a:p>
          <a:p>
            <a:endParaRPr lang="pt-BR" sz="1800"/>
          </a:p>
          <a:p>
            <a:endParaRPr lang="pt-BR" sz="1800"/>
          </a:p>
        </p:txBody>
      </p:sp>
      <p:sp>
        <p:nvSpPr>
          <p:cNvPr id="3" name="Espaço Reservado para Texto 2">
            <a:extLst>
              <a:ext uri="{FF2B5EF4-FFF2-40B4-BE49-F238E27FC236}">
                <a16:creationId xmlns:a16="http://schemas.microsoft.com/office/drawing/2014/main" id="{29722256-932F-4BA9-BF5E-912A79363603}"/>
              </a:ext>
            </a:extLst>
          </p:cNvPr>
          <p:cNvSpPr>
            <a:spLocks noGrp="1"/>
          </p:cNvSpPr>
          <p:nvPr>
            <p:ph type="body" sz="quarter" idx="13"/>
          </p:nvPr>
        </p:nvSpPr>
        <p:spPr>
          <a:xfrm>
            <a:off x="536201" y="365126"/>
            <a:ext cx="8550647" cy="1046013"/>
          </a:xfrm>
        </p:spPr>
        <p:txBody>
          <a:bodyPr vert="horz" lIns="91440" tIns="45720" rIns="91440" bIns="45720" rtlCol="0" anchor="t">
            <a:noAutofit/>
          </a:bodyPr>
          <a:lstStyle/>
          <a:p>
            <a:r>
              <a:rPr lang="pt-BR" sz="3200">
                <a:latin typeface="Montserrat"/>
              </a:rPr>
              <a:t>FUNÇÕES DO CONJUNTO DE LINHAS</a:t>
            </a:r>
            <a:r>
              <a:rPr lang="pt-BR" sz="3200" b="0">
                <a:latin typeface="Montserrat"/>
              </a:rPr>
              <a:t>: </a:t>
            </a:r>
            <a:r>
              <a:rPr lang="pt-BR" sz="3200">
                <a:latin typeface="Montserrat"/>
              </a:rPr>
              <a:t>Containstable</a:t>
            </a:r>
            <a:r>
              <a:rPr lang="pt-BR" sz="2800" b="0">
                <a:latin typeface="Montserrat"/>
              </a:rPr>
              <a:t> </a:t>
            </a:r>
          </a:p>
        </p:txBody>
      </p:sp>
      <p:pic>
        <p:nvPicPr>
          <p:cNvPr id="4" name="Imagem 4">
            <a:extLst>
              <a:ext uri="{FF2B5EF4-FFF2-40B4-BE49-F238E27FC236}">
                <a16:creationId xmlns:a16="http://schemas.microsoft.com/office/drawing/2014/main" id="{1050E9DB-AE31-423A-83EF-2735F98FEC04}"/>
              </a:ext>
            </a:extLst>
          </p:cNvPr>
          <p:cNvPicPr>
            <a:picLocks noChangeAspect="1"/>
          </p:cNvPicPr>
          <p:nvPr/>
        </p:nvPicPr>
        <p:blipFill>
          <a:blip r:embed="rId2"/>
          <a:stretch>
            <a:fillRect/>
          </a:stretch>
        </p:blipFill>
        <p:spPr>
          <a:xfrm>
            <a:off x="942055" y="2730913"/>
            <a:ext cx="6550125" cy="428312"/>
          </a:xfrm>
          <a:prstGeom prst="rect">
            <a:avLst/>
          </a:prstGeom>
        </p:spPr>
      </p:pic>
      <p:pic>
        <p:nvPicPr>
          <p:cNvPr id="5" name="Imagem 5" descr="Interface gráfica do usuário, Aplicativo, Tabela, Word&#10;&#10;Descrição gerada automaticamente">
            <a:extLst>
              <a:ext uri="{FF2B5EF4-FFF2-40B4-BE49-F238E27FC236}">
                <a16:creationId xmlns:a16="http://schemas.microsoft.com/office/drawing/2014/main" id="{3896E5CE-FC85-4CC5-924A-D809A5445A41}"/>
              </a:ext>
            </a:extLst>
          </p:cNvPr>
          <p:cNvPicPr>
            <a:picLocks noChangeAspect="1"/>
          </p:cNvPicPr>
          <p:nvPr/>
        </p:nvPicPr>
        <p:blipFill>
          <a:blip r:embed="rId3"/>
          <a:stretch>
            <a:fillRect/>
          </a:stretch>
        </p:blipFill>
        <p:spPr>
          <a:xfrm>
            <a:off x="894889" y="3371235"/>
            <a:ext cx="1786705" cy="1009649"/>
          </a:xfrm>
          <a:prstGeom prst="rect">
            <a:avLst/>
          </a:prstGeom>
        </p:spPr>
      </p:pic>
    </p:spTree>
    <p:extLst>
      <p:ext uri="{BB962C8B-B14F-4D97-AF65-F5344CB8AC3E}">
        <p14:creationId xmlns:p14="http://schemas.microsoft.com/office/powerpoint/2010/main" val="338130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lstStyle/>
          <a:p>
            <a:endParaRPr lang="pt-BR"/>
          </a:p>
        </p:txBody>
      </p:sp>
    </p:spTree>
    <p:extLst>
      <p:ext uri="{BB962C8B-B14F-4D97-AF65-F5344CB8AC3E}">
        <p14:creationId xmlns:p14="http://schemas.microsoft.com/office/powerpoint/2010/main" val="418959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r>
              <a:rPr lang="pt-BR" sz="1800" dirty="0">
                <a:latin typeface="Montserrat"/>
              </a:rPr>
              <a:t>Executam um cálculo em um conjunto de valores de uma coluna e retornam um único valor, ou seja, ela faz uma </a:t>
            </a:r>
            <a:r>
              <a:rPr lang="pt-BR" sz="1800" b="1" dirty="0">
                <a:latin typeface="Montserrat"/>
              </a:rPr>
              <a:t>agregação de dados</a:t>
            </a:r>
            <a:r>
              <a:rPr lang="pt-BR" sz="1800" dirty="0">
                <a:latin typeface="Montserrat"/>
              </a:rPr>
              <a:t> através de contas com a finalidade de facilitar a análise, assim servindo para criar índices, medidas, estatísticas e indicadores a partir dos dados analisados.</a:t>
            </a:r>
          </a:p>
          <a:p>
            <a:r>
              <a:rPr lang="pt-BR" sz="1800" dirty="0">
                <a:latin typeface="Montserrat"/>
              </a:rPr>
              <a:t>Todas as funções de agregação são </a:t>
            </a:r>
            <a:r>
              <a:rPr lang="pt-BR" sz="1800" b="1" dirty="0">
                <a:latin typeface="Montserrat"/>
              </a:rPr>
              <a:t>funções determinísticas</a:t>
            </a:r>
            <a:r>
              <a:rPr lang="pt-BR" sz="1800" dirty="0">
                <a:latin typeface="Montserrat"/>
              </a:rPr>
              <a:t>. </a:t>
            </a:r>
            <a:endParaRPr lang="pt-BR" sz="1800" dirty="0"/>
          </a:p>
          <a:p>
            <a:r>
              <a:rPr lang="pt-BR" sz="1800" dirty="0">
                <a:latin typeface="Montserrat"/>
              </a:rPr>
              <a:t>Elas ignoram valores nulos e são muito usadas com a cláusula GROUP BY de uma instrução SELECT.</a:t>
            </a:r>
          </a:p>
          <a:p>
            <a:r>
              <a:rPr lang="pt-BR" sz="1800" dirty="0">
                <a:latin typeface="Montserrat"/>
              </a:rPr>
              <a:t>nome-da-</a:t>
            </a:r>
            <a:r>
              <a:rPr lang="pt-BR" sz="1800" dirty="0" err="1">
                <a:latin typeface="Montserrat"/>
              </a:rPr>
              <a:t>funcao</a:t>
            </a:r>
            <a:r>
              <a:rPr lang="pt-BR" sz="1800" dirty="0">
                <a:latin typeface="Montserrat"/>
              </a:rPr>
              <a:t>(</a:t>
            </a:r>
            <a:r>
              <a:rPr lang="pt-BR" sz="1800" i="1" dirty="0">
                <a:latin typeface="Montserrat"/>
              </a:rPr>
              <a:t>coluna</a:t>
            </a:r>
            <a:r>
              <a:rPr lang="pt-BR" sz="1800" dirty="0">
                <a:latin typeface="Montserrat"/>
              </a:rPr>
              <a:t>)</a:t>
            </a:r>
          </a:p>
          <a:p>
            <a:r>
              <a:rPr lang="pt-BR" sz="1800" dirty="0">
                <a:latin typeface="Montserrat"/>
              </a:rPr>
              <a:t>SUM(), COUNT(), AVG(), MIN(), MAX(), VAR(), STDEV() e dentre outros.</a:t>
            </a:r>
            <a:endParaRPr lang="pt-BR" sz="1800" dirty="0"/>
          </a:p>
          <a:p>
            <a:endParaRPr lang="pt-BR" sz="1800" b="1" dirty="0"/>
          </a:p>
        </p:txBody>
      </p:sp>
      <p:sp>
        <p:nvSpPr>
          <p:cNvPr id="3" name="Espaço Reservado para Texto 2"/>
          <p:cNvSpPr>
            <a:spLocks noGrp="1"/>
          </p:cNvSpPr>
          <p:nvPr>
            <p:ph type="body" sz="quarter" idx="13"/>
          </p:nvPr>
        </p:nvSpPr>
        <p:spPr/>
        <p:txBody>
          <a:bodyPr>
            <a:normAutofit lnSpcReduction="10000"/>
          </a:bodyPr>
          <a:lstStyle/>
          <a:p>
            <a:r>
              <a:rPr lang="pt-BR"/>
              <a:t>Funções de Agregação</a:t>
            </a:r>
          </a:p>
        </p:txBody>
      </p:sp>
    </p:spTree>
    <p:extLst>
      <p:ext uri="{BB962C8B-B14F-4D97-AF65-F5344CB8AC3E}">
        <p14:creationId xmlns:p14="http://schemas.microsoft.com/office/powerpoint/2010/main" val="79346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059708F-0600-4B25-851D-3F6370125557}"/>
              </a:ext>
            </a:extLst>
          </p:cNvPr>
          <p:cNvSpPr>
            <a:spLocks noGrp="1"/>
          </p:cNvSpPr>
          <p:nvPr>
            <p:ph idx="1"/>
          </p:nvPr>
        </p:nvSpPr>
        <p:spPr/>
        <p:txBody>
          <a:bodyPr vert="horz" lIns="91440" tIns="45720" rIns="91440" bIns="45720" rtlCol="0" anchor="t">
            <a:normAutofit/>
          </a:bodyPr>
          <a:lstStyle/>
          <a:p>
            <a:r>
              <a:rPr lang="pt-BR" sz="1800">
                <a:latin typeface="Montserrat"/>
              </a:rPr>
              <a:t>Realiza a </a:t>
            </a:r>
            <a:r>
              <a:rPr lang="pt-BR" sz="1800" b="1">
                <a:latin typeface="Montserrat"/>
              </a:rPr>
              <a:t>soma dos valores</a:t>
            </a:r>
            <a:r>
              <a:rPr lang="pt-BR" sz="1800">
                <a:latin typeface="Montserrat"/>
              </a:rPr>
              <a:t> de uma coluna e retorna o resultado obtido. </a:t>
            </a:r>
            <a:endParaRPr lang="pt-BR" sz="1800"/>
          </a:p>
        </p:txBody>
      </p:sp>
      <p:sp>
        <p:nvSpPr>
          <p:cNvPr id="3" name="Espaço Reservado para Texto 2">
            <a:extLst>
              <a:ext uri="{FF2B5EF4-FFF2-40B4-BE49-F238E27FC236}">
                <a16:creationId xmlns:a16="http://schemas.microsoft.com/office/drawing/2014/main" id="{6C75B47B-52D7-4CA3-B7DC-2D5C22862037}"/>
              </a:ext>
            </a:extLst>
          </p:cNvPr>
          <p:cNvSpPr>
            <a:spLocks noGrp="1"/>
          </p:cNvSpPr>
          <p:nvPr>
            <p:ph type="body" sz="quarter" idx="13"/>
          </p:nvPr>
        </p:nvSpPr>
        <p:spPr/>
        <p:txBody>
          <a:bodyPr vert="horz" lIns="91440" tIns="45720" rIns="91440" bIns="45720" rtlCol="0" anchor="t">
            <a:normAutofit lnSpcReduction="10000"/>
          </a:bodyPr>
          <a:lstStyle/>
          <a:p>
            <a:r>
              <a:rPr lang="pt-BR">
                <a:latin typeface="Montserrat"/>
              </a:rPr>
              <a:t>Funções de Agregação: SUM</a:t>
            </a:r>
            <a:endParaRPr lang="pt-BR" b="0"/>
          </a:p>
          <a:p>
            <a:endParaRPr lang="pt-BR"/>
          </a:p>
        </p:txBody>
      </p:sp>
      <p:pic>
        <p:nvPicPr>
          <p:cNvPr id="4" name="Imagem 4">
            <a:extLst>
              <a:ext uri="{FF2B5EF4-FFF2-40B4-BE49-F238E27FC236}">
                <a16:creationId xmlns:a16="http://schemas.microsoft.com/office/drawing/2014/main" id="{6A7FF22F-4AC5-41CA-89D2-5B22958F7D61}"/>
              </a:ext>
            </a:extLst>
          </p:cNvPr>
          <p:cNvPicPr>
            <a:picLocks noChangeAspect="1"/>
          </p:cNvPicPr>
          <p:nvPr/>
        </p:nvPicPr>
        <p:blipFill>
          <a:blip r:embed="rId2"/>
          <a:stretch>
            <a:fillRect/>
          </a:stretch>
        </p:blipFill>
        <p:spPr>
          <a:xfrm>
            <a:off x="631595" y="1717718"/>
            <a:ext cx="8257879" cy="1431149"/>
          </a:xfrm>
          <a:prstGeom prst="rect">
            <a:avLst/>
          </a:prstGeom>
        </p:spPr>
      </p:pic>
      <p:pic>
        <p:nvPicPr>
          <p:cNvPr id="5" name="Imagem 5" descr="Interface gráfica do usuário, Texto, Aplicativo, Email&#10;&#10;Descrição gerada automaticamente">
            <a:extLst>
              <a:ext uri="{FF2B5EF4-FFF2-40B4-BE49-F238E27FC236}">
                <a16:creationId xmlns:a16="http://schemas.microsoft.com/office/drawing/2014/main" id="{12AB9551-67C4-49AC-B696-F50915FB8F94}"/>
              </a:ext>
            </a:extLst>
          </p:cNvPr>
          <p:cNvPicPr>
            <a:picLocks noChangeAspect="1"/>
          </p:cNvPicPr>
          <p:nvPr/>
        </p:nvPicPr>
        <p:blipFill>
          <a:blip r:embed="rId3"/>
          <a:stretch>
            <a:fillRect/>
          </a:stretch>
        </p:blipFill>
        <p:spPr>
          <a:xfrm>
            <a:off x="1490464" y="3075544"/>
            <a:ext cx="2557315" cy="3346416"/>
          </a:xfrm>
          <a:prstGeom prst="rect">
            <a:avLst/>
          </a:prstGeom>
        </p:spPr>
      </p:pic>
      <p:sp>
        <p:nvSpPr>
          <p:cNvPr id="6" name="CaixaDeTexto 5">
            <a:extLst>
              <a:ext uri="{FF2B5EF4-FFF2-40B4-BE49-F238E27FC236}">
                <a16:creationId xmlns:a16="http://schemas.microsoft.com/office/drawing/2014/main" id="{C7A2216B-AF41-4AEC-80AD-675F3EE27238}"/>
              </a:ext>
            </a:extLst>
          </p:cNvPr>
          <p:cNvSpPr txBox="1"/>
          <p:nvPr/>
        </p:nvSpPr>
        <p:spPr>
          <a:xfrm>
            <a:off x="4579070" y="4343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a:cs typeface="Calibri"/>
              </a:rPr>
              <a:t>100 + 70 + 75 = 245</a:t>
            </a:r>
          </a:p>
        </p:txBody>
      </p:sp>
    </p:spTree>
    <p:extLst>
      <p:ext uri="{BB962C8B-B14F-4D97-AF65-F5344CB8AC3E}">
        <p14:creationId xmlns:p14="http://schemas.microsoft.com/office/powerpoint/2010/main" val="396637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059708F-0600-4B25-851D-3F6370125557}"/>
              </a:ext>
            </a:extLst>
          </p:cNvPr>
          <p:cNvSpPr>
            <a:spLocks noGrp="1"/>
          </p:cNvSpPr>
          <p:nvPr>
            <p:ph idx="1"/>
          </p:nvPr>
        </p:nvSpPr>
        <p:spPr/>
        <p:txBody>
          <a:bodyPr vert="horz" lIns="91440" tIns="45720" rIns="91440" bIns="45720" rtlCol="0" anchor="t">
            <a:normAutofit/>
          </a:bodyPr>
          <a:lstStyle/>
          <a:p>
            <a:r>
              <a:rPr lang="pt-BR" sz="1800" dirty="0">
                <a:latin typeface="Montserrat"/>
              </a:rPr>
              <a:t>Realiza a </a:t>
            </a:r>
            <a:r>
              <a:rPr lang="pt-BR" sz="1800" b="1" dirty="0">
                <a:latin typeface="Montserrat"/>
              </a:rPr>
              <a:t>média aritmética dos valores</a:t>
            </a:r>
            <a:r>
              <a:rPr lang="pt-BR" sz="1800" dirty="0">
                <a:latin typeface="Montserrat"/>
              </a:rPr>
              <a:t> de uma coluna e retorna o resultado obtido. </a:t>
            </a:r>
            <a:endParaRPr lang="pt-BR" sz="1800" dirty="0"/>
          </a:p>
        </p:txBody>
      </p:sp>
      <p:sp>
        <p:nvSpPr>
          <p:cNvPr id="3" name="Espaço Reservado para Texto 2">
            <a:extLst>
              <a:ext uri="{FF2B5EF4-FFF2-40B4-BE49-F238E27FC236}">
                <a16:creationId xmlns:a16="http://schemas.microsoft.com/office/drawing/2014/main" id="{6C75B47B-52D7-4CA3-B7DC-2D5C22862037}"/>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Agregação: AVG</a:t>
            </a:r>
            <a:endParaRPr lang="pt-BR" b="0" dirty="0"/>
          </a:p>
        </p:txBody>
      </p:sp>
      <p:sp>
        <p:nvSpPr>
          <p:cNvPr id="6" name="CaixaDeTexto 5">
            <a:extLst>
              <a:ext uri="{FF2B5EF4-FFF2-40B4-BE49-F238E27FC236}">
                <a16:creationId xmlns:a16="http://schemas.microsoft.com/office/drawing/2014/main" id="{C7A2216B-AF41-4AEC-80AD-675F3EE27238}"/>
              </a:ext>
            </a:extLst>
          </p:cNvPr>
          <p:cNvSpPr txBox="1"/>
          <p:nvPr/>
        </p:nvSpPr>
        <p:spPr>
          <a:xfrm>
            <a:off x="4579070" y="4343400"/>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u="sng" dirty="0">
                <a:cs typeface="Calibri"/>
              </a:rPr>
              <a:t>80 + 100 + 60 </a:t>
            </a:r>
            <a:r>
              <a:rPr lang="pt-BR" sz="2400" dirty="0">
                <a:cs typeface="Calibri"/>
              </a:rPr>
              <a:t>= 80</a:t>
            </a:r>
            <a:br>
              <a:rPr lang="pt-BR" sz="2400" dirty="0">
                <a:cs typeface="Calibri"/>
              </a:rPr>
            </a:br>
            <a:r>
              <a:rPr lang="pt-BR" sz="2400" dirty="0">
                <a:cs typeface="Calibri"/>
              </a:rPr>
              <a:t>           3</a:t>
            </a:r>
          </a:p>
        </p:txBody>
      </p:sp>
      <p:pic>
        <p:nvPicPr>
          <p:cNvPr id="7" name="Imagem 6" descr="Texto  Descrição gerada automaticamente">
            <a:extLst>
              <a:ext uri="{FF2B5EF4-FFF2-40B4-BE49-F238E27FC236}">
                <a16:creationId xmlns:a16="http://schemas.microsoft.com/office/drawing/2014/main" id="{A1E96748-5971-4C29-8671-8F2D2222D8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968" y="1781089"/>
            <a:ext cx="7488062" cy="1467022"/>
          </a:xfrm>
          <a:prstGeom prst="rect">
            <a:avLst/>
          </a:prstGeom>
          <a:noFill/>
          <a:ln>
            <a:noFill/>
          </a:ln>
        </p:spPr>
      </p:pic>
      <p:pic>
        <p:nvPicPr>
          <p:cNvPr id="8" name="Imagem 7" descr="Interface gráfica do usuário, Texto, Aplicativo, Tabela, Email  Descrição gerada automaticamente">
            <a:extLst>
              <a:ext uri="{FF2B5EF4-FFF2-40B4-BE49-F238E27FC236}">
                <a16:creationId xmlns:a16="http://schemas.microsoft.com/office/drawing/2014/main" id="{D609668D-9463-4BCC-9136-4950C9AB66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56459" y="3248111"/>
            <a:ext cx="2662385" cy="3199492"/>
          </a:xfrm>
          <a:prstGeom prst="rect">
            <a:avLst/>
          </a:prstGeom>
          <a:noFill/>
          <a:ln>
            <a:noFill/>
          </a:ln>
        </p:spPr>
      </p:pic>
    </p:spTree>
    <p:extLst>
      <p:ext uri="{BB962C8B-B14F-4D97-AF65-F5344CB8AC3E}">
        <p14:creationId xmlns:p14="http://schemas.microsoft.com/office/powerpoint/2010/main" val="379942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886700" cy="3078274"/>
          </a:xfrm>
        </p:spPr>
        <p:txBody>
          <a:bodyPr vert="horz" lIns="91440" tIns="45720" rIns="91440" bIns="45720" rtlCol="0" anchor="t">
            <a:normAutofit/>
          </a:bodyPr>
          <a:lstStyle/>
          <a:p>
            <a:r>
              <a:rPr lang="pt-BR" sz="2400">
                <a:latin typeface="Montserrat"/>
                <a:cs typeface="Arial"/>
              </a:rPr>
              <a:t>O SQL Server é compatível com estas funções analíticas:</a:t>
            </a:r>
          </a:p>
          <a:p>
            <a:pPr marL="0" indent="0">
              <a:buNone/>
            </a:pPr>
            <a:r>
              <a:rPr lang="pt-BR" sz="1600">
                <a:latin typeface="Arial"/>
                <a:cs typeface="Arial"/>
              </a:rPr>
              <a:t>  </a:t>
            </a:r>
            <a:r>
              <a:rPr lang="pt-BR" sz="1600" b="1">
                <a:latin typeface="Calibri"/>
                <a:cs typeface="Arial"/>
              </a:rPr>
              <a:t>CUME_DIST, FIRST_VALUE, LAG, LAST_VALUE, LEAD, PERCENT_RANK,          PERCENTILE_CONT, PERCENTILE_DISC</a:t>
            </a:r>
          </a:p>
          <a:p>
            <a:pPr>
              <a:buFont typeface="Arial"/>
              <a:buChar char="•"/>
            </a:pPr>
            <a:r>
              <a:rPr lang="pt-BR" sz="1800">
                <a:latin typeface="Arial"/>
                <a:cs typeface="Arial"/>
              </a:rPr>
              <a:t>A função de analítica calcula os valores agregados com base em um conjunto de linhas. As funções analíticas podem retornar várias linhas para cada grupo. Use a análise para calcular médias móveis, totais cumulativos, porcentagens ou os N principais resultados de um grupo. </a:t>
            </a:r>
            <a:endParaRPr lang="pt-BR" sz="1800">
              <a:latin typeface="Montserrat"/>
              <a:cs typeface="Arial"/>
            </a:endParaRPr>
          </a:p>
          <a:p>
            <a:pPr marL="0" indent="0">
              <a:buNone/>
            </a:pPr>
            <a:endParaRPr lang="pt-BR" sz="1600">
              <a:latin typeface="Arial"/>
              <a:cs typeface="Arial"/>
            </a:endParaRPr>
          </a:p>
          <a:p>
            <a:endParaRPr lang="pt-BR" sz="1400">
              <a:latin typeface="Arial"/>
              <a:cs typeface="Arial"/>
            </a:endParaRPr>
          </a:p>
          <a:p>
            <a:endParaRPr lang="pt-BR" sz="1400">
              <a:latin typeface="Arial"/>
              <a:cs typeface="Arial"/>
            </a:endParaRPr>
          </a:p>
          <a:p>
            <a:endParaRPr lang="pt-BR" sz="1400">
              <a:latin typeface="Arial"/>
              <a:cs typeface="Arial"/>
            </a:endParaRPr>
          </a:p>
          <a:p>
            <a:endParaRPr lang="pt-BR" sz="1400">
              <a:latin typeface="Arial"/>
              <a:cs typeface="Arial"/>
            </a:endParaRPr>
          </a:p>
          <a:p>
            <a:endParaRPr lang="pt-BR" sz="1400">
              <a:latin typeface="Arial"/>
              <a:cs typeface="Arial"/>
            </a:endParaRPr>
          </a:p>
          <a:p>
            <a:pPr marL="0" indent="0">
              <a:buNone/>
            </a:pPr>
            <a:endParaRPr lang="pt-BR" sz="1400">
              <a:latin typeface="Arial"/>
              <a:cs typeface="Arial"/>
            </a:endParaRPr>
          </a:p>
          <a:p>
            <a:endParaRPr lang="pt-BR" sz="1600">
              <a:latin typeface="Montserrat"/>
              <a:cs typeface="Arial"/>
            </a:endParaRPr>
          </a:p>
          <a:p>
            <a:endParaRPr lang="pt-BR" sz="1200">
              <a:latin typeface="Consolas"/>
              <a:cs typeface="Arial"/>
            </a:endParaRPr>
          </a:p>
        </p:txBody>
      </p:sp>
      <p:sp>
        <p:nvSpPr>
          <p:cNvPr id="3" name="Espaço Reservado para Texto 2"/>
          <p:cNvSpPr>
            <a:spLocks noGrp="1"/>
          </p:cNvSpPr>
          <p:nvPr>
            <p:ph type="body" sz="quarter" idx="13"/>
          </p:nvPr>
        </p:nvSpPr>
        <p:spPr/>
        <p:txBody>
          <a:bodyPr>
            <a:normAutofit lnSpcReduction="10000"/>
          </a:bodyPr>
          <a:lstStyle/>
          <a:p>
            <a:r>
              <a:rPr lang="pt-BR"/>
              <a:t>Funções Analíticas</a:t>
            </a:r>
          </a:p>
        </p:txBody>
      </p:sp>
    </p:spTree>
    <p:extLst>
      <p:ext uri="{BB962C8B-B14F-4D97-AF65-F5344CB8AC3E}">
        <p14:creationId xmlns:p14="http://schemas.microsoft.com/office/powerpoint/2010/main" val="17512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17712" y="1108010"/>
            <a:ext cx="7547630" cy="4500189"/>
          </a:xfrm>
        </p:spPr>
        <p:txBody>
          <a:bodyPr vert="horz" lIns="91440" tIns="45720" rIns="91440" bIns="45720" rtlCol="0" anchor="t">
            <a:normAutofit/>
          </a:bodyPr>
          <a:lstStyle/>
          <a:p>
            <a:pPr marL="0" indent="0">
              <a:buNone/>
            </a:pPr>
            <a:endParaRPr lang="pt-BR"/>
          </a:p>
          <a:p>
            <a:r>
              <a:rPr lang="pt-BR" sz="1600">
                <a:latin typeface="Arial"/>
                <a:cs typeface="Arial"/>
              </a:rPr>
              <a:t>FIRST-VALUE Retorna o primeiro valor em um conjunto ordenado de valores.</a:t>
            </a:r>
            <a:endParaRPr lang="pt-BR"/>
          </a:p>
        </p:txBody>
      </p:sp>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Funções Analíticas: FIRST-VALUE</a:t>
            </a:r>
            <a:endParaRPr lang="pt-BR"/>
          </a:p>
        </p:txBody>
      </p:sp>
      <p:pic>
        <p:nvPicPr>
          <p:cNvPr id="1026" name="Picture 2">
            <a:extLst>
              <a:ext uri="{FF2B5EF4-FFF2-40B4-BE49-F238E27FC236}">
                <a16:creationId xmlns:a16="http://schemas.microsoft.com/office/drawing/2014/main" id="{82DFC3EC-83D2-4899-94CE-999F9F73B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2130215"/>
            <a:ext cx="71628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AE35C7-51D3-46F5-B92F-4B4510BC9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4044740"/>
            <a:ext cx="5430629" cy="186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5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800">
                <a:effectLst/>
                <a:latin typeface="Calibri" panose="020F0502020204030204" pitchFamily="34" charset="0"/>
                <a:ea typeface="Calibri" panose="020F0502020204030204" pitchFamily="34" charset="0"/>
                <a:cs typeface="Times New Roman" panose="02020603050405020304" pitchFamily="18" charset="0"/>
              </a:rPr>
              <a:t>As funções de classificação retornam um valor de classificação para cada linha na partição. Dependendo da função usada, algumas linhas podem receber o mesmo valor que outras linhas. As funções de classificação são não determinísticas.</a:t>
            </a:r>
          </a:p>
          <a:p>
            <a:pPr>
              <a:lnSpc>
                <a:spcPct val="150000"/>
              </a:lnSpc>
              <a:spcAft>
                <a:spcPts val="800"/>
              </a:spcAft>
            </a:pPr>
            <a:r>
              <a:rPr lang="pt-BR" sz="1800">
                <a:effectLst/>
                <a:latin typeface="Calibri" panose="020F0502020204030204" pitchFamily="34" charset="0"/>
                <a:ea typeface="Calibri" panose="020F0502020204030204" pitchFamily="34" charset="0"/>
                <a:cs typeface="Times New Roman" panose="02020603050405020304" pitchFamily="18" charset="0"/>
              </a:rPr>
              <a:t>A linguagem SQL fornece alguns comandos como: </a:t>
            </a:r>
            <a:r>
              <a:rPr lang="pt-BR" sz="1800" b="1">
                <a:effectLst/>
                <a:latin typeface="Calibri" panose="020F0502020204030204" pitchFamily="34" charset="0"/>
                <a:ea typeface="Calibri" panose="020F0502020204030204" pitchFamily="34" charset="0"/>
                <a:cs typeface="Times New Roman" panose="02020603050405020304" pitchFamily="18" charset="0"/>
              </a:rPr>
              <a:t>RANK, NTILE, ROW_NUMBER, DENSE_RANK.</a:t>
            </a:r>
          </a:p>
          <a:p>
            <a:endParaRPr lang="pt-BR"/>
          </a:p>
        </p:txBody>
      </p:sp>
      <p:sp>
        <p:nvSpPr>
          <p:cNvPr id="3" name="Espaço Reservado para Texto 2"/>
          <p:cNvSpPr>
            <a:spLocks noGrp="1"/>
          </p:cNvSpPr>
          <p:nvPr>
            <p:ph type="body" sz="quarter" idx="13"/>
          </p:nvPr>
        </p:nvSpPr>
        <p:spPr/>
        <p:txBody>
          <a:bodyPr>
            <a:normAutofit lnSpcReduction="10000"/>
          </a:bodyPr>
          <a:lstStyle/>
          <a:p>
            <a:r>
              <a:rPr lang="pt-BR"/>
              <a:t>Funções de Classificação</a:t>
            </a:r>
          </a:p>
        </p:txBody>
      </p:sp>
    </p:spTree>
    <p:extLst>
      <p:ext uri="{BB962C8B-B14F-4D97-AF65-F5344CB8AC3E}">
        <p14:creationId xmlns:p14="http://schemas.microsoft.com/office/powerpoint/2010/main" val="197611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a:lnSpc>
                <a:spcPct val="150000"/>
              </a:lnSpc>
              <a:spcAft>
                <a:spcPts val="800"/>
              </a:spcAft>
            </a:pPr>
            <a:r>
              <a:rPr lang="pt-BR" sz="1800" dirty="0">
                <a:solidFill>
                  <a:srgbClr val="000000"/>
                </a:solidFill>
                <a:effectLst/>
                <a:latin typeface="Calibri" panose="020F0502020204030204" pitchFamily="34" charset="0"/>
                <a:ea typeface="Calibri" panose="020F0502020204030204" pitchFamily="34" charset="0"/>
              </a:rPr>
              <a:t>ROW_NUMBER numera todas as linhas em sequência (por exemplo 1, 2, 3, 4, 5). Retorna o número sequencial de uma linha em uma partição de um conjunto de resultados, começando em 1 na primeira linha de cada partição.</a:t>
            </a:r>
          </a:p>
          <a:p>
            <a:pPr marL="0" indent="0">
              <a:lnSpc>
                <a:spcPct val="150000"/>
              </a:lnSpc>
              <a:spcAft>
                <a:spcPts val="800"/>
              </a:spcAft>
              <a:buNone/>
            </a:pPr>
            <a:endParaRPr lang="pt-BR" sz="1800" dirty="0">
              <a:effectLst/>
              <a:latin typeface="Montserrat"/>
              <a:ea typeface="Calibri" panose="020F0502020204030204" pitchFamily="34" charset="0"/>
              <a:cs typeface="Times New Roman"/>
            </a:endParaRPr>
          </a:p>
          <a:p>
            <a:endParaRPr lang="pt-BR" dirty="0"/>
          </a:p>
        </p:txBody>
      </p:sp>
      <p:sp>
        <p:nvSpPr>
          <p:cNvPr id="3" name="Espaço Reservado para Texto 2"/>
          <p:cNvSpPr>
            <a:spLocks noGrp="1"/>
          </p:cNvSpPr>
          <p:nvPr>
            <p:ph type="body" sz="quarter" idx="13"/>
          </p:nvPr>
        </p:nvSpPr>
        <p:spPr/>
        <p:txBody>
          <a:bodyPr>
            <a:normAutofit fontScale="92500"/>
          </a:bodyPr>
          <a:lstStyle/>
          <a:p>
            <a:r>
              <a:rPr lang="pt-BR" dirty="0"/>
              <a:t>Funções de Classificação: ROW_NUMBER</a:t>
            </a:r>
          </a:p>
        </p:txBody>
      </p:sp>
      <p:pic>
        <p:nvPicPr>
          <p:cNvPr id="8" name="Imagem 7">
            <a:extLst>
              <a:ext uri="{FF2B5EF4-FFF2-40B4-BE49-F238E27FC236}">
                <a16:creationId xmlns:a16="http://schemas.microsoft.com/office/drawing/2014/main" id="{C51DC176-20FD-40E7-BC3B-0E563EAE6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233" y="3651912"/>
            <a:ext cx="3991532" cy="2734057"/>
          </a:xfrm>
          <a:prstGeom prst="rect">
            <a:avLst/>
          </a:prstGeom>
        </p:spPr>
      </p:pic>
      <p:sp>
        <p:nvSpPr>
          <p:cNvPr id="10" name="Retângulo 9">
            <a:extLst>
              <a:ext uri="{FF2B5EF4-FFF2-40B4-BE49-F238E27FC236}">
                <a16:creationId xmlns:a16="http://schemas.microsoft.com/office/drawing/2014/main" id="{44C4A8E6-FA57-437E-84C8-BD7FC120C4B6}"/>
              </a:ext>
            </a:extLst>
          </p:cNvPr>
          <p:cNvSpPr/>
          <p:nvPr/>
        </p:nvSpPr>
        <p:spPr>
          <a:xfrm>
            <a:off x="4425246" y="3660656"/>
            <a:ext cx="846666" cy="273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2187BFC0-9580-45A1-92CA-1FC2E36A07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25699" y="2577982"/>
            <a:ext cx="5589501" cy="971829"/>
          </a:xfrm>
          <a:prstGeom prst="rect">
            <a:avLst/>
          </a:prstGeom>
          <a:noFill/>
          <a:ln>
            <a:noFill/>
          </a:ln>
        </p:spPr>
      </p:pic>
    </p:spTree>
    <p:extLst>
      <p:ext uri="{BB962C8B-B14F-4D97-AF65-F5344CB8AC3E}">
        <p14:creationId xmlns:p14="http://schemas.microsoft.com/office/powerpoint/2010/main" val="420743334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2.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46F767-487D-45A7-9383-4F9F29521278}">
  <ds:schemaRefs>
    <ds:schemaRef ds:uri="56135199-fddc-46f9-8522-4d2f2df906d6"/>
    <ds:schemaRef ds:uri="616ddcb6-37a4-4b68-9e62-eadd212651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23</TotalTime>
  <Words>1105</Words>
  <Application>Microsoft Office PowerPoint</Application>
  <PresentationFormat>Apresentação na tela (4:3)</PresentationFormat>
  <Paragraphs>111</Paragraphs>
  <Slides>22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Arial</vt:lpstr>
      <vt:lpstr>Calibri</vt:lpstr>
      <vt:lpstr>Calibri Light</vt:lpstr>
      <vt:lpstr>Consolas</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Samuel Figueiredo</cp:lastModifiedBy>
  <cp:revision>19</cp:revision>
  <dcterms:created xsi:type="dcterms:W3CDTF">2019-02-19T13:22:14Z</dcterms:created>
  <dcterms:modified xsi:type="dcterms:W3CDTF">2021-08-16T13:20:19Z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