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4"/>
  </p:handoutMasterIdLst>
  <p:sldIdLst>
    <p:sldId id="257" r:id="rId5"/>
    <p:sldId id="305" r:id="rId6"/>
    <p:sldId id="316" r:id="rId7"/>
    <p:sldId id="317" r:id="rId8"/>
    <p:sldId id="310" r:id="rId9"/>
    <p:sldId id="309" r:id="rId10"/>
    <p:sldId id="304" r:id="rId11"/>
    <p:sldId id="318" r:id="rId12"/>
    <p:sldId id="319" r:id="rId13"/>
    <p:sldId id="313" r:id="rId14"/>
    <p:sldId id="320" r:id="rId15"/>
    <p:sldId id="306" r:id="rId16"/>
    <p:sldId id="311" r:id="rId17"/>
    <p:sldId id="312" r:id="rId18"/>
    <p:sldId id="314" r:id="rId19"/>
    <p:sldId id="321" r:id="rId20"/>
    <p:sldId id="322" r:id="rId21"/>
    <p:sldId id="315" r:id="rId22"/>
    <p:sldId id="25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12" autoAdjust="0"/>
    <p:restoredTop sz="94660"/>
  </p:normalViewPr>
  <p:slideViewPr>
    <p:cSldViewPr snapToGrid="0">
      <p:cViewPr>
        <p:scale>
          <a:sx n="70" d="100"/>
          <a:sy n="70" d="100"/>
        </p:scale>
        <p:origin x="-1426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xmlns="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Aprofundando-se em JS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437655"/>
          </a:xfrm>
        </p:spPr>
        <p:txBody>
          <a:bodyPr>
            <a:normAutofit/>
          </a:bodyPr>
          <a:lstStyle/>
          <a:p>
            <a:r>
              <a:rPr lang="pt-BR" dirty="0" err="1" smtClean="0"/>
              <a:t>Front-End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Map</a:t>
            </a:r>
            <a:r>
              <a:rPr lang="pt-BR" dirty="0" smtClean="0"/>
              <a:t>,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Reduce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function</a:t>
            </a:r>
            <a:r>
              <a:rPr lang="pt-BR" dirty="0" smtClean="0"/>
              <a:t> analisando se o número é par.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Filter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2C0A089-FAE7-4650-A3FE-9AF31DF3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201983"/>
            <a:ext cx="8028703" cy="2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425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caso do </a:t>
            </a:r>
            <a:r>
              <a:rPr lang="pt-BR" dirty="0" err="1" smtClean="0"/>
              <a:t>Filter</a:t>
            </a:r>
            <a:r>
              <a:rPr lang="pt-BR" dirty="0" smtClean="0"/>
              <a:t>() a lista que retornará poderá ser do mesmo tamanho ou </a:t>
            </a:r>
            <a:r>
              <a:rPr lang="pt-BR" dirty="0" smtClean="0"/>
              <a:t>m</a:t>
            </a:r>
            <a:r>
              <a:rPr lang="pt-BR" dirty="0" smtClean="0"/>
              <a:t>enor dependendo do filtro.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Filter</a:t>
            </a:r>
            <a:endParaRPr lang="pt-BR" dirty="0"/>
          </a:p>
          <a:p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331" y="2881992"/>
            <a:ext cx="8351384" cy="6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425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função </a:t>
            </a:r>
            <a:r>
              <a:rPr lang="pt-BR" dirty="0" err="1"/>
              <a:t>reduce</a:t>
            </a:r>
            <a:r>
              <a:rPr lang="pt-BR" dirty="0"/>
              <a:t> funciona de uma forma mais flexível, ela pode assumir o papel de um modificador de </a:t>
            </a:r>
            <a:r>
              <a:rPr lang="pt-BR" dirty="0" err="1"/>
              <a:t>array</a:t>
            </a:r>
            <a:r>
              <a:rPr lang="pt-BR" dirty="0"/>
              <a:t> ou então de um agregador (que faz somas, médias,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0DE214C-D23B-4D44-9274-813FD81D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92" y="3150440"/>
            <a:ext cx="725906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1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No exemplo acima de somatória temos: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[1.5, 2, 4, 10] – Como valores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total – Como variável acumulativa da </a:t>
            </a:r>
            <a:r>
              <a:rPr lang="pt-BR" dirty="0" err="1"/>
              <a:t>funcão</a:t>
            </a:r>
            <a:r>
              <a:rPr lang="pt-BR" dirty="0"/>
              <a:t>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item – Como variável que armazena o valor atual.</a:t>
            </a:r>
          </a:p>
          <a:p>
            <a:pPr marL="0" indent="0">
              <a:buNone/>
            </a:pPr>
            <a:r>
              <a:rPr lang="pt-BR" dirty="0"/>
              <a:t>Executando a função </a:t>
            </a:r>
            <a:r>
              <a:rPr lang="pt-BR" dirty="0" err="1"/>
              <a:t>reduce</a:t>
            </a:r>
            <a:r>
              <a:rPr lang="pt-BR" dirty="0"/>
              <a:t> acima passo a passo, teríamos algo desse tipo na sua execução: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Passo 1 – total = 0 ; item = 1.5</a:t>
            </a:r>
          </a:p>
          <a:p>
            <a:pPr marL="0" indent="0">
              <a:buNone/>
            </a:pPr>
            <a:r>
              <a:rPr lang="pt-BR" dirty="0"/>
              <a:t>Passo 2 – total = 1.5 ; item = 2</a:t>
            </a:r>
          </a:p>
          <a:p>
            <a:pPr marL="0" indent="0">
              <a:buNone/>
            </a:pPr>
            <a:r>
              <a:rPr lang="pt-BR" dirty="0"/>
              <a:t>Passo 3 – total = 3.5 ; item = 4</a:t>
            </a:r>
          </a:p>
          <a:p>
            <a:pPr marL="0" indent="0">
              <a:buNone/>
            </a:pPr>
            <a:r>
              <a:rPr lang="pt-BR" dirty="0"/>
              <a:t>Passo 4 – total = 7.5 ; item = 10</a:t>
            </a:r>
          </a:p>
          <a:p>
            <a:pPr marL="0" indent="0">
              <a:buNone/>
            </a:pPr>
            <a:r>
              <a:rPr lang="pt-BR" dirty="0"/>
              <a:t>O resultado final que consta na variável </a:t>
            </a:r>
            <a:r>
              <a:rPr lang="pt-BR" dirty="0" err="1"/>
              <a:t>somatoria</a:t>
            </a:r>
            <a:r>
              <a:rPr lang="pt-BR" dirty="0"/>
              <a:t> é de 17.5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cada passo o </a:t>
            </a:r>
            <a:r>
              <a:rPr lang="pt-BR" dirty="0" err="1"/>
              <a:t>reduce</a:t>
            </a:r>
            <a:r>
              <a:rPr lang="pt-BR" dirty="0"/>
              <a:t> interage com o </a:t>
            </a:r>
            <a:r>
              <a:rPr lang="pt-BR" dirty="0" err="1"/>
              <a:t>array</a:t>
            </a:r>
            <a:r>
              <a:rPr lang="pt-BR" dirty="0"/>
              <a:t> e constrói a variável total 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091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1D235AE-035D-45D8-BAD3-EB1727AF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55301"/>
            <a:ext cx="801164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96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No exemplo acima de cálculo de média temos: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[1.5, 2, 4, 10] – Como valores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total – Como variável acumulativa da </a:t>
            </a:r>
            <a:r>
              <a:rPr lang="pt-BR" dirty="0" err="1"/>
              <a:t>funcão</a:t>
            </a:r>
            <a:r>
              <a:rPr lang="pt-BR" dirty="0"/>
              <a:t>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item – Como variável que armazena o valor atual.</a:t>
            </a:r>
          </a:p>
          <a:p>
            <a:pPr marL="0" indent="0">
              <a:buNone/>
            </a:pPr>
            <a:r>
              <a:rPr lang="pt-BR" dirty="0" err="1"/>
              <a:t>indice</a:t>
            </a:r>
            <a:r>
              <a:rPr lang="pt-BR" dirty="0"/>
              <a:t> – Como variável de indexação do </a:t>
            </a:r>
            <a:r>
              <a:rPr lang="pt-BR" dirty="0" err="1"/>
              <a:t>array</a:t>
            </a:r>
            <a:r>
              <a:rPr lang="pt-BR" dirty="0"/>
              <a:t> passado ao </a:t>
            </a:r>
            <a:r>
              <a:rPr lang="pt-BR" dirty="0" err="1"/>
              <a:t>reduce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dirty="0"/>
              <a:t>Como o cálculo de média é a somatória dos números dividido pela quantidade, aproveitamos o valor de </a:t>
            </a:r>
            <a:r>
              <a:rPr lang="pt-BR" dirty="0" err="1"/>
              <a:t>indice</a:t>
            </a:r>
            <a:r>
              <a:rPr lang="pt-BR" dirty="0"/>
              <a:t> (que inicia com 0) para saber a quantidade atual de </a:t>
            </a:r>
            <a:r>
              <a:rPr lang="pt-BR" dirty="0" smtClean="0"/>
              <a:t>elementos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Executando a função </a:t>
            </a:r>
            <a:r>
              <a:rPr lang="pt-BR" dirty="0" err="1"/>
              <a:t>reduce</a:t>
            </a:r>
            <a:r>
              <a:rPr lang="pt-BR" dirty="0"/>
              <a:t> acima passo a passo, teríamos algo desse tipo na sua execução: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Passo 1 – total = 0 ; item = 1.5 ; </a:t>
            </a:r>
            <a:r>
              <a:rPr lang="pt-BR" dirty="0" err="1"/>
              <a:t>indice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Passo 2 – total = </a:t>
            </a:r>
            <a:r>
              <a:rPr lang="pt-BR" dirty="0" err="1"/>
              <a:t>Infinity</a:t>
            </a:r>
            <a:r>
              <a:rPr lang="pt-BR" dirty="0"/>
              <a:t> ; item = 2 ; </a:t>
            </a:r>
            <a:r>
              <a:rPr lang="pt-BR" dirty="0" err="1"/>
              <a:t>indice</a:t>
            </a:r>
            <a:r>
              <a:rPr lang="pt-BR" dirty="0"/>
              <a:t> = 1</a:t>
            </a:r>
          </a:p>
          <a:p>
            <a:pPr marL="0" indent="0">
              <a:buNone/>
            </a:pPr>
            <a:r>
              <a:rPr lang="pt-BR" dirty="0"/>
              <a:t>Passo 3 – total = 1.75 ; item = 4 ; </a:t>
            </a:r>
            <a:r>
              <a:rPr lang="pt-BR" dirty="0" err="1"/>
              <a:t>indice</a:t>
            </a:r>
            <a:r>
              <a:rPr lang="pt-BR" dirty="0"/>
              <a:t> = 2</a:t>
            </a:r>
          </a:p>
          <a:p>
            <a:pPr marL="0" indent="0">
              <a:buNone/>
            </a:pPr>
            <a:r>
              <a:rPr lang="pt-BR" dirty="0"/>
              <a:t>Passo 4 – total = 1.9166667 ; item = 10 ; </a:t>
            </a:r>
            <a:r>
              <a:rPr lang="pt-BR" dirty="0" err="1"/>
              <a:t>indice</a:t>
            </a:r>
            <a:r>
              <a:rPr lang="pt-BR" dirty="0"/>
              <a:t> = 3</a:t>
            </a:r>
          </a:p>
          <a:p>
            <a:pPr marL="0" indent="0">
              <a:buNone/>
            </a:pPr>
            <a:r>
              <a:rPr lang="pt-BR" dirty="0"/>
              <a:t>O resultado final que consta na variável media é de 2.9791666666666665 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5024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Exemplo de somatória utilizando </a:t>
            </a:r>
            <a:r>
              <a:rPr lang="pt-BR" sz="2400" b="1" dirty="0" err="1" smtClean="0"/>
              <a:t>arrow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funcion</a:t>
            </a:r>
            <a:r>
              <a:rPr lang="pt-BR" sz="2400" b="1" dirty="0" smtClean="0"/>
              <a:t>.</a:t>
            </a:r>
            <a:endParaRPr lang="pt-BR" sz="24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370" y="1821996"/>
            <a:ext cx="6295213" cy="442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96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Exemplo de </a:t>
            </a:r>
            <a:r>
              <a:rPr lang="pt-BR" sz="2400" dirty="0" err="1" smtClean="0"/>
              <a:t>map</a:t>
            </a:r>
            <a:r>
              <a:rPr lang="pt-BR" sz="2400" dirty="0" smtClean="0"/>
              <a:t>() com </a:t>
            </a:r>
            <a:r>
              <a:rPr lang="pt-BR" sz="2400" dirty="0" err="1" smtClean="0"/>
              <a:t>reduce</a:t>
            </a:r>
            <a:r>
              <a:rPr lang="pt-BR" sz="2400" dirty="0" smtClean="0"/>
              <a:t>() utilizando </a:t>
            </a:r>
            <a:r>
              <a:rPr lang="pt-BR" sz="2400" b="1" dirty="0" err="1" smtClean="0"/>
              <a:t>arrow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funcion</a:t>
            </a:r>
            <a:r>
              <a:rPr lang="pt-BR" sz="2400" b="1" dirty="0" smtClean="0"/>
              <a:t>.</a:t>
            </a:r>
            <a:endParaRPr lang="pt-BR" sz="24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Map</a:t>
            </a:r>
            <a:r>
              <a:rPr lang="pt-BR" dirty="0" smtClean="0"/>
              <a:t> com </a:t>
            </a:r>
            <a:r>
              <a:rPr lang="pt-BR" dirty="0" err="1" smtClean="0"/>
              <a:t>Reduce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480" y="1883910"/>
            <a:ext cx="6319384" cy="457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96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RESUMO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67" y="1415122"/>
            <a:ext cx="8773886" cy="173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5178" y="3569153"/>
            <a:ext cx="2731349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973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 O </a:t>
            </a:r>
            <a:r>
              <a:rPr lang="pt-BR" dirty="0"/>
              <a:t>método 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b="1" dirty="0"/>
              <a:t>)</a:t>
            </a:r>
            <a:r>
              <a:rPr lang="pt-BR" dirty="0"/>
              <a:t> pertence ao conjunto de funções disponíveis no objeto </a:t>
            </a:r>
            <a:r>
              <a:rPr lang="pt-BR" dirty="0" err="1"/>
              <a:t>array</a:t>
            </a:r>
            <a:r>
              <a:rPr lang="pt-BR" dirty="0"/>
              <a:t> para facilitar a sua manipulação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/>
            <a:r>
              <a:rPr lang="pt-BR" dirty="0" smtClean="0"/>
              <a:t> Basicamente</a:t>
            </a:r>
            <a:r>
              <a:rPr lang="pt-BR" dirty="0"/>
              <a:t>, ele faz a leitura de todos os elementos do </a:t>
            </a:r>
            <a:r>
              <a:rPr lang="pt-BR" dirty="0" err="1"/>
              <a:t>array</a:t>
            </a:r>
            <a:r>
              <a:rPr lang="pt-BR" dirty="0"/>
              <a:t>, executa uma função callback para cada um e devolve como retorno um novo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576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Map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059" y="1698078"/>
            <a:ext cx="6443458" cy="446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 txBox="1">
            <a:spLocks/>
          </p:cNvSpPr>
          <p:nvPr/>
        </p:nvSpPr>
        <p:spPr>
          <a:xfrm>
            <a:off x="533400" y="1140823"/>
            <a:ext cx="8218714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Exemplo de utilização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do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map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com </a:t>
            </a:r>
            <a:r>
              <a:rPr kumimoji="0" lang="pt-BR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arrow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function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6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0823"/>
            <a:ext cx="7829550" cy="5036140"/>
          </a:xfrm>
        </p:spPr>
        <p:txBody>
          <a:bodyPr/>
          <a:lstStyle/>
          <a:p>
            <a:pPr marL="0" indent="0">
              <a:defRPr/>
            </a:pPr>
            <a:r>
              <a:rPr lang="pt-BR" sz="2400" dirty="0" smtClean="0"/>
              <a:t> Exemplo de utilização do </a:t>
            </a:r>
            <a:r>
              <a:rPr lang="pt-BR" sz="2400" dirty="0" err="1" smtClean="0"/>
              <a:t>map</a:t>
            </a:r>
            <a:r>
              <a:rPr lang="pt-BR" sz="2400" dirty="0" smtClean="0"/>
              <a:t> com </a:t>
            </a:r>
            <a:r>
              <a:rPr lang="pt-BR" sz="2400" b="1" dirty="0" err="1" smtClean="0"/>
              <a:t>function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Map</a:t>
            </a:r>
          </a:p>
          <a:p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107" y="1901595"/>
            <a:ext cx="6949249" cy="366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5768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utilizando uma regra para conversão de graus.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Map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4CE5469-515D-49DF-86F6-D7AF94E3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4" y="2144141"/>
            <a:ext cx="8512946" cy="25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0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dirty="0" err="1"/>
              <a:t>map</a:t>
            </a:r>
            <a:r>
              <a:rPr lang="pt-BR" dirty="0"/>
              <a:t> de um </a:t>
            </a:r>
            <a:r>
              <a:rPr lang="pt-BR" dirty="0" err="1"/>
              <a:t>array</a:t>
            </a:r>
            <a:r>
              <a:rPr lang="pt-BR" dirty="0"/>
              <a:t> sempre vai retornar outro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de mesmo tamanho</a:t>
            </a:r>
            <a:r>
              <a:rPr lang="pt-BR" dirty="0" smtClean="0"/>
              <a:t>, </a:t>
            </a:r>
            <a:r>
              <a:rPr lang="pt-BR" dirty="0"/>
              <a:t>ou seja, um </a:t>
            </a:r>
            <a:r>
              <a:rPr lang="pt-BR" dirty="0" err="1"/>
              <a:t>array</a:t>
            </a:r>
            <a:r>
              <a:rPr lang="pt-BR" dirty="0"/>
              <a:t> de 5 elementos que esta sendo mapeado resultará em outro </a:t>
            </a:r>
            <a:r>
              <a:rPr lang="pt-BR" dirty="0" err="1"/>
              <a:t>array</a:t>
            </a:r>
            <a:r>
              <a:rPr lang="pt-BR" dirty="0"/>
              <a:t> de 5 elementos com a modificação passada pelo argumento.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Map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296" y="3641952"/>
            <a:ext cx="8486990" cy="101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95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método </a:t>
            </a:r>
            <a:r>
              <a:rPr lang="pt-BR" dirty="0" err="1"/>
              <a:t>filter</a:t>
            </a:r>
            <a:r>
              <a:rPr lang="pt-BR" dirty="0"/>
              <a:t>() </a:t>
            </a:r>
            <a:r>
              <a:rPr lang="pt-BR" dirty="0" smtClean="0"/>
              <a:t>assim como </a:t>
            </a:r>
            <a:r>
              <a:rPr lang="pt-BR" dirty="0" err="1" smtClean="0"/>
              <a:t>map</a:t>
            </a:r>
            <a:r>
              <a:rPr lang="pt-BR" dirty="0" smtClean="0"/>
              <a:t>() recebe uma função por argumento e executa essa função para cada item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Utilizamos baseados em uma condição em que precisamos de um novo </a:t>
            </a:r>
            <a:r>
              <a:rPr lang="pt-BR" dirty="0" err="1" smtClean="0"/>
              <a:t>array</a:t>
            </a:r>
            <a:r>
              <a:rPr lang="pt-BR" dirty="0" smtClean="0"/>
              <a:t> apenas com alguns itens do </a:t>
            </a:r>
            <a:r>
              <a:rPr lang="pt-BR" dirty="0" err="1" smtClean="0"/>
              <a:t>array</a:t>
            </a:r>
            <a:r>
              <a:rPr lang="pt-BR" dirty="0" smtClean="0"/>
              <a:t> original.</a:t>
            </a:r>
          </a:p>
          <a:p>
            <a:r>
              <a:rPr lang="pt-BR" dirty="0" smtClean="0"/>
              <a:t>A função nesse cenário deve </a:t>
            </a:r>
            <a:r>
              <a:rPr lang="pt-BR" b="1" dirty="0" smtClean="0">
                <a:solidFill>
                  <a:srgbClr val="FF0000"/>
                </a:solidFill>
              </a:rPr>
              <a:t>sempre</a:t>
            </a:r>
            <a:r>
              <a:rPr lang="pt-BR" dirty="0" smtClean="0"/>
              <a:t> retornar um valor </a:t>
            </a:r>
            <a:r>
              <a:rPr lang="pt-BR" b="1" dirty="0" err="1" smtClean="0">
                <a:solidFill>
                  <a:srgbClr val="FF0000"/>
                </a:solidFill>
              </a:rPr>
              <a:t>boleano</a:t>
            </a:r>
            <a:r>
              <a:rPr lang="pt-BR" dirty="0" smtClean="0"/>
              <a:t>, ou seja, 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Caso a função retorne </a:t>
            </a:r>
            <a:r>
              <a:rPr lang="pt-BR" dirty="0" err="1" smtClean="0"/>
              <a:t>false</a:t>
            </a:r>
            <a:r>
              <a:rPr lang="pt-BR" dirty="0" smtClean="0"/>
              <a:t> o </a:t>
            </a:r>
            <a:r>
              <a:rPr lang="pt-BR" dirty="0" err="1" smtClean="0"/>
              <a:t>filter</a:t>
            </a:r>
            <a:r>
              <a:rPr lang="pt-BR" dirty="0" smtClean="0"/>
              <a:t> irá ignorar o item atual e irá analisar o próximo, se todos os itens retornarem como </a:t>
            </a:r>
            <a:r>
              <a:rPr lang="pt-BR" dirty="0" err="1" smtClean="0"/>
              <a:t>false</a:t>
            </a:r>
            <a:r>
              <a:rPr lang="pt-BR" dirty="0" smtClean="0"/>
              <a:t> o </a:t>
            </a:r>
            <a:r>
              <a:rPr lang="pt-BR" dirty="0" err="1" smtClean="0"/>
              <a:t>filter</a:t>
            </a:r>
            <a:r>
              <a:rPr lang="pt-BR" dirty="0" smtClean="0"/>
              <a:t> retornará um </a:t>
            </a:r>
            <a:r>
              <a:rPr lang="pt-BR" dirty="0" err="1" smtClean="0"/>
              <a:t>array</a:t>
            </a:r>
            <a:r>
              <a:rPr lang="pt-BR" dirty="0" smtClean="0"/>
              <a:t> vazio.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Filter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9534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Exemplo de </a:t>
            </a:r>
            <a:r>
              <a:rPr lang="pt-BR" sz="2400" dirty="0" err="1" smtClean="0"/>
              <a:t>filter</a:t>
            </a:r>
            <a:r>
              <a:rPr lang="pt-BR" sz="2400" dirty="0" smtClean="0"/>
              <a:t> utilizando </a:t>
            </a:r>
            <a:r>
              <a:rPr lang="pt-BR" sz="2400" b="1" dirty="0" err="1" smtClean="0"/>
              <a:t>arrow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function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Filter</a:t>
            </a:r>
            <a:endParaRPr lang="pt-BR" dirty="0"/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239" y="2404352"/>
            <a:ext cx="8545283" cy="144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53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filter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com todos os elementos que passaram no teste implementado pela função fornecida.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Filter</a:t>
            </a:r>
            <a:endParaRPr lang="pt-BR" dirty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195" y="2685370"/>
            <a:ext cx="7082517" cy="27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534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603</Words>
  <Application>Microsoft Office PowerPoint</Application>
  <PresentationFormat>Apresentação na tela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SESI SENAI SP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Lucas - Senai</cp:lastModifiedBy>
  <cp:revision>65</cp:revision>
  <dcterms:created xsi:type="dcterms:W3CDTF">2019-02-19T13:22:14Z</dcterms:created>
  <dcterms:modified xsi:type="dcterms:W3CDTF">2021-10-15T03:10:50Z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