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30"/>
  </p:handoutMasterIdLst>
  <p:sldIdLst>
    <p:sldId id="257" r:id="rId5"/>
    <p:sldId id="35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259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SGBD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Introdução a SGBD, Tipos de dados e DDL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Foi criado pela Sybase em parceria com a Microsoft e lançado em 1988. Em 1994, a Microsoft adquiriu a parte da Sybase e o lançou como parte do Windows NT. Algum tempo depois, passou a ser comercializado separado como um único produto.</a:t>
            </a:r>
          </a:p>
          <a:p>
            <a:pPr algn="just"/>
            <a:r>
              <a:rPr lang="pt-BR" sz="2000" dirty="0"/>
              <a:t>Desde a sua criação, esteve em constante desenvolvimento e seu diferencial entre as outras opções no mercado é que existe a possibilidade do desenvolvedor utilizar linguagens de programação como o C#, Basic e .NET, ao invés de só utilizar comandos SQL.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– SQL Server</a:t>
            </a:r>
          </a:p>
        </p:txBody>
      </p:sp>
      <p:pic>
        <p:nvPicPr>
          <p:cNvPr id="5" name="Picture 4" descr="Resultado de imagem para sql server">
            <a:extLst>
              <a:ext uri="{FF2B5EF4-FFF2-40B4-BE49-F238E27FC236}">
                <a16:creationId xmlns:a16="http://schemas.microsoft.com/office/drawing/2014/main" id="{88548E48-C648-4F47-A762-3E6F270F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35" y="3835062"/>
            <a:ext cx="2760130" cy="226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1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um banco de dado relacional Open Source, lançado em 1989 e se mantém desde então entre os 5 SGBDs mais utilizados do planeta.</a:t>
            </a:r>
          </a:p>
          <a:p>
            <a:pPr algn="just"/>
            <a:r>
              <a:rPr lang="pt-BR" sz="2000" dirty="0"/>
              <a:t>Devido ao fato de ser Open Source, é muito utilizado por sistemas web que conseguem desenvolver soluções com maior liberdade e com isso conseguem alcançar um melhor desempenho.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– PostgreSQL</a:t>
            </a:r>
          </a:p>
        </p:txBody>
      </p:sp>
      <p:pic>
        <p:nvPicPr>
          <p:cNvPr id="6" name="Picture 4" descr="Resultado de imagem para PostgreSQL">
            <a:extLst>
              <a:ext uri="{FF2B5EF4-FFF2-40B4-BE49-F238E27FC236}">
                <a16:creationId xmlns:a16="http://schemas.microsoft.com/office/drawing/2014/main" id="{57681F97-D2DE-43DE-B11C-D30F2EB2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8" y="2994868"/>
            <a:ext cx="2944584" cy="29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0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Foi um dos SGBDs que mais cresceu nos últimos anos. Une o melhor dos sistemas relacionais e muitas inovações do </a:t>
            </a:r>
            <a:r>
              <a:rPr lang="pt-BR" sz="2000" dirty="0" err="1"/>
              <a:t>NoSQL</a:t>
            </a:r>
            <a:r>
              <a:rPr lang="pt-BR" sz="2000" dirty="0"/>
              <a:t> (</a:t>
            </a:r>
            <a:r>
              <a:rPr lang="pt-BR" sz="2000" dirty="0" err="1"/>
              <a:t>Not</a:t>
            </a:r>
            <a:r>
              <a:rPr lang="pt-BR" sz="2000" dirty="0"/>
              <a:t> Only SQL). Possui consultas dinâmicas e também modelos de dados orientados a documentos.</a:t>
            </a:r>
          </a:p>
          <a:p>
            <a:pPr algn="just"/>
            <a:r>
              <a:rPr lang="pt-BR" sz="2000" dirty="0"/>
              <a:t>Assim como o MySQL, é Open Source, o que permite que as empresas consigam adequar o SGBD às necessidades do seu negócio.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– MongoDB</a:t>
            </a:r>
          </a:p>
        </p:txBody>
      </p:sp>
      <p:pic>
        <p:nvPicPr>
          <p:cNvPr id="5" name="Picture 4" descr="Resultado de imagem para mongodb">
            <a:extLst>
              <a:ext uri="{FF2B5EF4-FFF2-40B4-BE49-F238E27FC236}">
                <a16:creationId xmlns:a16="http://schemas.microsoft.com/office/drawing/2014/main" id="{7037E409-28B7-4CD7-90A3-6D222A41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06" y="3208593"/>
            <a:ext cx="4776788" cy="25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TINYINT</a:t>
            </a:r>
            <a:r>
              <a:rPr lang="pt-BR" sz="2000" dirty="0"/>
              <a:t>: Armazena valores numéricos inteiros, variando de 0 a 256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SMALLINT</a:t>
            </a:r>
            <a:r>
              <a:rPr lang="pt-BR" sz="2000" dirty="0"/>
              <a:t>: Armazena valores numéricos inteiros, variando de -32.768 a 32.767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INT</a:t>
            </a:r>
            <a:r>
              <a:rPr lang="pt-BR" sz="2000" dirty="0"/>
              <a:t>: Armazena valores numéricos inteiros, variando de -2.147.483.648 a 2.147.483.647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BIGINT</a:t>
            </a:r>
            <a:r>
              <a:rPr lang="pt-BR" sz="2000" dirty="0"/>
              <a:t>: Armazena valores numéricos inteiros, variando de -9.223.372.036.854.775.808 a -9.223.372.036.854.775.807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SMALLMONEY</a:t>
            </a:r>
            <a:r>
              <a:rPr lang="pt-BR" sz="2000" dirty="0"/>
              <a:t>: Valores numéricos decimais variando de -214,748.3648 a 214,748.3647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MONEY</a:t>
            </a:r>
            <a:r>
              <a:rPr lang="pt-BR" sz="2000" dirty="0"/>
              <a:t>: Valores numéricos decimais variando de -922,337,203,685,477.5808 a +922,337,203,685,477.5807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92651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NUMERIC(18,0)</a:t>
            </a:r>
            <a:r>
              <a:rPr lang="pt-BR" sz="2000" dirty="0"/>
              <a:t>: Armazena valores numéricos com casas decimais, utilizando precisão. O primeiro número entre os </a:t>
            </a:r>
            <a:r>
              <a:rPr lang="pt-BR" sz="2000" dirty="0" err="1"/>
              <a:t>parenteses</a:t>
            </a:r>
            <a:r>
              <a:rPr lang="pt-BR" sz="2000" dirty="0"/>
              <a:t>, representa a quantidade de inteiros a serem armazenados, o segundo número, indica a quantidade de casas decimais do número.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DECIMAL(18,0)</a:t>
            </a:r>
            <a:r>
              <a:rPr lang="pt-BR" sz="2000" dirty="0"/>
              <a:t>: Tem as mesmas funcionalidades do tipo NUMERIC, a diferença é que o DECIMAL faz parte do padrão ANSI e NUMERIC é mantido por compatibilidade.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FLOAT</a:t>
            </a:r>
            <a:r>
              <a:rPr lang="pt-BR" sz="2000" dirty="0"/>
              <a:t>: Armazena valores numéricos aproximados com precisão de ponto flutuante, variando de -1.79E + 308 a 1.79E + 308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REAL</a:t>
            </a:r>
            <a:r>
              <a:rPr lang="pt-BR" sz="2000" dirty="0"/>
              <a:t>: Armazena valores numéricos aproximados com precisão de ponto flutuante, variando de -3.40E + 38 a 3.40E + 38</a:t>
            </a:r>
          </a:p>
          <a:p>
            <a:pPr algn="just"/>
            <a:endParaRPr lang="pt-BR" sz="2000" dirty="0"/>
          </a:p>
          <a:p>
            <a:r>
              <a:rPr lang="pt-BR" sz="2000" dirty="0"/>
              <a:t>– </a:t>
            </a:r>
            <a:r>
              <a:rPr lang="pt-BR" sz="2000" b="1" dirty="0"/>
              <a:t>BIT</a:t>
            </a:r>
            <a:r>
              <a:rPr lang="pt-BR" sz="2000" dirty="0"/>
              <a:t>: Armazena bits ou seja somente poderá conter os valores lógicos 0 ou 1.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08291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SMALLDATETIME</a:t>
            </a:r>
            <a:r>
              <a:rPr lang="pt-BR" sz="2000" dirty="0"/>
              <a:t>: Armazena data e hora, com precisão de minutos.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DATETIME</a:t>
            </a:r>
            <a:r>
              <a:rPr lang="pt-BR" sz="2000" dirty="0"/>
              <a:t>: Armazena data e hora, com precisão de centésimos de segundos.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TIME</a:t>
            </a:r>
            <a:r>
              <a:rPr lang="pt-BR" sz="2000" dirty="0"/>
              <a:t>: Armazena somente hora. Pode armazenar segundos até a fração de 9999999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</a:t>
            </a:r>
            <a:r>
              <a:rPr lang="pt-BR" sz="2000" dirty="0"/>
              <a:t>: Armazena somente data.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DATETIME2</a:t>
            </a:r>
            <a:r>
              <a:rPr lang="pt-BR" sz="2000" dirty="0"/>
              <a:t>: É uma combinação dos tipos de dados DATE e TIME. A diferença para o tipo DATETIME é a precisão ao armazenar as horas.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DATETIMEOFFSET</a:t>
            </a:r>
            <a:r>
              <a:rPr lang="pt-BR" sz="2000" dirty="0"/>
              <a:t>: Armazena valores data e hora com a combinação da hora do dia com o fuso horário. O intervalo de deslocamento do fuso horário é de -14:00 a +14:00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76531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CHAR(N)</a:t>
            </a:r>
            <a:r>
              <a:rPr lang="pt-BR" sz="2000" dirty="0"/>
              <a:t>: Armazena N caracteres fixos (até 8.000) no formato não Unicode. Independente da quantidade de caracteres utilizados, irá sempre armazenar o tamanho de caracteres do campo, sendo preenchido o restante com espaços em branco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VARCHAR(N)</a:t>
            </a:r>
            <a:r>
              <a:rPr lang="pt-BR" sz="2000" dirty="0"/>
              <a:t>: Armazena N caracteres (até 8.000) no formato não Unicode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VARCHAR(MAX)</a:t>
            </a:r>
            <a:r>
              <a:rPr lang="pt-BR" sz="2000" dirty="0"/>
              <a:t>: Armazena caracteres no formato não Unicode. MAX indica que o máximo a ser armazenado pode chegar a 2^31-1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TEXT</a:t>
            </a:r>
            <a:r>
              <a:rPr lang="pt-BR" sz="2000" dirty="0"/>
              <a:t>: Armazena caracteres no formato não Unicode. Esse tipo de dado suporte até 2.147.483.647 caracteres e existem funções específicas para trabalhar com esse tipo de dado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8014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NCHAR(N)</a:t>
            </a:r>
            <a:r>
              <a:rPr lang="pt-BR" sz="2000" dirty="0"/>
              <a:t>: Armazena N caracteres fixos (até 4.000) no formato Unicode. Independente da quantidade de caracteres utilizados, irá sempre armazenar o tamanho de caracteres do campo, sendo preenchido o restante com espaços em branco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NVARCHAR(N)</a:t>
            </a:r>
            <a:r>
              <a:rPr lang="pt-BR" sz="2000" dirty="0"/>
              <a:t>: Armazena N caracteres (até 4.000) no formato Unicode.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NVARCHAR(MAX)</a:t>
            </a:r>
            <a:r>
              <a:rPr lang="pt-BR" sz="2000" dirty="0"/>
              <a:t>: Armazena caracteres no formato Unicode. MAX indica que o máximo a ser armazenado pode chegar a 2^31-1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NTEXT</a:t>
            </a:r>
            <a:r>
              <a:rPr lang="pt-BR" sz="2000" dirty="0"/>
              <a:t>: Armazena caracteres no formato Unicode. Esse tipo de dado suporte até 1.073.741.823 caracteres e existem funções específicas para trabalhar com esse tipo de dado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3336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BINARY (N)</a:t>
            </a:r>
            <a:r>
              <a:rPr lang="pt-BR" sz="2000" dirty="0"/>
              <a:t>: Armazena dados no formato binário, podendo chegar até 8.000 bytes. Independente da quantidade de dados armazenados, será preenchido com espaços em brancos até completar o tamanho do campo.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VARBINARY(N)</a:t>
            </a:r>
            <a:r>
              <a:rPr lang="pt-BR" sz="2000" dirty="0"/>
              <a:t>: Armazena dados no formato binário, podendo chegar até 8.000 bytes.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VARBINARY(MAX)</a:t>
            </a:r>
            <a:r>
              <a:rPr lang="pt-BR" sz="2000" dirty="0"/>
              <a:t>: Armazena dados no formato binário, podendo chegar até 2^31-1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IMAGE</a:t>
            </a:r>
            <a:r>
              <a:rPr lang="pt-BR" sz="2000" dirty="0"/>
              <a:t>: Armazena dados no formato binário, podendo chegar até 2,147,483,647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SQL_VARIANT</a:t>
            </a:r>
            <a:r>
              <a:rPr lang="pt-BR" sz="2000" dirty="0"/>
              <a:t>: Armazena todos os tipos de dados em um mesmo campo de uma tabela, com exceção dos tipos TEXT, NTEXT, TIMESTAMP e SQL_VARIANT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32150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TIMESTAMP</a:t>
            </a:r>
            <a:r>
              <a:rPr lang="pt-BR" sz="2000" dirty="0"/>
              <a:t>: Este tipo de dados permite a geração </a:t>
            </a:r>
            <a:r>
              <a:rPr lang="pt-BR" sz="2000" dirty="0" err="1"/>
              <a:t>automatica</a:t>
            </a:r>
            <a:r>
              <a:rPr lang="pt-BR" sz="2000" dirty="0"/>
              <a:t> de um valor binário para um campo de uma tabela.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UNIQUEIDENTIFIER</a:t>
            </a:r>
            <a:r>
              <a:rPr lang="pt-BR" sz="2000" dirty="0"/>
              <a:t>: Esse tipo de dados é utilizado para a criação de um identificador global e único para uma tabela do SQL Server.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GEOMETRY</a:t>
            </a:r>
            <a:r>
              <a:rPr lang="pt-BR" sz="2000" dirty="0"/>
              <a:t>: Armazena dados espaciais utilizando representação plana da Terra (Flat Earth)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GEOGRAPHY</a:t>
            </a:r>
            <a:r>
              <a:rPr lang="pt-BR" sz="2000" dirty="0"/>
              <a:t>: Armazena dados espaciais utilizando representação redonda da Terra (Round Earth)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HIERARCHYID</a:t>
            </a:r>
            <a:r>
              <a:rPr lang="pt-BR" sz="2000" dirty="0"/>
              <a:t>: É usado para representar uma posição em uma hierarquia. Uma coluna desse tipo não representa automaticamente uma arvore. É até a aplicação para gerar e atribuir valores </a:t>
            </a:r>
            <a:r>
              <a:rPr lang="pt-BR" sz="2000" dirty="0" err="1"/>
              <a:t>hierarchyid</a:t>
            </a:r>
            <a:r>
              <a:rPr lang="pt-BR" sz="2000" dirty="0"/>
              <a:t> de tal forma que a relação desejada entre as linhas é refletido nos valores.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XML</a:t>
            </a:r>
            <a:r>
              <a:rPr lang="pt-BR" sz="2000" dirty="0"/>
              <a:t>: Armazena dados no formato XML, não podendo exceder a 2Gb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9992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um sistema de manipulação de registros por computador, ou seja, um sistema cujo objetivo global é manter as informações e torna-las disponíveis quando solicitado;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a sigla sugere, é um </a:t>
            </a:r>
            <a:r>
              <a:rPr lang="pt-BR" b="1" dirty="0"/>
              <a:t>Sistema de Gerenciamento de Banco de Dados </a:t>
            </a:r>
            <a:r>
              <a:rPr lang="pt-BR" dirty="0"/>
              <a:t>(ou DBMS – Data Base </a:t>
            </a:r>
            <a:r>
              <a:rPr lang="pt-BR" dirty="0" err="1"/>
              <a:t>Manipulation</a:t>
            </a:r>
            <a:r>
              <a:rPr lang="pt-BR" dirty="0"/>
              <a:t> Systems, em outras línguas).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SGBD?</a:t>
            </a:r>
          </a:p>
        </p:txBody>
      </p:sp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um conjunto de instruções e comandos para definição de dados (Data </a:t>
            </a:r>
            <a:r>
              <a:rPr lang="pt-BR" sz="2000" dirty="0" err="1"/>
              <a:t>Definition</a:t>
            </a:r>
            <a:r>
              <a:rPr lang="pt-BR" sz="2000" dirty="0"/>
              <a:t> Language). 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- DDL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3A1CBA-1D93-4B3B-AC86-F8BD35C4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406812"/>
            <a:ext cx="7437664" cy="3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Os principais são:</a:t>
            </a:r>
          </a:p>
          <a:p>
            <a:pPr algn="just"/>
            <a:r>
              <a:rPr lang="pt-BR" sz="2000" dirty="0"/>
              <a:t>CREATE DATABASE para definir novos bancos de dados. </a:t>
            </a:r>
          </a:p>
          <a:p>
            <a:pPr marL="0" indent="0" algn="just">
              <a:buNone/>
            </a:pPr>
            <a:r>
              <a:rPr lang="pt-BR" sz="2000" dirty="0"/>
              <a:t>Obs.: o comando USE define qual banco de dados será utilizado.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CREATE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738CC5-B553-48FE-AD10-C44EA239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00" y="3283527"/>
            <a:ext cx="6443601" cy="14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CREATE TABLE para adicionar uma nova tabela em um banco de dados.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CREATE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C9F1F6-2D0F-475E-9052-DEE8F3142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9" t="14336" r="67204" b="65994"/>
          <a:stretch/>
        </p:blipFill>
        <p:spPr>
          <a:xfrm>
            <a:off x="1854139" y="2541292"/>
            <a:ext cx="5435722" cy="22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Use as instruções ALTER para modificar a definição de entidades existentes. </a:t>
            </a:r>
          </a:p>
          <a:p>
            <a:pPr algn="just"/>
            <a:r>
              <a:rPr lang="pt-BR" sz="2000" dirty="0"/>
              <a:t>Use ALTER TABLE para remover ou adicionar uma coluna a uma tabela.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ALTER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C22CF3-CF22-4044-8F7D-0DDDB521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5" t="33224" r="22143" b="51155"/>
          <a:stretch/>
        </p:blipFill>
        <p:spPr>
          <a:xfrm>
            <a:off x="1872000" y="2834640"/>
            <a:ext cx="5400000" cy="1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9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Use instruções DROP para remover entidades existentes. </a:t>
            </a:r>
          </a:p>
          <a:p>
            <a:pPr algn="just"/>
            <a:r>
              <a:rPr lang="pt-BR" sz="2000" dirty="0"/>
              <a:t>Use DROP TABLE para remover uma tabela de um banco de dados.</a:t>
            </a:r>
          </a:p>
          <a:p>
            <a:pPr algn="just"/>
            <a:r>
              <a:rPr lang="pt-BR" sz="2000" dirty="0"/>
              <a:t>Use o DROP DATABASE quando quiser excluir a base de dados INTEIRA.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DROP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0B6529-3496-4E8D-9209-6CFA6BC1D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44" t="32716" r="18334" b="56859"/>
          <a:stretch/>
        </p:blipFill>
        <p:spPr>
          <a:xfrm>
            <a:off x="1871999" y="3592992"/>
            <a:ext cx="5400000" cy="1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7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SGBD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CA3C6F-085A-475E-A8BF-AB475D9B0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2" t="34444" r="35090" b="23810"/>
          <a:stretch/>
        </p:blipFill>
        <p:spPr>
          <a:xfrm>
            <a:off x="896394" y="1518558"/>
            <a:ext cx="7351212" cy="38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SGBD</a:t>
            </a:r>
          </a:p>
        </p:txBody>
      </p:sp>
      <p:pic>
        <p:nvPicPr>
          <p:cNvPr id="4" name="Picture 4" descr="https://www.oficinadanet.com.br/imagens/post/16631/330xNxsgbd_pg2.jpg.pagespeed.ic.50ca4def62.jpg">
            <a:extLst>
              <a:ext uri="{FF2B5EF4-FFF2-40B4-BE49-F238E27FC236}">
                <a16:creationId xmlns:a16="http://schemas.microsoft.com/office/drawing/2014/main" id="{8183821E-8E3D-4714-849E-3A8AE167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45" y="2138022"/>
            <a:ext cx="5163911" cy="2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Possui várias funcionalidades que ajudam no gerenciamento do banco de dados. </a:t>
            </a:r>
            <a:r>
              <a:rPr lang="pt-BR" b="1" dirty="0"/>
              <a:t>Importante</a:t>
            </a:r>
            <a:r>
              <a:rPr lang="pt-BR" dirty="0"/>
              <a:t>: não são bancos de dados, são ferramentas que ajudam na gestão destes;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SGBDs possibilitam o acesso, edição, consulta e inserção de dados no banco.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Algumas de suas funções são: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Alterar a estrutura de campos;</a:t>
            </a:r>
          </a:p>
          <a:p>
            <a:pPr algn="just"/>
            <a:r>
              <a:rPr lang="pt-BR" sz="2400" dirty="0"/>
              <a:t>Eliminar e copiar ficheiros;</a:t>
            </a:r>
          </a:p>
          <a:p>
            <a:pPr algn="just"/>
            <a:r>
              <a:rPr lang="pt-BR" sz="2400" dirty="0"/>
              <a:t>Inserir, remover e criar relações entre tabelas;</a:t>
            </a:r>
          </a:p>
          <a:p>
            <a:pPr algn="just"/>
            <a:r>
              <a:rPr lang="pt-BR" sz="2400" dirty="0"/>
              <a:t>Importar e exportar dados entre bases de dados;</a:t>
            </a:r>
          </a:p>
          <a:p>
            <a:pPr algn="just"/>
            <a:r>
              <a:rPr lang="pt-BR" sz="2400" dirty="0"/>
              <a:t>Criar chaves estrangeiras e primárias;</a:t>
            </a:r>
          </a:p>
          <a:p>
            <a:pPr algn="just"/>
            <a:r>
              <a:rPr lang="pt-BR" sz="2400" dirty="0"/>
              <a:t>Efetuar consultas nas tabelas;</a:t>
            </a:r>
          </a:p>
          <a:p>
            <a:pPr algn="just"/>
            <a:r>
              <a:rPr lang="pt-BR" sz="2400" dirty="0"/>
              <a:t>Criar usuários com permissões de acesso.</a:t>
            </a:r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34237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Segurança</a:t>
            </a:r>
            <a:r>
              <a:rPr lang="pt-BR" sz="2400" dirty="0"/>
              <a:t>: o SGBD permite que o administrador consiga gerenciar de maneira eficiente quem acessa e o que cada usuário tem acesso no banco de dados;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Controle de redundância</a:t>
            </a:r>
            <a:r>
              <a:rPr lang="pt-BR" sz="2400" dirty="0"/>
              <a:t>: como regra geral, a informação no SGBD só aparece uma vez, e isso reduz a redundância e sucessivamente diminui o custo de armazenamento de informações em discos rígidos ou outros dispositivos de armazenamento;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Compartilhamento de dados</a:t>
            </a:r>
            <a:r>
              <a:rPr lang="pt-BR" sz="2400" dirty="0"/>
              <a:t>: é possível acessar e manipula-los com mais facilidade. A importação de dados também é muito mais simples dependendo muitas vezes de apenas alguns cliques, por isso o compartilhamento de dados acaba sendo mais simples também.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220157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É um dos mais utilizados no mundo todo. É uma tecnologia Open Source, ou seja, de código aberto, e isso facilita para os desenvolvedores a construção de acordo com as necessidades da empresa.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MySQL</a:t>
            </a:r>
          </a:p>
        </p:txBody>
      </p:sp>
      <p:pic>
        <p:nvPicPr>
          <p:cNvPr id="4" name="Picture 12" descr="Resultado de imagem para MySql">
            <a:extLst>
              <a:ext uri="{FF2B5EF4-FFF2-40B4-BE49-F238E27FC236}">
                <a16:creationId xmlns:a16="http://schemas.microsoft.com/office/drawing/2014/main" id="{6E2E05C4-C885-4E01-8EE9-5E31AFE5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231152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Uma das maiores e mais tradicionais empresas de tecnologia do mundo e possui vários produtos para várias áreas da tecnologia. Um dos seus principais produtos é o SGBD, ele não é Open Source mas desde o seu lançamento foi aperfeiçoado para atender às necessidades das empresas.</a:t>
            </a:r>
          </a:p>
          <a:p>
            <a:pPr algn="just"/>
            <a:r>
              <a:rPr lang="pt-BR" sz="2000" dirty="0"/>
              <a:t>Existem diversas versões do software e cada uma delas conta com características que são ideais para diferentes modelos de negócios. O SGBD da Oracle é focado em empresas de médio e grande porte.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ORACLE</a:t>
            </a:r>
          </a:p>
        </p:txBody>
      </p:sp>
      <p:pic>
        <p:nvPicPr>
          <p:cNvPr id="5" name="Picture 8" descr="Resultado de imagem para oracle database">
            <a:extLst>
              <a:ext uri="{FF2B5EF4-FFF2-40B4-BE49-F238E27FC236}">
                <a16:creationId xmlns:a16="http://schemas.microsoft.com/office/drawing/2014/main" id="{1B01B841-95D3-4153-933B-FA8513122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3" b="30967"/>
          <a:stretch/>
        </p:blipFill>
        <p:spPr bwMode="auto">
          <a:xfrm>
            <a:off x="2071084" y="4103544"/>
            <a:ext cx="5001833" cy="18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32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1614</Words>
  <Application>Microsoft Office PowerPoint</Application>
  <PresentationFormat>Apresentação na tela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58</cp:revision>
  <dcterms:created xsi:type="dcterms:W3CDTF">2019-02-19T13:22:14Z</dcterms:created>
  <dcterms:modified xsi:type="dcterms:W3CDTF">2021-08-04T00:58:13Z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