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Ii99kzBoj3APza4wBTHsVamL7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customschemas.google.com/relationships/presentationmetadata" Target="meta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0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21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2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pt-BR/docs/Web/JavaScript/Reference/Global_Objects/eval" TargetMode="External"/><Relationship Id="rId4" Type="http://schemas.openxmlformats.org/officeDocument/2006/relationships/hyperlink" Target="https://developer.mozilla.org/pt-BR/docs/Web/JavaScript/Reference/Global_Objects/isFinite" TargetMode="External"/><Relationship Id="rId5" Type="http://schemas.openxmlformats.org/officeDocument/2006/relationships/hyperlink" Target="https://developer.mozilla.org/pt-BR/docs/Web/JavaScript/Reference/Global_Objects/parseFloat" TargetMode="External"/><Relationship Id="rId6" Type="http://schemas.openxmlformats.org/officeDocument/2006/relationships/hyperlink" Target="https://developer.mozilla.org/pt-BR/docs/Web/JavaScript/Reference/Global_Objects/parseI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pt-BR/docs/Web/JavaScript/Reference/Global_Objects/decodeURI" TargetMode="External"/><Relationship Id="rId4" Type="http://schemas.openxmlformats.org/officeDocument/2006/relationships/hyperlink" Target="https://developer.mozilla.org/pt-BR/docs/Web/JavaScript/Reference/Global_Objects/encodeURI" TargetMode="External"/><Relationship Id="rId5" Type="http://schemas.openxmlformats.org/officeDocument/2006/relationships/hyperlink" Target="https://developer.mozilla.org/pt-BR/docs/Web/JavaScript/Reference/Global_Objects/decodeURIComponent" TargetMode="External"/><Relationship Id="rId6" Type="http://schemas.openxmlformats.org/officeDocument/2006/relationships/hyperlink" Target="https://developer.mozilla.org/pt-BR/docs/Web/JavaScript/Reference/Global_Objects/encodeURIComponent" TargetMode="External"/><Relationship Id="rId7" Type="http://schemas.openxmlformats.org/officeDocument/2006/relationships/hyperlink" Target="https://developer.mozilla.org/pt-BR/docs/Web/JavaScript/Reference/Global_Objects/encodeURIComponen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Aprofundando-se em JS</a:t>
            </a:r>
            <a:endParaRPr/>
          </a:p>
        </p:txBody>
      </p:sp>
      <p:sp>
        <p:nvSpPr>
          <p:cNvPr id="116" name="Google Shape;116;p1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Front-End</a:t>
            </a:r>
            <a:endParaRPr/>
          </a:p>
        </p:txBody>
      </p:sp>
      <p:sp>
        <p:nvSpPr>
          <p:cNvPr id="117" name="Google Shape;117;p1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pt-BR"/>
              <a:t>Funções, Objetos, Arrow functions, Array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600"/>
              <a:t>JSON é utilizado para estruturar dados em formato de texto e permitir a troca de dados entre aplicações de forma simples, leve e rápida, possui algumas restrições: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pode ter funções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pode ter comentários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todo texto sempre tem aspas duplas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propriedades sempre tem aspas duplas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Objeto é um produto de uma classe que possui atributos, métodos e valores acessáveis.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Podemos enviar um objeto por JSON mas não fazer um JSON se comportar como um objeto.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5" name="Google Shape;175;p10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JSON x Objeto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648970" y="117130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Realize a atividade do exercícios “pessoas” para fixar os conhecimentos.</a:t>
            </a:r>
            <a:endParaRPr/>
          </a:p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Exercício Pessoa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função arrow sempre é uma função anônima, se quiser usar o resultado dela depois é necessário guardar o valor em uma variável.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js te incentiva a usar arrow function ao facilitar as coisas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7" name="Google Shape;187;p12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Arrow functions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idx="1" type="body"/>
          </p:nvPr>
        </p:nvSpPr>
        <p:spPr>
          <a:xfrm>
            <a:off x="436880" y="917302"/>
            <a:ext cx="8078470" cy="5666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Existiram dois motivos para serem criadas as arow functions: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 reduzir a sintaxe (você escreve de maneira mais fácil)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2 O fato de ter um this que não varia.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p13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Arrow functions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" y="1899920"/>
            <a:ext cx="6526213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idx="1" type="body"/>
          </p:nvPr>
        </p:nvSpPr>
        <p:spPr>
          <a:xfrm>
            <a:off x="436880" y="917302"/>
            <a:ext cx="8402320" cy="555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É importante entender que arrow functions </a:t>
            </a:r>
            <a:r>
              <a:rPr b="1" lang="pt-BR" sz="2400"/>
              <a:t>não substituem </a:t>
            </a:r>
            <a:r>
              <a:rPr lang="pt-BR" sz="2400"/>
              <a:t>as </a:t>
            </a:r>
            <a:r>
              <a:rPr b="1" lang="pt-BR" sz="2400"/>
              <a:t>funções tradicionais</a:t>
            </a:r>
            <a:r>
              <a:rPr lang="pt-BR" sz="2400"/>
              <a:t>, é apenas uma forma de facilitar o trabalho em </a:t>
            </a:r>
            <a:r>
              <a:rPr b="1" lang="pt-BR" sz="2400"/>
              <a:t>escopos</a:t>
            </a:r>
            <a:r>
              <a:rPr lang="pt-BR" sz="2400"/>
              <a:t> (escopo tem a ver com acessibilidade de variáveis, seja dentro de if’s, for’s e funções), para trabalhar com </a:t>
            </a:r>
            <a:r>
              <a:rPr b="1" lang="pt-BR" sz="2400"/>
              <a:t>contexto</a:t>
            </a:r>
            <a:r>
              <a:rPr lang="pt-BR" sz="2400"/>
              <a:t> utilizando a palavra reservada </a:t>
            </a:r>
            <a:r>
              <a:rPr b="1" lang="pt-BR" sz="2400"/>
              <a:t>this</a:t>
            </a:r>
            <a:r>
              <a:rPr lang="pt-BR" sz="2400"/>
              <a:t> devemos utilizar as funções tradicionais, então use com sabedoria.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Arrow functions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6269" y="3579813"/>
            <a:ext cx="2502558" cy="297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objeto Array do JavaScript é um objeto global usado na construção de 'arrays': objetos de alto nível semelhantes a listas.</a:t>
            </a:r>
            <a:endParaRPr/>
          </a:p>
        </p:txBody>
      </p:sp>
      <p:sp>
        <p:nvSpPr>
          <p:cNvPr id="207" name="Google Shape;207;p1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Arrays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410" y="2480628"/>
            <a:ext cx="7382510" cy="321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Arrays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628649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Os Arrays são primeiramente convertidos em strings, sendo assim, ele encara como uma concatenação</a:t>
            </a:r>
            <a:endParaRPr/>
          </a:p>
        </p:txBody>
      </p:sp>
      <p:pic>
        <p:nvPicPr>
          <p:cNvPr id="215" name="Google Shape;2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38" y="2681275"/>
            <a:ext cx="66579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506730" y="127290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Realize a atividade do exercícios “carros” para fixar os conhecimentos.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Exercício carros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628649" y="1053821"/>
            <a:ext cx="7886700" cy="451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Funções são blocos de construção fundamentais em JavaScript. Em outras palavras permitem que você armazene um pedaço de código dentro de um bloco, e então podemos chamar esse bloco sempre que necessário, evitando a reescrita do código por múltiplas vezes.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Funções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156" y="4115665"/>
            <a:ext cx="4809743" cy="160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628650" y="1014065"/>
            <a:ext cx="7886700" cy="3542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Criam escopo – </a:t>
            </a:r>
            <a:r>
              <a:rPr lang="pt-BR"/>
              <a:t>(acessibilidade de objetos)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Toda variável declarada dentro da função só existe dentro desta função.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escopo da variável depende da função em que ela está inserida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Podem retornar valores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/>
              <a:t>Podem receber argumentos ou parâmetros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Funções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527538" y="1145177"/>
            <a:ext cx="7987812" cy="48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eval()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 método </a:t>
            </a:r>
            <a:r>
              <a:rPr b="1" lang="pt-BR"/>
              <a:t>eval()</a:t>
            </a:r>
            <a:r>
              <a:rPr lang="pt-BR"/>
              <a:t> avalia código JavaScript representado como uma </a:t>
            </a:r>
            <a:r>
              <a:rPr i="1" lang="pt-BR"/>
              <a:t>string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u="sng">
                <a:solidFill>
                  <a:schemeClr val="hlink"/>
                </a:solidFill>
                <a:hlinkClick r:id="rId4"/>
              </a:rPr>
              <a:t>isFinite()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 função global </a:t>
            </a:r>
            <a:r>
              <a:rPr b="1" lang="pt-BR"/>
              <a:t>isFinite()</a:t>
            </a:r>
            <a:r>
              <a:rPr lang="pt-BR"/>
              <a:t> determina se o valor passado é um número finito. Se necessário, o parâmetro é primeiro convertido para um número.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u="sng">
                <a:solidFill>
                  <a:schemeClr val="hlink"/>
                </a:solidFill>
                <a:hlinkClick r:id="rId5"/>
              </a:rPr>
              <a:t>parseFloat()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 função </a:t>
            </a:r>
            <a:r>
              <a:rPr b="1" lang="pt-BR"/>
              <a:t>parseFloat()</a:t>
            </a:r>
            <a:r>
              <a:rPr lang="pt-BR"/>
              <a:t> analisa um argumento do tipo </a:t>
            </a:r>
            <a:r>
              <a:rPr i="1" lang="pt-BR"/>
              <a:t>string</a:t>
            </a:r>
            <a:r>
              <a:rPr lang="pt-BR"/>
              <a:t> e retorna um número de ponto flutuante.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u="sng">
                <a:solidFill>
                  <a:schemeClr val="hlink"/>
                </a:solidFill>
                <a:hlinkClick r:id="rId6"/>
              </a:rPr>
              <a:t>parseInt()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 função </a:t>
            </a:r>
            <a:r>
              <a:rPr b="1" lang="pt-BR"/>
              <a:t>parseInt()</a:t>
            </a:r>
            <a:r>
              <a:rPr lang="pt-BR"/>
              <a:t> analisa um argumento do tipo </a:t>
            </a:r>
            <a:r>
              <a:rPr i="1" lang="pt-BR"/>
              <a:t>string</a:t>
            </a:r>
            <a:r>
              <a:rPr lang="pt-BR"/>
              <a:t> e retorna um inteiro da base especificada (base do sistema numérico).</a:t>
            </a:r>
            <a:endParaRPr/>
          </a:p>
        </p:txBody>
      </p:sp>
      <p:sp>
        <p:nvSpPr>
          <p:cNvPr id="136" name="Google Shape;136;p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Funções pré-definidas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54737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decodeURI()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 função </a:t>
            </a:r>
            <a:r>
              <a:rPr b="1" lang="pt-BR"/>
              <a:t>decodeURI()</a:t>
            </a:r>
            <a:r>
              <a:rPr lang="pt-BR"/>
              <a:t> decodifica uma </a:t>
            </a:r>
            <a:r>
              <a:rPr i="1" lang="pt-BR"/>
              <a:t>Uniform Resource Identifier</a:t>
            </a:r>
            <a:r>
              <a:rPr lang="pt-BR"/>
              <a:t> (URI) criada anteriormente por </a:t>
            </a:r>
            <a:r>
              <a:rPr lang="pt-BR" u="sng">
                <a:solidFill>
                  <a:schemeClr val="hlink"/>
                </a:solidFill>
                <a:hlinkClick r:id="rId4"/>
              </a:rPr>
              <a:t>encodeURI</a:t>
            </a:r>
            <a:r>
              <a:rPr lang="pt-BR"/>
              <a:t> ou por uma rotina similar.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u="sng">
                <a:solidFill>
                  <a:schemeClr val="hlink"/>
                </a:solidFill>
                <a:hlinkClick r:id="rId5"/>
              </a:rPr>
              <a:t>decodeURIComponent()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 método </a:t>
            </a:r>
            <a:r>
              <a:rPr b="1" lang="pt-BR"/>
              <a:t>decodeURIComponent()</a:t>
            </a:r>
            <a:r>
              <a:rPr lang="pt-BR"/>
              <a:t> decodifica um componente </a:t>
            </a:r>
            <a:r>
              <a:rPr i="1" lang="pt-BR"/>
              <a:t>Uniform Resource Identifier</a:t>
            </a:r>
            <a:r>
              <a:rPr lang="pt-BR"/>
              <a:t> (URI) criado anteriormente por </a:t>
            </a:r>
            <a:r>
              <a:rPr lang="pt-BR" u="sng">
                <a:solidFill>
                  <a:schemeClr val="hlink"/>
                </a:solidFill>
                <a:hlinkClick r:id="rId6"/>
              </a:rPr>
              <a:t>encodeURIComponent</a:t>
            </a:r>
            <a:r>
              <a:rPr lang="pt-BR"/>
              <a:t> ou por uma rotina similar.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u="sng">
                <a:solidFill>
                  <a:schemeClr val="hlink"/>
                </a:solidFill>
                <a:hlinkClick r:id="rId7"/>
              </a:rPr>
              <a:t>encodeURIComponent()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 método </a:t>
            </a:r>
            <a:r>
              <a:rPr b="1" lang="pt-BR"/>
              <a:t>encodeURIComponent()</a:t>
            </a:r>
            <a:r>
              <a:rPr lang="pt-BR"/>
              <a:t> codifica um componente </a:t>
            </a:r>
            <a:r>
              <a:rPr i="1" lang="pt-BR"/>
              <a:t>Uniform Resource Identifier</a:t>
            </a:r>
            <a:r>
              <a:rPr lang="pt-BR"/>
              <a:t> (URI), substituindo cada ocorrência de determinados caracteres por um, dois, três, ou quatro sequências de escape que representa a codificação UTF-8 do caractere (só serão quatro sequências de escape para caracteres compostos de dois caracteres "substitutos").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Funções pré-definidas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A linguagem JavaScript é projetada com base em um simples paradigma orientado a objeto. entretanto, é possível programar utilizando vários paradigmas.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Um objeto é uma coleção de propriedades, e uma propriedade é uma associação entre um nome (ou </a:t>
            </a:r>
            <a:r>
              <a:rPr i="1" lang="pt-BR" sz="2500"/>
              <a:t>chave</a:t>
            </a:r>
            <a:r>
              <a:rPr lang="pt-BR" sz="2500"/>
              <a:t>) e um valor.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Um valor de propriedade pode ser uma função, que é então considerada um </a:t>
            </a:r>
            <a:r>
              <a:rPr i="1" lang="pt-BR" sz="2500"/>
              <a:t>método</a:t>
            </a:r>
            <a:r>
              <a:rPr lang="pt-BR" sz="2500"/>
              <a:t> do objeto.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500"/>
              <a:t>Além dos objetos que são pré-definidos no browser, você pode definir seus próprios objetos.</a:t>
            </a:r>
            <a:endParaRPr/>
          </a:p>
        </p:txBody>
      </p:sp>
      <p:sp>
        <p:nvSpPr>
          <p:cNvPr id="148" name="Google Shape;148;p6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Objetos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idx="2" type="body"/>
          </p:nvPr>
        </p:nvSpPr>
        <p:spPr>
          <a:xfrm>
            <a:off x="622930" y="352353"/>
            <a:ext cx="7886701" cy="54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Objetos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628648" y="992970"/>
            <a:ext cx="7972807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Objetos em JavaScript são como objetos na vida real, ou seja, são entidades </a:t>
            </a:r>
            <a:r>
              <a:rPr b="0" i="0" lang="pt-BR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independentes</a:t>
            </a:r>
            <a:r>
              <a:rPr b="0" i="0" lang="pt-BR" sz="2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com propriedades e tipo.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Assim, na vida real, um carro é um objeto e possui propriedades como </a:t>
            </a:r>
            <a:r>
              <a:rPr b="1" lang="pt-BR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marca, modelo e cor</a:t>
            </a:r>
            <a:r>
              <a:rPr lang="pt-BR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 métodos como</a:t>
            </a:r>
            <a:r>
              <a:rPr b="1" lang="pt-BR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 ligar, acelerar, parar e etc.</a:t>
            </a:r>
            <a:endParaRPr b="0" i="0" sz="2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30" y="3364977"/>
            <a:ext cx="7972807" cy="242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628650" y="1217023"/>
            <a:ext cx="78867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objeto em JavaScript tem propriedades associadas a ele. Uma propriedade de um objeto pode ser explicada como uma variável que é ligada ao objeto.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Você acessa as propriedades de um objeto com uma simples notação de ponto: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Objetos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601" y="4264840"/>
            <a:ext cx="3724795" cy="83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Objetos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9452" y="2875462"/>
            <a:ext cx="5583176" cy="286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812800" y="1057249"/>
            <a:ext cx="73965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 JavaScript, quase tudo é um objeto(com exceção de null e undefined).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Objeto carro: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Lucas Jorge da Silva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