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81" r:id="rId3"/>
    <p:sldId id="257" r:id="rId4"/>
    <p:sldId id="259" r:id="rId5"/>
    <p:sldId id="258" r:id="rId6"/>
    <p:sldId id="260" r:id="rId7"/>
    <p:sldId id="261" r:id="rId8"/>
    <p:sldId id="262" r:id="rId9"/>
    <p:sldId id="263" r:id="rId10"/>
    <p:sldId id="264" r:id="rId11"/>
    <p:sldId id="282" r:id="rId12"/>
    <p:sldId id="283" r:id="rId13"/>
    <p:sldId id="268" r:id="rId14"/>
    <p:sldId id="285" r:id="rId15"/>
    <p:sldId id="284" r:id="rId16"/>
    <p:sldId id="286" r:id="rId17"/>
    <p:sldId id="287" r:id="rId18"/>
    <p:sldId id="271" r:id="rId19"/>
    <p:sldId id="288" r:id="rId20"/>
    <p:sldId id="289" r:id="rId21"/>
    <p:sldId id="274" r:id="rId22"/>
    <p:sldId id="290" r:id="rId23"/>
    <p:sldId id="277" r:id="rId24"/>
    <p:sldId id="279" r:id="rId25"/>
    <p:sldId id="291" r:id="rId26"/>
    <p:sldId id="28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0075" autoAdjust="0"/>
  </p:normalViewPr>
  <p:slideViewPr>
    <p:cSldViewPr snapToGrid="0">
      <p:cViewPr varScale="1">
        <p:scale>
          <a:sx n="73" d="100"/>
          <a:sy n="73" d="100"/>
        </p:scale>
        <p:origin x="789" y="36"/>
      </p:cViewPr>
      <p:guideLst/>
    </p:cSldViewPr>
  </p:slideViewPr>
  <p:notesTextViewPr>
    <p:cViewPr>
      <p:scale>
        <a:sx n="1" d="1"/>
        <a:sy n="1" d="1"/>
      </p:scale>
      <p:origin x="0" y="-1065"/>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EAFD2-74DA-473F-BB80-AE4EB8FF19B8}" type="datetimeFigureOut">
              <a:rPr lang="en-US" smtClean="0"/>
              <a:t>4/23/2025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59419-193C-42C6-996E-793806D1FB09}" type="slidenum">
              <a:rPr lang="en-US" smtClean="0"/>
              <a:t>‹#›</a:t>
            </a:fld>
            <a:endParaRPr lang="en-US"/>
          </a:p>
        </p:txBody>
      </p:sp>
    </p:spTree>
    <p:extLst>
      <p:ext uri="{BB962C8B-B14F-4D97-AF65-F5344CB8AC3E}">
        <p14:creationId xmlns:p14="http://schemas.microsoft.com/office/powerpoint/2010/main" val="17839309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59419-193C-42C6-996E-793806D1FB09}" type="slidenum">
              <a:rPr lang="en-US" smtClean="0"/>
              <a:t>1</a:t>
            </a:fld>
            <a:endParaRPr lang="en-US"/>
          </a:p>
        </p:txBody>
      </p:sp>
    </p:spTree>
    <p:extLst>
      <p:ext uri="{BB962C8B-B14F-4D97-AF65-F5344CB8AC3E}">
        <p14:creationId xmlns:p14="http://schemas.microsoft.com/office/powerpoint/2010/main" val="14366413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r>
                  <a:rPr lang="en-US" sz="1200" b="0" dirty="0"/>
                  <a:t>There is a variable in the dataset (</a:t>
                </a:r>
                <a:r>
                  <a:rPr lang="en-US" sz="1200" dirty="0"/>
                  <a:t>IRALCFM) that indicates frequency of alcohol consumption in past month. We created a binary variable indicating whether they used alcohol in the last month by checking whether </a:t>
                </a:r>
                <a14:m>
                  <m:oMath xmlns:m="http://schemas.openxmlformats.org/officeDocument/2006/math">
                    <m:r>
                      <m:rPr>
                        <m:nor/>
                      </m:rPr>
                      <a:rPr lang="en-US" sz="1200" b="0" i="0" smtClean="0">
                        <a:latin typeface="Cambria Math" panose="02040503050406030204" pitchFamily="18" charset="0"/>
                      </a:rPr>
                      <m:t>IRALCFM</m:t>
                    </m:r>
                    <m:r>
                      <m:rPr>
                        <m:nor/>
                      </m:rPr>
                      <a:rPr lang="en-US" sz="1200" b="0" i="0" smtClean="0">
                        <a:latin typeface="Cambria Math" panose="02040503050406030204" pitchFamily="18" charset="0"/>
                      </a:rPr>
                      <m:t>&lt;91</m:t>
                    </m:r>
                  </m:oMath>
                </a14:m>
                <a:r>
                  <a:rPr lang="en-US" sz="1200" dirty="0"/>
                  <a:t> (&gt;=91</a:t>
                </a:r>
                <a:r>
                  <a:rPr lang="en-US" sz="1200" baseline="0" dirty="0"/>
                  <a:t> meant didn’t use/never used)</a:t>
                </a:r>
                <a:r>
                  <a:rPr lang="en-US" sz="1200" dirty="0"/>
                  <a:t>.</a:t>
                </a:r>
              </a:p>
              <a:p>
                <a:endParaRPr lang="en-US" sz="1200" dirty="0"/>
              </a:p>
              <a:p>
                <a:r>
                  <a:rPr lang="en-US" sz="1200" dirty="0"/>
                  <a:t>The decision tree ended up just predicting the most common response (no alcohol), which isn’t very useful. You can see here every branch leads to 0 (didn’t rename because it literally doesn’t matter). Since the model isn’t even using the predictors, we can’t say anything about predictor importance.</a:t>
                </a:r>
              </a:p>
            </p:txBody>
          </p:sp>
        </mc:Choice>
        <mc:Fallback>
          <p:sp>
            <p:nvSpPr>
              <p:cNvPr id="3" name="Notes Placeholder 2"/>
              <p:cNvSpPr>
                <a:spLocks noGrp="1"/>
              </p:cNvSpPr>
              <p:nvPr>
                <p:ph type="body" idx="1"/>
              </p:nvPr>
            </p:nvSpPr>
            <p:spPr/>
            <p:txBody>
              <a:bodyPr/>
              <a:lstStyle/>
              <a:p>
                <a:r>
                  <a:rPr lang="en-US" sz="1200" b="0" dirty="0"/>
                  <a:t>There is a variable in the dataset (</a:t>
                </a:r>
                <a:r>
                  <a:rPr lang="en-US" sz="1200" dirty="0"/>
                  <a:t>IRALCFM) that indicates frequency of alcohol consumption in past month. We created a binary variable indicating whether they used alcohol in the last month by checking whether </a:t>
                </a:r>
                <a:r>
                  <a:rPr lang="en-US" sz="1200" b="0" i="0">
                    <a:latin typeface="Cambria Math" panose="02040503050406030204" pitchFamily="18" charset="0"/>
                  </a:rPr>
                  <a:t>"IRALCFM&lt;91"</a:t>
                </a:r>
                <a:r>
                  <a:rPr lang="en-US" sz="1200" dirty="0"/>
                  <a:t> (&gt;=91</a:t>
                </a:r>
                <a:r>
                  <a:rPr lang="en-US" sz="1200" baseline="0" dirty="0"/>
                  <a:t> meant didn’t use/never used)</a:t>
                </a:r>
                <a:r>
                  <a:rPr lang="en-US" sz="1200" dirty="0"/>
                  <a:t>.</a:t>
                </a:r>
              </a:p>
              <a:p>
                <a:endParaRPr lang="en-US" sz="1200" dirty="0"/>
              </a:p>
              <a:p>
                <a:r>
                  <a:rPr lang="en-US" sz="1200" dirty="0"/>
                  <a:t>The decision tree ended up just predicting the most common response (no alcohol), which isn’t very useful. You can see here every branch leads to 0 (didn’t rename because it literally doesn’t matter). Since the model isn’t even using the predictors, we can’t say anything about predictor importance.</a:t>
                </a:r>
              </a:p>
            </p:txBody>
          </p:sp>
        </mc:Fallback>
      </mc:AlternateContent>
      <p:sp>
        <p:nvSpPr>
          <p:cNvPr id="4" name="Slide Number Placeholder 3"/>
          <p:cNvSpPr>
            <a:spLocks noGrp="1"/>
          </p:cNvSpPr>
          <p:nvPr>
            <p:ph type="sldNum" sz="quarter" idx="5"/>
          </p:nvPr>
        </p:nvSpPr>
        <p:spPr/>
        <p:txBody>
          <a:bodyPr/>
          <a:lstStyle/>
          <a:p>
            <a:fld id="{BE659419-193C-42C6-996E-793806D1FB09}" type="slidenum">
              <a:rPr lang="en-US" smtClean="0"/>
              <a:t>10</a:t>
            </a:fld>
            <a:endParaRPr lang="en-US"/>
          </a:p>
        </p:txBody>
      </p:sp>
    </p:spTree>
    <p:extLst>
      <p:ext uri="{BB962C8B-B14F-4D97-AF65-F5344CB8AC3E}">
        <p14:creationId xmlns:p14="http://schemas.microsoft.com/office/powerpoint/2010/main" val="14547635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2E4873-91FC-0F56-EA5D-0E4BD9C48C6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31DB895-2015-154F-0FB1-3EACB75269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A0456B-DC1A-8991-4948-B1718401F2EC}"/>
              </a:ext>
            </a:extLst>
          </p:cNvPr>
          <p:cNvSpPr>
            <a:spLocks noGrp="1"/>
          </p:cNvSpPr>
          <p:nvPr>
            <p:ph type="body" idx="1"/>
          </p:nvPr>
        </p:nvSpPr>
        <p:spPr/>
        <p:txBody>
          <a:bodyPr/>
          <a:lstStyle/>
          <a:p>
            <a:r>
              <a:rPr lang="en-US" dirty="0"/>
              <a:t>Balanced accuracy and ROC curve show that the model capturing something more than just the most common response. Correctly identified a non-drinker 99.3% of the time (sensitivity); and correctly identified a drinker 13.4% of the time (specificity).</a:t>
            </a:r>
          </a:p>
          <a:p>
            <a:endParaRPr lang="en-US" dirty="0"/>
          </a:p>
          <a:p>
            <a:r>
              <a:rPr lang="en-US" dirty="0"/>
              <a:t>This means that it is actually insightful to look at what predictors it thinks is important.</a:t>
            </a:r>
          </a:p>
        </p:txBody>
      </p:sp>
      <p:sp>
        <p:nvSpPr>
          <p:cNvPr id="4" name="Slide Number Placeholder 3">
            <a:extLst>
              <a:ext uri="{FF2B5EF4-FFF2-40B4-BE49-F238E27FC236}">
                <a16:creationId xmlns:a16="http://schemas.microsoft.com/office/drawing/2014/main" id="{3D369D95-91C8-74AD-A30A-E0419C2F9838}"/>
              </a:ext>
            </a:extLst>
          </p:cNvPr>
          <p:cNvSpPr>
            <a:spLocks noGrp="1"/>
          </p:cNvSpPr>
          <p:nvPr>
            <p:ph type="sldNum" sz="quarter" idx="5"/>
          </p:nvPr>
        </p:nvSpPr>
        <p:spPr/>
        <p:txBody>
          <a:bodyPr/>
          <a:lstStyle/>
          <a:p>
            <a:fld id="{BE659419-193C-42C6-996E-793806D1FB09}" type="slidenum">
              <a:rPr lang="en-US" smtClean="0"/>
              <a:t>11</a:t>
            </a:fld>
            <a:endParaRPr lang="en-US"/>
          </a:p>
        </p:txBody>
      </p:sp>
    </p:spTree>
    <p:extLst>
      <p:ext uri="{BB962C8B-B14F-4D97-AF65-F5344CB8AC3E}">
        <p14:creationId xmlns:p14="http://schemas.microsoft.com/office/powerpoint/2010/main" val="512270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Very few above 20 MDA, Very few above 30 MDG. Tried to choose predictors that were highly rated in both.</a:t>
            </a:r>
          </a:p>
        </p:txBody>
      </p:sp>
      <p:sp>
        <p:nvSpPr>
          <p:cNvPr id="4" name="Slide Number Placeholder 3"/>
          <p:cNvSpPr>
            <a:spLocks noGrp="1"/>
          </p:cNvSpPr>
          <p:nvPr>
            <p:ph type="sldNum" sz="quarter" idx="5"/>
          </p:nvPr>
        </p:nvSpPr>
        <p:spPr/>
        <p:txBody>
          <a:bodyPr/>
          <a:lstStyle/>
          <a:p>
            <a:fld id="{BE659419-193C-42C6-996E-793806D1FB09}" type="slidenum">
              <a:rPr lang="en-US" smtClean="0"/>
              <a:t>12</a:t>
            </a:fld>
            <a:endParaRPr lang="en-US"/>
          </a:p>
        </p:txBody>
      </p:sp>
    </p:spTree>
    <p:extLst>
      <p:ext uri="{BB962C8B-B14F-4D97-AF65-F5344CB8AC3E}">
        <p14:creationId xmlns:p14="http://schemas.microsoft.com/office/powerpoint/2010/main" val="36014574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variable (MRJMDAYS) that indicates marijuana frequency in last month </a:t>
            </a:r>
            <a:r>
              <a:rPr lang="it-IT" dirty="0"/>
              <a:t>(1=1-2, 2=3-5, 3=6-19, 4=20-30, 5=none). I changed the «none» value so that the ordering made sense (5=none &gt; 0=none).</a:t>
            </a:r>
          </a:p>
          <a:p>
            <a:endParaRPr lang="it-IT" dirty="0"/>
          </a:p>
          <a:p>
            <a:r>
              <a:rPr lang="it-IT" dirty="0"/>
              <a:t>Again, we see that it is doing better than just guessing the most common response, and so we’re interested in how it’s using the predictors.</a:t>
            </a:r>
          </a:p>
        </p:txBody>
      </p:sp>
      <p:sp>
        <p:nvSpPr>
          <p:cNvPr id="4" name="Slide Number Placeholder 3"/>
          <p:cNvSpPr>
            <a:spLocks noGrp="1"/>
          </p:cNvSpPr>
          <p:nvPr>
            <p:ph type="sldNum" sz="quarter" idx="5"/>
          </p:nvPr>
        </p:nvSpPr>
        <p:spPr/>
        <p:txBody>
          <a:bodyPr/>
          <a:lstStyle/>
          <a:p>
            <a:fld id="{BE659419-193C-42C6-996E-793806D1FB09}" type="slidenum">
              <a:rPr lang="en-US" smtClean="0"/>
              <a:t>13</a:t>
            </a:fld>
            <a:endParaRPr lang="en-US"/>
          </a:p>
        </p:txBody>
      </p:sp>
    </p:spTree>
    <p:extLst>
      <p:ext uri="{BB962C8B-B14F-4D97-AF65-F5344CB8AC3E}">
        <p14:creationId xmlns:p14="http://schemas.microsoft.com/office/powerpoint/2010/main" val="37555229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672A42-6157-D35A-C5CA-6BF26FDC33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18B4F72-2F78-762B-C40A-619188DC51F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37C563-5CE0-F45C-24C6-53C4734A1FDE}"/>
              </a:ext>
            </a:extLst>
          </p:cNvPr>
          <p:cNvSpPr>
            <a:spLocks noGrp="1"/>
          </p:cNvSpPr>
          <p:nvPr>
            <p:ph type="body" idx="1"/>
          </p:nvPr>
        </p:nvSpPr>
        <p:spPr/>
        <p:txBody>
          <a:bodyPr/>
          <a:lstStyle/>
          <a:p>
            <a:r>
              <a:rPr lang="en-US" dirty="0"/>
              <a:t>This was the original decision tree – you can see it’s kind of a mess (different branches all predicting 0). So we pruned it!</a:t>
            </a:r>
          </a:p>
        </p:txBody>
      </p:sp>
      <p:sp>
        <p:nvSpPr>
          <p:cNvPr id="4" name="Slide Number Placeholder 3">
            <a:extLst>
              <a:ext uri="{FF2B5EF4-FFF2-40B4-BE49-F238E27FC236}">
                <a16:creationId xmlns:a16="http://schemas.microsoft.com/office/drawing/2014/main" id="{A3080A9D-D31D-C35D-C1B8-DCF8A438E3B8}"/>
              </a:ext>
            </a:extLst>
          </p:cNvPr>
          <p:cNvSpPr>
            <a:spLocks noGrp="1"/>
          </p:cNvSpPr>
          <p:nvPr>
            <p:ph type="sldNum" sz="quarter" idx="5"/>
          </p:nvPr>
        </p:nvSpPr>
        <p:spPr/>
        <p:txBody>
          <a:bodyPr/>
          <a:lstStyle/>
          <a:p>
            <a:fld id="{BE659419-193C-42C6-996E-793806D1FB09}" type="slidenum">
              <a:rPr lang="en-US" smtClean="0"/>
              <a:t>14</a:t>
            </a:fld>
            <a:endParaRPr lang="en-US"/>
          </a:p>
        </p:txBody>
      </p:sp>
    </p:spTree>
    <p:extLst>
      <p:ext uri="{BB962C8B-B14F-4D97-AF65-F5344CB8AC3E}">
        <p14:creationId xmlns:p14="http://schemas.microsoft.com/office/powerpoint/2010/main" val="10516456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B98079-DE08-66FA-9E63-8786E72E25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5160C4B-5108-C69E-6383-1EA135A432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C6A968F-E6C1-030F-D771-187E35CFC396}"/>
              </a:ext>
            </a:extLst>
          </p:cNvPr>
          <p:cNvSpPr>
            <a:spLocks noGrp="1"/>
          </p:cNvSpPr>
          <p:nvPr>
            <p:ph type="body" idx="1"/>
          </p:nvPr>
        </p:nvSpPr>
        <p:spPr/>
        <p:txBody>
          <a:bodyPr/>
          <a:lstStyle/>
          <a:p>
            <a:r>
              <a:rPr lang="en-US" dirty="0"/>
              <a:t>This is the plot of deviance by size. Size = 2 and size = 3 looked good; I went with size = 3.</a:t>
            </a:r>
          </a:p>
        </p:txBody>
      </p:sp>
      <p:sp>
        <p:nvSpPr>
          <p:cNvPr id="4" name="Slide Number Placeholder 3">
            <a:extLst>
              <a:ext uri="{FF2B5EF4-FFF2-40B4-BE49-F238E27FC236}">
                <a16:creationId xmlns:a16="http://schemas.microsoft.com/office/drawing/2014/main" id="{8E1A8214-CC5E-DB0F-A44A-6D8EB22C17B8}"/>
              </a:ext>
            </a:extLst>
          </p:cNvPr>
          <p:cNvSpPr>
            <a:spLocks noGrp="1"/>
          </p:cNvSpPr>
          <p:nvPr>
            <p:ph type="sldNum" sz="quarter" idx="5"/>
          </p:nvPr>
        </p:nvSpPr>
        <p:spPr/>
        <p:txBody>
          <a:bodyPr/>
          <a:lstStyle/>
          <a:p>
            <a:fld id="{BE659419-193C-42C6-996E-793806D1FB09}" type="slidenum">
              <a:rPr lang="en-US" smtClean="0"/>
              <a:t>15</a:t>
            </a:fld>
            <a:endParaRPr lang="en-US"/>
          </a:p>
        </p:txBody>
      </p:sp>
    </p:spTree>
    <p:extLst>
      <p:ext uri="{BB962C8B-B14F-4D97-AF65-F5344CB8AC3E}">
        <p14:creationId xmlns:p14="http://schemas.microsoft.com/office/powerpoint/2010/main" val="37173611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BE1AE6-ED29-FE74-3936-AC256FAAC48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A5E333B-D6A5-E18C-C1BB-D8921653D37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53602C0-0FC3-D423-0302-E6A3ED9A7C9B}"/>
              </a:ext>
            </a:extLst>
          </p:cNvPr>
          <p:cNvSpPr>
            <a:spLocks noGrp="1"/>
          </p:cNvSpPr>
          <p:nvPr>
            <p:ph type="body" idx="1"/>
          </p:nvPr>
        </p:nvSpPr>
        <p:spPr/>
        <p:txBody>
          <a:bodyPr/>
          <a:lstStyle/>
          <a:p>
            <a:r>
              <a:rPr lang="en-US" dirty="0"/>
              <a:t>And this gives us a simpler tree. It’s actually equivalent to the previous one, just simplified. We can see that…</a:t>
            </a:r>
          </a:p>
        </p:txBody>
      </p:sp>
      <p:sp>
        <p:nvSpPr>
          <p:cNvPr id="4" name="Slide Number Placeholder 3">
            <a:extLst>
              <a:ext uri="{FF2B5EF4-FFF2-40B4-BE49-F238E27FC236}">
                <a16:creationId xmlns:a16="http://schemas.microsoft.com/office/drawing/2014/main" id="{D5129E33-7139-3E9D-8D49-87664AB4E147}"/>
              </a:ext>
            </a:extLst>
          </p:cNvPr>
          <p:cNvSpPr>
            <a:spLocks noGrp="1"/>
          </p:cNvSpPr>
          <p:nvPr>
            <p:ph type="sldNum" sz="quarter" idx="5"/>
          </p:nvPr>
        </p:nvSpPr>
        <p:spPr/>
        <p:txBody>
          <a:bodyPr/>
          <a:lstStyle/>
          <a:p>
            <a:fld id="{BE659419-193C-42C6-996E-793806D1FB09}" type="slidenum">
              <a:rPr lang="en-US" smtClean="0"/>
              <a:t>16</a:t>
            </a:fld>
            <a:endParaRPr lang="en-US"/>
          </a:p>
        </p:txBody>
      </p:sp>
    </p:spTree>
    <p:extLst>
      <p:ext uri="{BB962C8B-B14F-4D97-AF65-F5344CB8AC3E}">
        <p14:creationId xmlns:p14="http://schemas.microsoft.com/office/powerpoint/2010/main" val="41471230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that for random forests we have to choose the parameter m, which is the number of predictors to consider at each split. This is the plot of test accuracy by number of variables (up to 1/3 of the predictors). The accuracy rises and then dips back down; m=10 seemed like a good choice.</a:t>
            </a:r>
          </a:p>
        </p:txBody>
      </p:sp>
      <p:sp>
        <p:nvSpPr>
          <p:cNvPr id="4" name="Slide Number Placeholder 3"/>
          <p:cNvSpPr>
            <a:spLocks noGrp="1"/>
          </p:cNvSpPr>
          <p:nvPr>
            <p:ph type="sldNum" sz="quarter" idx="5"/>
          </p:nvPr>
        </p:nvSpPr>
        <p:spPr/>
        <p:txBody>
          <a:bodyPr/>
          <a:lstStyle/>
          <a:p>
            <a:fld id="{BE659419-193C-42C6-996E-793806D1FB09}" type="slidenum">
              <a:rPr lang="en-US" smtClean="0"/>
              <a:t>18</a:t>
            </a:fld>
            <a:endParaRPr lang="en-US"/>
          </a:p>
        </p:txBody>
      </p:sp>
    </p:spTree>
    <p:extLst>
      <p:ext uri="{BB962C8B-B14F-4D97-AF65-F5344CB8AC3E}">
        <p14:creationId xmlns:p14="http://schemas.microsoft.com/office/powerpoint/2010/main" val="16441047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with the decision tree… it seems to actually be using the predictors and doing better than the null model</a:t>
            </a:r>
          </a:p>
        </p:txBody>
      </p:sp>
      <p:sp>
        <p:nvSpPr>
          <p:cNvPr id="4" name="Slide Number Placeholder 3"/>
          <p:cNvSpPr>
            <a:spLocks noGrp="1"/>
          </p:cNvSpPr>
          <p:nvPr>
            <p:ph type="sldNum" sz="quarter" idx="5"/>
          </p:nvPr>
        </p:nvSpPr>
        <p:spPr/>
        <p:txBody>
          <a:bodyPr/>
          <a:lstStyle/>
          <a:p>
            <a:fld id="{BE659419-193C-42C6-996E-793806D1FB09}" type="slidenum">
              <a:rPr lang="en-US" smtClean="0"/>
              <a:t>19</a:t>
            </a:fld>
            <a:endParaRPr lang="en-US"/>
          </a:p>
        </p:txBody>
      </p:sp>
    </p:spTree>
    <p:extLst>
      <p:ext uri="{BB962C8B-B14F-4D97-AF65-F5344CB8AC3E}">
        <p14:creationId xmlns:p14="http://schemas.microsoft.com/office/powerpoint/2010/main" val="3024507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A6FD1C-5BC5-223F-7CDA-FEC2C9B1A7D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13DDE11-3B82-B356-33D9-62AAD0B7C24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FCF36F-B875-E853-8D1F-BAF3AD1F1C2D}"/>
              </a:ext>
            </a:extLst>
          </p:cNvPr>
          <p:cNvSpPr>
            <a:spLocks noGrp="1"/>
          </p:cNvSpPr>
          <p:nvPr>
            <p:ph type="body" idx="1"/>
          </p:nvPr>
        </p:nvSpPr>
        <p:spPr/>
        <p:txBody>
          <a:bodyPr/>
          <a:lstStyle/>
          <a:p>
            <a:r>
              <a:rPr lang="en-US" dirty="0"/>
              <a:t>10 good MDA, 20 good MDG</a:t>
            </a:r>
          </a:p>
        </p:txBody>
      </p:sp>
      <p:sp>
        <p:nvSpPr>
          <p:cNvPr id="4" name="Slide Number Placeholder 3">
            <a:extLst>
              <a:ext uri="{FF2B5EF4-FFF2-40B4-BE49-F238E27FC236}">
                <a16:creationId xmlns:a16="http://schemas.microsoft.com/office/drawing/2014/main" id="{5CA3DF2E-D424-F91B-CCF5-0B1C55BF26BD}"/>
              </a:ext>
            </a:extLst>
          </p:cNvPr>
          <p:cNvSpPr>
            <a:spLocks noGrp="1"/>
          </p:cNvSpPr>
          <p:nvPr>
            <p:ph type="sldNum" sz="quarter" idx="5"/>
          </p:nvPr>
        </p:nvSpPr>
        <p:spPr/>
        <p:txBody>
          <a:bodyPr/>
          <a:lstStyle/>
          <a:p>
            <a:fld id="{BE659419-193C-42C6-996E-793806D1FB09}" type="slidenum">
              <a:rPr lang="en-US" smtClean="0"/>
              <a:t>20</a:t>
            </a:fld>
            <a:endParaRPr lang="en-US"/>
          </a:p>
        </p:txBody>
      </p:sp>
    </p:spTree>
    <p:extLst>
      <p:ext uri="{BB962C8B-B14F-4D97-AF65-F5344CB8AC3E}">
        <p14:creationId xmlns:p14="http://schemas.microsoft.com/office/powerpoint/2010/main" val="1034644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59419-193C-42C6-996E-793806D1FB09}" type="slidenum">
              <a:rPr lang="en-US" smtClean="0"/>
              <a:t>2</a:t>
            </a:fld>
            <a:endParaRPr lang="en-US"/>
          </a:p>
        </p:txBody>
      </p:sp>
    </p:spTree>
    <p:extLst>
      <p:ext uri="{BB962C8B-B14F-4D97-AF65-F5344CB8AC3E}">
        <p14:creationId xmlns:p14="http://schemas.microsoft.com/office/powerpoint/2010/main" val="30820367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variable (IRCIGFM ) that gives the number of days they used cigarettes in past month. We just changed the none values (91 or something) to 0.</a:t>
            </a:r>
          </a:p>
          <a:p>
            <a:r>
              <a:rPr lang="en-US" dirty="0"/>
              <a:t>You see that the trained decision tree actually did WORSE than just guessing the mean value. This might suggest overfitting, and I would have liked to try pruning the tree but it wouldn’t actually get smaller when I set a smaller size; it just didn’t seem to be working.</a:t>
            </a:r>
          </a:p>
        </p:txBody>
      </p:sp>
      <p:sp>
        <p:nvSpPr>
          <p:cNvPr id="4" name="Slide Number Placeholder 3"/>
          <p:cNvSpPr>
            <a:spLocks noGrp="1"/>
          </p:cNvSpPr>
          <p:nvPr>
            <p:ph type="sldNum" sz="quarter" idx="5"/>
          </p:nvPr>
        </p:nvSpPr>
        <p:spPr/>
        <p:txBody>
          <a:bodyPr/>
          <a:lstStyle/>
          <a:p>
            <a:fld id="{BE659419-193C-42C6-996E-793806D1FB09}" type="slidenum">
              <a:rPr lang="en-US" smtClean="0"/>
              <a:t>21</a:t>
            </a:fld>
            <a:endParaRPr lang="en-US"/>
          </a:p>
        </p:txBody>
      </p:sp>
    </p:spTree>
    <p:extLst>
      <p:ext uri="{BB962C8B-B14F-4D97-AF65-F5344CB8AC3E}">
        <p14:creationId xmlns:p14="http://schemas.microsoft.com/office/powerpoint/2010/main" val="33519848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4B17D8-7DAC-A076-E3EB-2C917BA7086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5090ED9-BC66-9A60-CC94-64BA477F6C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2994811-0653-6F44-353F-A981D9BD9680}"/>
              </a:ext>
            </a:extLst>
          </p:cNvPr>
          <p:cNvSpPr>
            <a:spLocks noGrp="1"/>
          </p:cNvSpPr>
          <p:nvPr>
            <p:ph type="body" idx="1"/>
          </p:nvPr>
        </p:nvSpPr>
        <p:spPr/>
        <p:txBody>
          <a:bodyPr/>
          <a:lstStyle/>
          <a:p>
            <a:r>
              <a:rPr lang="en-US" dirty="0"/>
              <a:t>Here’s the tree. You can see that it’s kind of all over the place, which is in-line with it overfitting (for example… look at current grade).</a:t>
            </a:r>
          </a:p>
          <a:p>
            <a:endParaRPr lang="en-US" dirty="0"/>
          </a:p>
        </p:txBody>
      </p:sp>
      <p:sp>
        <p:nvSpPr>
          <p:cNvPr id="4" name="Slide Number Placeholder 3">
            <a:extLst>
              <a:ext uri="{FF2B5EF4-FFF2-40B4-BE49-F238E27FC236}">
                <a16:creationId xmlns:a16="http://schemas.microsoft.com/office/drawing/2014/main" id="{0A15190D-18CB-3246-8E03-B8BBC9C471BF}"/>
              </a:ext>
            </a:extLst>
          </p:cNvPr>
          <p:cNvSpPr>
            <a:spLocks noGrp="1"/>
          </p:cNvSpPr>
          <p:nvPr>
            <p:ph type="sldNum" sz="quarter" idx="5"/>
          </p:nvPr>
        </p:nvSpPr>
        <p:spPr/>
        <p:txBody>
          <a:bodyPr/>
          <a:lstStyle/>
          <a:p>
            <a:fld id="{BE659419-193C-42C6-996E-793806D1FB09}" type="slidenum">
              <a:rPr lang="en-US" smtClean="0"/>
              <a:t>22</a:t>
            </a:fld>
            <a:endParaRPr lang="en-US"/>
          </a:p>
        </p:txBody>
      </p:sp>
    </p:spTree>
    <p:extLst>
      <p:ext uri="{BB962C8B-B14F-4D97-AF65-F5344CB8AC3E}">
        <p14:creationId xmlns:p14="http://schemas.microsoft.com/office/powerpoint/2010/main" val="28199826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boosting, we did a 3-dimensional grid search over B (the number of trees), d (the interaction depth), and lambda (the learning rate). The best model just BARELY did better than the null model, which is kind of disappointing but we can still look at the variable relative influences.</a:t>
            </a:r>
          </a:p>
        </p:txBody>
      </p:sp>
      <p:sp>
        <p:nvSpPr>
          <p:cNvPr id="4" name="Slide Number Placeholder 3"/>
          <p:cNvSpPr>
            <a:spLocks noGrp="1"/>
          </p:cNvSpPr>
          <p:nvPr>
            <p:ph type="sldNum" sz="quarter" idx="5"/>
          </p:nvPr>
        </p:nvSpPr>
        <p:spPr/>
        <p:txBody>
          <a:bodyPr/>
          <a:lstStyle/>
          <a:p>
            <a:fld id="{BE659419-193C-42C6-996E-793806D1FB09}" type="slidenum">
              <a:rPr lang="en-US" smtClean="0"/>
              <a:t>23</a:t>
            </a:fld>
            <a:endParaRPr lang="en-US"/>
          </a:p>
        </p:txBody>
      </p:sp>
    </p:spTree>
    <p:extLst>
      <p:ext uri="{BB962C8B-B14F-4D97-AF65-F5344CB8AC3E}">
        <p14:creationId xmlns:p14="http://schemas.microsoft.com/office/powerpoint/2010/main" val="24409422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our original question was: Which demographic, behavioral, and social factors best predict ongoing drug usage, and do these predictors differ for alcohol, marijuana, and cigarettes?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There’s a lot of similarities between the three substances. In particular, they all seem to be well-predicted by social influence social influence: friend/peer/parent attitude towards the substance. 2/3 of them also included family income, which was the only demographic that seemed relevant.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 the other hand, we saw that alcohol was unique in that it wasn’t predicted by deviant behavior (selling drugs, stealing), and it was predicted by OTHER substance use. Alcohol’s best predicters were purely social and demographic, whereas marijuana and cigarettes included a lot more behavioral predictors (especially, crime-related ones). This kind of makes sense as alcohol is a lot more “casual” than marijuana and cigarettes (in the sense that people are less likely to raise a fuss about it).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granularity of response variable (binary, multi-class, regression) didn’t seem to matter (the models were all equally mediocre), though we didn’t really have a good basis of comparison.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One takeaway from all of this is that prevention strategies </a:t>
            </a:r>
            <a:r>
              <a:rPr lang="en-US" dirty="0"/>
              <a:t>should focus on social environments rather than just individual education (it’s not enough to say drugs bad). We have to do it in a way that avoid stigmatization people aren’t really receptive to perceived attacks/insulted/judgement from above. You have to be empathetic, genuinely try to understand their situation and help them, not deliver top-down commands (that might only fuel </a:t>
            </a:r>
            <a:r>
              <a:rPr lang="en-US"/>
              <a:t>a rebellious streak, and it’s also just not kind).</a:t>
            </a:r>
            <a:endParaRPr lang="en-US" sz="1200"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BE659419-193C-42C6-996E-793806D1FB09}" type="slidenum">
              <a:rPr lang="en-US" smtClean="0"/>
              <a:t>25</a:t>
            </a:fld>
            <a:endParaRPr lang="en-US"/>
          </a:p>
        </p:txBody>
      </p:sp>
    </p:spTree>
    <p:extLst>
      <p:ext uri="{BB962C8B-B14F-4D97-AF65-F5344CB8AC3E}">
        <p14:creationId xmlns:p14="http://schemas.microsoft.com/office/powerpoint/2010/main" val="1047642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Explored youth drug use using the 2023 NSDUH dataset, which includes usage statistics for alcohol, marijuana, and cigarettes, demographics, and youth-specific questions</a:t>
            </a:r>
          </a:p>
          <a:p>
            <a:endParaRPr lang="en-US" dirty="0"/>
          </a:p>
          <a:p>
            <a:endParaRPr lang="en-US" dirty="0"/>
          </a:p>
        </p:txBody>
      </p:sp>
      <p:sp>
        <p:nvSpPr>
          <p:cNvPr id="4" name="Slide Number Placeholder 3"/>
          <p:cNvSpPr>
            <a:spLocks noGrp="1"/>
          </p:cNvSpPr>
          <p:nvPr>
            <p:ph type="sldNum" sz="quarter" idx="5"/>
          </p:nvPr>
        </p:nvSpPr>
        <p:spPr/>
        <p:txBody>
          <a:bodyPr/>
          <a:lstStyle/>
          <a:p>
            <a:fld id="{BE659419-193C-42C6-996E-793806D1FB09}" type="slidenum">
              <a:rPr lang="en-US" smtClean="0"/>
              <a:t>3</a:t>
            </a:fld>
            <a:endParaRPr lang="en-US"/>
          </a:p>
        </p:txBody>
      </p:sp>
    </p:spTree>
    <p:extLst>
      <p:ext uri="{BB962C8B-B14F-4D97-AF65-F5344CB8AC3E}">
        <p14:creationId xmlns:p14="http://schemas.microsoft.com/office/powerpoint/2010/main" val="2462058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Decision trees split the predictor space into rectangles and just predict some aggregate of the training observations in the rectangles (mean for regression, mode for classification)</a:t>
            </a:r>
          </a:p>
          <a:p>
            <a:endParaRPr lang="en-US" dirty="0"/>
          </a:p>
          <a:p>
            <a:r>
              <a:rPr lang="en-US" dirty="0"/>
              <a:t>For example, we would predict the mean of the observations in R1</a:t>
            </a:r>
          </a:p>
        </p:txBody>
      </p:sp>
      <p:sp>
        <p:nvSpPr>
          <p:cNvPr id="4" name="Slide Number Placeholder 3"/>
          <p:cNvSpPr>
            <a:spLocks noGrp="1"/>
          </p:cNvSpPr>
          <p:nvPr>
            <p:ph type="sldNum" sz="quarter" idx="5"/>
          </p:nvPr>
        </p:nvSpPr>
        <p:spPr/>
        <p:txBody>
          <a:bodyPr/>
          <a:lstStyle/>
          <a:p>
            <a:fld id="{BE659419-193C-42C6-996E-793806D1FB09}" type="slidenum">
              <a:rPr lang="en-US" smtClean="0"/>
              <a:t>4</a:t>
            </a:fld>
            <a:endParaRPr lang="en-US"/>
          </a:p>
        </p:txBody>
      </p:sp>
    </p:spTree>
    <p:extLst>
      <p:ext uri="{BB962C8B-B14F-4D97-AF65-F5344CB8AC3E}">
        <p14:creationId xmlns:p14="http://schemas.microsoft.com/office/powerpoint/2010/main" val="653207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Decision trees are convenient because they work for both regression and classification (and you don’t have to one-hot-encode!) and they are easy to understand and explain. The downside is that they are very flexible and tend to overfit the training data.</a:t>
            </a:r>
          </a:p>
          <a:p>
            <a:endParaRPr lang="en-US" dirty="0"/>
          </a:p>
          <a:p>
            <a:r>
              <a:rPr lang="en-US" dirty="0"/>
              <a:t>To combat this, we use cost complexity pruning to prune back complicated trees via penalization, kind of like regularization in ridge regression</a:t>
            </a:r>
          </a:p>
        </p:txBody>
      </p:sp>
      <p:sp>
        <p:nvSpPr>
          <p:cNvPr id="4" name="Slide Number Placeholder 3"/>
          <p:cNvSpPr>
            <a:spLocks noGrp="1"/>
          </p:cNvSpPr>
          <p:nvPr>
            <p:ph type="sldNum" sz="quarter" idx="5"/>
          </p:nvPr>
        </p:nvSpPr>
        <p:spPr/>
        <p:txBody>
          <a:bodyPr/>
          <a:lstStyle/>
          <a:p>
            <a:fld id="{BE659419-193C-42C6-996E-793806D1FB09}" type="slidenum">
              <a:rPr lang="en-US" smtClean="0"/>
              <a:t>5</a:t>
            </a:fld>
            <a:endParaRPr lang="en-US"/>
          </a:p>
        </p:txBody>
      </p:sp>
    </p:spTree>
    <p:extLst>
      <p:ext uri="{BB962C8B-B14F-4D97-AF65-F5344CB8AC3E}">
        <p14:creationId xmlns:p14="http://schemas.microsoft.com/office/powerpoint/2010/main" val="41438350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Bagging is a general strategy that reduces variance by averaging many models together: we use bootstrap resampling to obtain multiple training sets, train models on the training sets, and then average their predictions. Unfortunately, this boost in performance comes at the cost of interpretability (it’s hard to interpret the aggregate of hundreds of trees).</a:t>
            </a:r>
          </a:p>
          <a:p>
            <a:endParaRPr lang="en-US" dirty="0"/>
          </a:p>
          <a:p>
            <a:r>
              <a:rPr lang="en-US" dirty="0"/>
              <a:t>Luckily, we can use variable importance measures to see which predicts are the most important. These work by basically looking at how much splitting on that variable improves metrics.</a:t>
            </a:r>
          </a:p>
        </p:txBody>
      </p:sp>
      <p:sp>
        <p:nvSpPr>
          <p:cNvPr id="4" name="Slide Number Placeholder 3"/>
          <p:cNvSpPr>
            <a:spLocks noGrp="1"/>
          </p:cNvSpPr>
          <p:nvPr>
            <p:ph type="sldNum" sz="quarter" idx="5"/>
          </p:nvPr>
        </p:nvSpPr>
        <p:spPr/>
        <p:txBody>
          <a:bodyPr/>
          <a:lstStyle/>
          <a:p>
            <a:fld id="{BE659419-193C-42C6-996E-793806D1FB09}" type="slidenum">
              <a:rPr lang="en-US" smtClean="0"/>
              <a:t>6</a:t>
            </a:fld>
            <a:endParaRPr lang="en-US"/>
          </a:p>
        </p:txBody>
      </p:sp>
    </p:spTree>
    <p:extLst>
      <p:ext uri="{BB962C8B-B14F-4D97-AF65-F5344CB8AC3E}">
        <p14:creationId xmlns:p14="http://schemas.microsoft.com/office/powerpoint/2010/main" val="6965462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problem with bagging is that its constituent trees can be correlated. For example, if one predictor is much better than the others, than all trees will start with that predictor due to the greedy algorithm used to construct them. This is problematic because taking the average of correlated variables isn’t very useful (you want their errors to cancel each other out).</a:t>
            </a:r>
          </a:p>
          <a:p>
            <a:endParaRPr lang="en-US" dirty="0"/>
          </a:p>
          <a:p>
            <a:r>
              <a:rPr lang="en-US" dirty="0"/>
              <a:t>Random forests fix this by randomly choosing which predictors can be considered at each split. m – the number of predictors considered at each split – is a parameter that must be chosen with a validation approach.</a:t>
            </a:r>
          </a:p>
        </p:txBody>
      </p:sp>
      <p:sp>
        <p:nvSpPr>
          <p:cNvPr id="4" name="Slide Number Placeholder 3"/>
          <p:cNvSpPr>
            <a:spLocks noGrp="1"/>
          </p:cNvSpPr>
          <p:nvPr>
            <p:ph type="sldNum" sz="quarter" idx="5"/>
          </p:nvPr>
        </p:nvSpPr>
        <p:spPr/>
        <p:txBody>
          <a:bodyPr/>
          <a:lstStyle/>
          <a:p>
            <a:fld id="{BE659419-193C-42C6-996E-793806D1FB09}" type="slidenum">
              <a:rPr lang="en-US" smtClean="0"/>
              <a:t>7</a:t>
            </a:fld>
            <a:endParaRPr lang="en-US"/>
          </a:p>
        </p:txBody>
      </p:sp>
    </p:spTree>
    <p:extLst>
      <p:ext uri="{BB962C8B-B14F-4D97-AF65-F5344CB8AC3E}">
        <p14:creationId xmlns:p14="http://schemas.microsoft.com/office/powerpoint/2010/main" val="10075673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Boosting takes a different approach than bagging and random forests: Instead of constructing its trees independently and then averaging, it builds its trees sequentially and each trees contribution is weighted. The core idea is to grow new trees to learn from past mistakes.</a:t>
            </a:r>
          </a:p>
        </p:txBody>
      </p:sp>
      <p:sp>
        <p:nvSpPr>
          <p:cNvPr id="4" name="Slide Number Placeholder 3"/>
          <p:cNvSpPr>
            <a:spLocks noGrp="1"/>
          </p:cNvSpPr>
          <p:nvPr>
            <p:ph type="sldNum" sz="quarter" idx="5"/>
          </p:nvPr>
        </p:nvSpPr>
        <p:spPr/>
        <p:txBody>
          <a:bodyPr/>
          <a:lstStyle/>
          <a:p>
            <a:fld id="{BE659419-193C-42C6-996E-793806D1FB09}" type="slidenum">
              <a:rPr lang="en-US" smtClean="0"/>
              <a:t>8</a:t>
            </a:fld>
            <a:endParaRPr lang="en-US"/>
          </a:p>
        </p:txBody>
      </p:sp>
    </p:spTree>
    <p:extLst>
      <p:ext uri="{BB962C8B-B14F-4D97-AF65-F5344CB8AC3E}">
        <p14:creationId xmlns:p14="http://schemas.microsoft.com/office/powerpoint/2010/main" val="29234055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Okay, we have three sections of analysis: one for alcohol, marijuana, and cigarette. The binary/multi-class/regression refers to the type of response variable we will be trying to predict.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Our general approach is to: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 Compute the response variable and drop “equivalent” predictors (e.g., don’t try to predict binary usage with the number of times they’ve used it). Sometimes this involves reordering categories (e.g., 1=low,…,4=high,5=none  &gt;&gt;&gt; 0=none).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 Split the dataset into a training and test set; we use a 75/25 split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 For each substance we try a decision tree and one of the ensemble methods, which can involve pruning (for the decision tree) and hyperparameter search (for the ensemble method)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 Lastly, if model isn’t completely worthless, we try to assess which predictors are the most important (look at decision tree, variable importance plot, relative influence)</a:t>
            </a:r>
          </a:p>
        </p:txBody>
      </p:sp>
      <p:sp>
        <p:nvSpPr>
          <p:cNvPr id="4" name="Slide Number Placeholder 3"/>
          <p:cNvSpPr>
            <a:spLocks noGrp="1"/>
          </p:cNvSpPr>
          <p:nvPr>
            <p:ph type="sldNum" sz="quarter" idx="5"/>
          </p:nvPr>
        </p:nvSpPr>
        <p:spPr/>
        <p:txBody>
          <a:bodyPr/>
          <a:lstStyle/>
          <a:p>
            <a:fld id="{BE659419-193C-42C6-996E-793806D1FB09}" type="slidenum">
              <a:rPr lang="en-US" smtClean="0"/>
              <a:t>9</a:t>
            </a:fld>
            <a:endParaRPr lang="en-US"/>
          </a:p>
        </p:txBody>
      </p:sp>
    </p:spTree>
    <p:extLst>
      <p:ext uri="{BB962C8B-B14F-4D97-AF65-F5344CB8AC3E}">
        <p14:creationId xmlns:p14="http://schemas.microsoft.com/office/powerpoint/2010/main" val="2417911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37948D-D7AC-4917-80B6-1E5184F3ABB4}" type="datetimeFigureOut">
              <a:rPr lang="en-US" smtClean="0"/>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B2BF4C-8561-456C-B22F-9E42EEC51BF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8717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37948D-D7AC-4917-80B6-1E5184F3ABB4}" type="datetimeFigureOut">
              <a:rPr lang="en-US" smtClean="0"/>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B2BF4C-8561-456C-B22F-9E42EEC51BF1}" type="slidenum">
              <a:rPr lang="en-US" smtClean="0"/>
              <a:t>‹#›</a:t>
            </a:fld>
            <a:endParaRPr lang="en-US"/>
          </a:p>
        </p:txBody>
      </p:sp>
    </p:spTree>
    <p:extLst>
      <p:ext uri="{BB962C8B-B14F-4D97-AF65-F5344CB8AC3E}">
        <p14:creationId xmlns:p14="http://schemas.microsoft.com/office/powerpoint/2010/main" val="2532890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37948D-D7AC-4917-80B6-1E5184F3ABB4}" type="datetimeFigureOut">
              <a:rPr lang="en-US" smtClean="0"/>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B2BF4C-8561-456C-B22F-9E42EEC51BF1}" type="slidenum">
              <a:rPr lang="en-US" smtClean="0"/>
              <a:t>‹#›</a:t>
            </a:fld>
            <a:endParaRPr lang="en-US"/>
          </a:p>
        </p:txBody>
      </p:sp>
    </p:spTree>
    <p:extLst>
      <p:ext uri="{BB962C8B-B14F-4D97-AF65-F5344CB8AC3E}">
        <p14:creationId xmlns:p14="http://schemas.microsoft.com/office/powerpoint/2010/main" val="282698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37948D-D7AC-4917-80B6-1E5184F3ABB4}" type="datetimeFigureOut">
              <a:rPr lang="en-US" smtClean="0"/>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B2BF4C-8561-456C-B22F-9E42EEC51BF1}" type="slidenum">
              <a:rPr lang="en-US" smtClean="0"/>
              <a:t>‹#›</a:t>
            </a:fld>
            <a:endParaRPr lang="en-US"/>
          </a:p>
        </p:txBody>
      </p:sp>
    </p:spTree>
    <p:extLst>
      <p:ext uri="{BB962C8B-B14F-4D97-AF65-F5344CB8AC3E}">
        <p14:creationId xmlns:p14="http://schemas.microsoft.com/office/powerpoint/2010/main" val="996943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37948D-D7AC-4917-80B6-1E5184F3ABB4}" type="datetimeFigureOut">
              <a:rPr lang="en-US" smtClean="0"/>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B2BF4C-8561-456C-B22F-9E42EEC51BF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6274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37948D-D7AC-4917-80B6-1E5184F3ABB4}" type="datetimeFigureOut">
              <a:rPr lang="en-US" smtClean="0"/>
              <a:t>4/23/2025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B2BF4C-8561-456C-B22F-9E42EEC51BF1}" type="slidenum">
              <a:rPr lang="en-US" smtClean="0"/>
              <a:t>‹#›</a:t>
            </a:fld>
            <a:endParaRPr lang="en-US"/>
          </a:p>
        </p:txBody>
      </p:sp>
    </p:spTree>
    <p:extLst>
      <p:ext uri="{BB962C8B-B14F-4D97-AF65-F5344CB8AC3E}">
        <p14:creationId xmlns:p14="http://schemas.microsoft.com/office/powerpoint/2010/main" val="794771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37948D-D7AC-4917-80B6-1E5184F3ABB4}" type="datetimeFigureOut">
              <a:rPr lang="en-US" smtClean="0"/>
              <a:t>4/23/2025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B2BF4C-8561-456C-B22F-9E42EEC51BF1}" type="slidenum">
              <a:rPr lang="en-US" smtClean="0"/>
              <a:t>‹#›</a:t>
            </a:fld>
            <a:endParaRPr lang="en-US"/>
          </a:p>
        </p:txBody>
      </p:sp>
    </p:spTree>
    <p:extLst>
      <p:ext uri="{BB962C8B-B14F-4D97-AF65-F5344CB8AC3E}">
        <p14:creationId xmlns:p14="http://schemas.microsoft.com/office/powerpoint/2010/main" val="4158523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37948D-D7AC-4917-80B6-1E5184F3ABB4}" type="datetimeFigureOut">
              <a:rPr lang="en-US" smtClean="0"/>
              <a:t>4/23/2025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B2BF4C-8561-456C-B22F-9E42EEC51BF1}" type="slidenum">
              <a:rPr lang="en-US" smtClean="0"/>
              <a:t>‹#›</a:t>
            </a:fld>
            <a:endParaRPr lang="en-US"/>
          </a:p>
        </p:txBody>
      </p:sp>
    </p:spTree>
    <p:extLst>
      <p:ext uri="{BB962C8B-B14F-4D97-AF65-F5344CB8AC3E}">
        <p14:creationId xmlns:p14="http://schemas.microsoft.com/office/powerpoint/2010/main" val="997427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437948D-D7AC-4917-80B6-1E5184F3ABB4}" type="datetimeFigureOut">
              <a:rPr lang="en-US" smtClean="0"/>
              <a:t>4/23/2025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8B2BF4C-8561-456C-B22F-9E42EEC51BF1}" type="slidenum">
              <a:rPr lang="en-US" smtClean="0"/>
              <a:t>‹#›</a:t>
            </a:fld>
            <a:endParaRPr lang="en-US"/>
          </a:p>
        </p:txBody>
      </p:sp>
    </p:spTree>
    <p:extLst>
      <p:ext uri="{BB962C8B-B14F-4D97-AF65-F5344CB8AC3E}">
        <p14:creationId xmlns:p14="http://schemas.microsoft.com/office/powerpoint/2010/main" val="1029031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437948D-D7AC-4917-80B6-1E5184F3ABB4}" type="datetimeFigureOut">
              <a:rPr lang="en-US" smtClean="0"/>
              <a:t>4/23/2025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8B2BF4C-8561-456C-B22F-9E42EEC51BF1}" type="slidenum">
              <a:rPr lang="en-US" smtClean="0"/>
              <a:t>‹#›</a:t>
            </a:fld>
            <a:endParaRPr lang="en-US"/>
          </a:p>
        </p:txBody>
      </p:sp>
    </p:spTree>
    <p:extLst>
      <p:ext uri="{BB962C8B-B14F-4D97-AF65-F5344CB8AC3E}">
        <p14:creationId xmlns:p14="http://schemas.microsoft.com/office/powerpoint/2010/main" val="3249281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37948D-D7AC-4917-80B6-1E5184F3ABB4}" type="datetimeFigureOut">
              <a:rPr lang="en-US" smtClean="0"/>
              <a:t>4/23/2025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B2BF4C-8561-456C-B22F-9E42EEC51BF1}" type="slidenum">
              <a:rPr lang="en-US" smtClean="0"/>
              <a:t>‹#›</a:t>
            </a:fld>
            <a:endParaRPr lang="en-US"/>
          </a:p>
        </p:txBody>
      </p:sp>
    </p:spTree>
    <p:extLst>
      <p:ext uri="{BB962C8B-B14F-4D97-AF65-F5344CB8AC3E}">
        <p14:creationId xmlns:p14="http://schemas.microsoft.com/office/powerpoint/2010/main" val="2092075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437948D-D7AC-4917-80B6-1E5184F3ABB4}" type="datetimeFigureOut">
              <a:rPr lang="en-US" smtClean="0"/>
              <a:t>4/23/2025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8B2BF4C-8561-456C-B22F-9E42EEC51BF1}"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45440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mendible/5322/tree/main/Homework%201"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ww.samhsa.gov/data/dataset/national-survey-drug-use-and-health-2023-nsduh-2023-ds0001"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977C3-BBE0-F9D4-F4FE-F871C9DCC9FC}"/>
              </a:ext>
            </a:extLst>
          </p:cNvPr>
          <p:cNvSpPr>
            <a:spLocks noGrp="1"/>
          </p:cNvSpPr>
          <p:nvPr>
            <p:ph type="ctrTitle"/>
          </p:nvPr>
        </p:nvSpPr>
        <p:spPr/>
        <p:txBody>
          <a:bodyPr>
            <a:normAutofit fontScale="90000"/>
          </a:bodyPr>
          <a:lstStyle/>
          <a:p>
            <a:r>
              <a:rPr lang="en-US" dirty="0"/>
              <a:t>Exploring Youth Drug Use: Best Predictors and Differences between Substances</a:t>
            </a:r>
          </a:p>
        </p:txBody>
      </p:sp>
      <p:sp>
        <p:nvSpPr>
          <p:cNvPr id="3" name="Subtitle 2">
            <a:extLst>
              <a:ext uri="{FF2B5EF4-FFF2-40B4-BE49-F238E27FC236}">
                <a16:creationId xmlns:a16="http://schemas.microsoft.com/office/drawing/2014/main" id="{47BF8B09-84DC-9B1D-2F2C-D3434D83B5DC}"/>
              </a:ext>
            </a:extLst>
          </p:cNvPr>
          <p:cNvSpPr>
            <a:spLocks noGrp="1"/>
          </p:cNvSpPr>
          <p:nvPr>
            <p:ph type="subTitle" idx="1"/>
          </p:nvPr>
        </p:nvSpPr>
        <p:spPr/>
        <p:txBody>
          <a:bodyPr/>
          <a:lstStyle/>
          <a:p>
            <a:r>
              <a:rPr lang="en-US" dirty="0"/>
              <a:t>Tyler Franck</a:t>
            </a:r>
          </a:p>
        </p:txBody>
      </p:sp>
    </p:spTree>
    <p:extLst>
      <p:ext uri="{BB962C8B-B14F-4D97-AF65-F5344CB8AC3E}">
        <p14:creationId xmlns:p14="http://schemas.microsoft.com/office/powerpoint/2010/main" val="1415380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20C51-F1A5-702A-696B-770D44AC6ED2}"/>
              </a:ext>
            </a:extLst>
          </p:cNvPr>
          <p:cNvSpPr>
            <a:spLocks noGrp="1"/>
          </p:cNvSpPr>
          <p:nvPr>
            <p:ph type="title"/>
          </p:nvPr>
        </p:nvSpPr>
        <p:spPr/>
        <p:txBody>
          <a:bodyPr/>
          <a:lstStyle/>
          <a:p>
            <a:r>
              <a:rPr lang="en-US" dirty="0"/>
              <a:t>Results: Alcohol (Decision Tree)</a:t>
            </a:r>
          </a:p>
        </p:txBody>
      </p:sp>
      <p:sp>
        <p:nvSpPr>
          <p:cNvPr id="3" name="Content Placeholder 2">
            <a:extLst>
              <a:ext uri="{FF2B5EF4-FFF2-40B4-BE49-F238E27FC236}">
                <a16:creationId xmlns:a16="http://schemas.microsoft.com/office/drawing/2014/main" id="{810EBEA6-75A7-9957-6852-DCA617FE65D6}"/>
              </a:ext>
            </a:extLst>
          </p:cNvPr>
          <p:cNvSpPr>
            <a:spLocks noGrp="1"/>
          </p:cNvSpPr>
          <p:nvPr>
            <p:ph idx="1"/>
          </p:nvPr>
        </p:nvSpPr>
        <p:spPr/>
        <p:txBody>
          <a:bodyPr>
            <a:normAutofit/>
          </a:bodyPr>
          <a:lstStyle/>
          <a:p>
            <a:r>
              <a:rPr lang="en-US" sz="1800" dirty="0"/>
              <a:t>Decision tree just predicts the most common response (no alcohol), and so we can’t say anything about predictor importance</a:t>
            </a:r>
          </a:p>
        </p:txBody>
      </p:sp>
      <p:pic>
        <p:nvPicPr>
          <p:cNvPr id="5" name="Picture 4">
            <a:extLst>
              <a:ext uri="{FF2B5EF4-FFF2-40B4-BE49-F238E27FC236}">
                <a16:creationId xmlns:a16="http://schemas.microsoft.com/office/drawing/2014/main" id="{93CAC9DA-E3A3-E3C6-D515-36C36EAC9F3D}"/>
              </a:ext>
            </a:extLst>
          </p:cNvPr>
          <p:cNvPicPr>
            <a:picLocks noChangeAspect="1"/>
          </p:cNvPicPr>
          <p:nvPr/>
        </p:nvPicPr>
        <p:blipFill>
          <a:blip r:embed="rId3"/>
          <a:stretch>
            <a:fillRect/>
          </a:stretch>
        </p:blipFill>
        <p:spPr>
          <a:xfrm>
            <a:off x="3281674" y="2462644"/>
            <a:ext cx="5628652" cy="3627815"/>
          </a:xfrm>
          <a:prstGeom prst="rect">
            <a:avLst/>
          </a:prstGeom>
        </p:spPr>
      </p:pic>
    </p:spTree>
    <p:extLst>
      <p:ext uri="{BB962C8B-B14F-4D97-AF65-F5344CB8AC3E}">
        <p14:creationId xmlns:p14="http://schemas.microsoft.com/office/powerpoint/2010/main" val="1002198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A82CDD-B366-7BEF-6B87-87DFC3858C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38836D-1C3C-200C-802C-CB9D7A3F86B2}"/>
              </a:ext>
            </a:extLst>
          </p:cNvPr>
          <p:cNvSpPr>
            <a:spLocks noGrp="1"/>
          </p:cNvSpPr>
          <p:nvPr>
            <p:ph type="title"/>
          </p:nvPr>
        </p:nvSpPr>
        <p:spPr/>
        <p:txBody>
          <a:bodyPr/>
          <a:lstStyle/>
          <a:p>
            <a:r>
              <a:rPr lang="en-US" dirty="0"/>
              <a:t>Results: Alcohol (Bagging)</a:t>
            </a:r>
          </a:p>
        </p:txBody>
      </p:sp>
      <p:sp>
        <p:nvSpPr>
          <p:cNvPr id="3" name="Content Placeholder 2">
            <a:extLst>
              <a:ext uri="{FF2B5EF4-FFF2-40B4-BE49-F238E27FC236}">
                <a16:creationId xmlns:a16="http://schemas.microsoft.com/office/drawing/2014/main" id="{F23D1ED5-AF14-221C-581A-FB6DBAABA18D}"/>
              </a:ext>
            </a:extLst>
          </p:cNvPr>
          <p:cNvSpPr>
            <a:spLocks noGrp="1"/>
          </p:cNvSpPr>
          <p:nvPr>
            <p:ph idx="1"/>
          </p:nvPr>
        </p:nvSpPr>
        <p:spPr/>
        <p:txBody>
          <a:bodyPr>
            <a:normAutofit/>
          </a:bodyPr>
          <a:lstStyle/>
          <a:p>
            <a:r>
              <a:rPr lang="en-US" sz="1800" dirty="0"/>
              <a:t>Balanced accuracy: 0.5636</a:t>
            </a:r>
          </a:p>
        </p:txBody>
      </p:sp>
      <p:pic>
        <p:nvPicPr>
          <p:cNvPr id="7" name="Picture 6">
            <a:extLst>
              <a:ext uri="{FF2B5EF4-FFF2-40B4-BE49-F238E27FC236}">
                <a16:creationId xmlns:a16="http://schemas.microsoft.com/office/drawing/2014/main" id="{0124BE60-408C-4706-10AF-D2C04F8B5A40}"/>
              </a:ext>
            </a:extLst>
          </p:cNvPr>
          <p:cNvPicPr>
            <a:picLocks noChangeAspect="1"/>
          </p:cNvPicPr>
          <p:nvPr/>
        </p:nvPicPr>
        <p:blipFill>
          <a:blip r:embed="rId3"/>
          <a:stretch>
            <a:fillRect/>
          </a:stretch>
        </p:blipFill>
        <p:spPr>
          <a:xfrm>
            <a:off x="2935428" y="2576043"/>
            <a:ext cx="6321144" cy="3293051"/>
          </a:xfrm>
          <a:prstGeom prst="rect">
            <a:avLst/>
          </a:prstGeom>
        </p:spPr>
      </p:pic>
    </p:spTree>
    <p:extLst>
      <p:ext uri="{BB962C8B-B14F-4D97-AF65-F5344CB8AC3E}">
        <p14:creationId xmlns:p14="http://schemas.microsoft.com/office/powerpoint/2010/main" val="1666309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3938-A635-A8BF-E3F3-EAD9AEB830BD}"/>
              </a:ext>
            </a:extLst>
          </p:cNvPr>
          <p:cNvSpPr>
            <a:spLocks noGrp="1"/>
          </p:cNvSpPr>
          <p:nvPr>
            <p:ph type="title"/>
          </p:nvPr>
        </p:nvSpPr>
        <p:spPr/>
        <p:txBody>
          <a:bodyPr/>
          <a:lstStyle/>
          <a:p>
            <a:r>
              <a:rPr lang="en-US" dirty="0"/>
              <a:t>Results: Alcohol (Bagging)</a:t>
            </a:r>
          </a:p>
        </p:txBody>
      </p:sp>
      <p:graphicFrame>
        <p:nvGraphicFramePr>
          <p:cNvPr id="4" name="Content Placeholder 3">
            <a:extLst>
              <a:ext uri="{FF2B5EF4-FFF2-40B4-BE49-F238E27FC236}">
                <a16:creationId xmlns:a16="http://schemas.microsoft.com/office/drawing/2014/main" id="{1A5BFA68-0A61-A1C7-3CEC-467710AAFC5D}"/>
              </a:ext>
            </a:extLst>
          </p:cNvPr>
          <p:cNvGraphicFramePr>
            <a:graphicFrameLocks noGrp="1"/>
          </p:cNvGraphicFramePr>
          <p:nvPr>
            <p:ph idx="1"/>
            <p:extLst>
              <p:ext uri="{D42A27DB-BD31-4B8C-83A1-F6EECF244321}">
                <p14:modId xmlns:p14="http://schemas.microsoft.com/office/powerpoint/2010/main" val="790598400"/>
              </p:ext>
            </p:extLst>
          </p:nvPr>
        </p:nvGraphicFramePr>
        <p:xfrm>
          <a:off x="1096963" y="2141582"/>
          <a:ext cx="10058397" cy="1483360"/>
        </p:xfrm>
        <a:graphic>
          <a:graphicData uri="http://schemas.openxmlformats.org/drawingml/2006/table">
            <a:tbl>
              <a:tblPr firstRow="1" bandRow="1">
                <a:tableStyleId>{5C22544A-7EE6-4342-B048-85BDC9FD1C3A}</a:tableStyleId>
              </a:tblPr>
              <a:tblGrid>
                <a:gridCol w="3352799">
                  <a:extLst>
                    <a:ext uri="{9D8B030D-6E8A-4147-A177-3AD203B41FA5}">
                      <a16:colId xmlns:a16="http://schemas.microsoft.com/office/drawing/2014/main" val="200809698"/>
                    </a:ext>
                  </a:extLst>
                </a:gridCol>
                <a:gridCol w="3352799">
                  <a:extLst>
                    <a:ext uri="{9D8B030D-6E8A-4147-A177-3AD203B41FA5}">
                      <a16:colId xmlns:a16="http://schemas.microsoft.com/office/drawing/2014/main" val="2040889461"/>
                    </a:ext>
                  </a:extLst>
                </a:gridCol>
                <a:gridCol w="3352799">
                  <a:extLst>
                    <a:ext uri="{9D8B030D-6E8A-4147-A177-3AD203B41FA5}">
                      <a16:colId xmlns:a16="http://schemas.microsoft.com/office/drawing/2014/main" val="2052705601"/>
                    </a:ext>
                  </a:extLst>
                </a:gridCol>
              </a:tblGrid>
              <a:tr h="370840">
                <a:tc>
                  <a:txBody>
                    <a:bodyPr/>
                    <a:lstStyle/>
                    <a:p>
                      <a:r>
                        <a:rPr lang="en-US" dirty="0"/>
                        <a:t>Predictor</a:t>
                      </a:r>
                    </a:p>
                  </a:txBody>
                  <a:tcPr/>
                </a:tc>
                <a:tc>
                  <a:txBody>
                    <a:bodyPr/>
                    <a:lstStyle/>
                    <a:p>
                      <a:r>
                        <a:rPr lang="en-US" dirty="0"/>
                        <a:t>Mean Decrease in Accuracy</a:t>
                      </a:r>
                    </a:p>
                  </a:txBody>
                  <a:tcPr/>
                </a:tc>
                <a:tc>
                  <a:txBody>
                    <a:bodyPr/>
                    <a:lstStyle/>
                    <a:p>
                      <a:r>
                        <a:rPr lang="en-US" dirty="0"/>
                        <a:t>Mean Decrease in Gini</a:t>
                      </a:r>
                    </a:p>
                  </a:txBody>
                  <a:tcPr/>
                </a:tc>
                <a:extLst>
                  <a:ext uri="{0D108BD9-81ED-4DB2-BD59-A6C34878D82A}">
                    <a16:rowId xmlns:a16="http://schemas.microsoft.com/office/drawing/2014/main" val="1915541487"/>
                  </a:ext>
                </a:extLst>
              </a:tr>
              <a:tr h="370840">
                <a:tc>
                  <a:txBody>
                    <a:bodyPr/>
                    <a:lstStyle/>
                    <a:p>
                      <a:r>
                        <a:rPr lang="en-US" dirty="0"/>
                        <a:t>YFLMJMO</a:t>
                      </a:r>
                    </a:p>
                  </a:txBody>
                  <a:tcPr/>
                </a:tc>
                <a:tc>
                  <a:txBody>
                    <a:bodyPr/>
                    <a:lstStyle/>
                    <a:p>
                      <a:r>
                        <a:rPr lang="en-US" dirty="0"/>
                        <a:t>33.67</a:t>
                      </a:r>
                    </a:p>
                  </a:txBody>
                  <a:tcPr/>
                </a:tc>
                <a:tc>
                  <a:txBody>
                    <a:bodyPr/>
                    <a:lstStyle/>
                    <a:p>
                      <a:r>
                        <a:rPr lang="en-US" dirty="0"/>
                        <a:t>44.14</a:t>
                      </a:r>
                    </a:p>
                  </a:txBody>
                  <a:tcPr/>
                </a:tc>
                <a:extLst>
                  <a:ext uri="{0D108BD9-81ED-4DB2-BD59-A6C34878D82A}">
                    <a16:rowId xmlns:a16="http://schemas.microsoft.com/office/drawing/2014/main" val="1966286433"/>
                  </a:ext>
                </a:extLst>
              </a:tr>
              <a:tr h="370840">
                <a:tc>
                  <a:txBody>
                    <a:bodyPr/>
                    <a:lstStyle/>
                    <a:p>
                      <a:r>
                        <a:rPr lang="en-US" dirty="0"/>
                        <a:t>STNDALC</a:t>
                      </a:r>
                    </a:p>
                  </a:txBody>
                  <a:tcPr/>
                </a:tc>
                <a:tc>
                  <a:txBody>
                    <a:bodyPr/>
                    <a:lstStyle/>
                    <a:p>
                      <a:r>
                        <a:rPr lang="en-US" dirty="0"/>
                        <a:t>23.51</a:t>
                      </a:r>
                    </a:p>
                  </a:txBody>
                  <a:tcPr/>
                </a:tc>
                <a:tc>
                  <a:txBody>
                    <a:bodyPr/>
                    <a:lstStyle/>
                    <a:p>
                      <a:r>
                        <a:rPr lang="en-US" dirty="0"/>
                        <a:t>39.74</a:t>
                      </a:r>
                    </a:p>
                  </a:txBody>
                  <a:tcPr/>
                </a:tc>
                <a:extLst>
                  <a:ext uri="{0D108BD9-81ED-4DB2-BD59-A6C34878D82A}">
                    <a16:rowId xmlns:a16="http://schemas.microsoft.com/office/drawing/2014/main" val="2992071573"/>
                  </a:ext>
                </a:extLst>
              </a:tr>
              <a:tr h="370840">
                <a:tc>
                  <a:txBody>
                    <a:bodyPr/>
                    <a:lstStyle/>
                    <a:p>
                      <a:r>
                        <a:rPr lang="en-US" dirty="0"/>
                        <a:t>INCOME</a:t>
                      </a:r>
                    </a:p>
                  </a:txBody>
                  <a:tcPr/>
                </a:tc>
                <a:tc>
                  <a:txBody>
                    <a:bodyPr/>
                    <a:lstStyle/>
                    <a:p>
                      <a:r>
                        <a:rPr lang="en-US" dirty="0"/>
                        <a:t>25.47</a:t>
                      </a:r>
                    </a:p>
                  </a:txBody>
                  <a:tcPr/>
                </a:tc>
                <a:tc>
                  <a:txBody>
                    <a:bodyPr/>
                    <a:lstStyle/>
                    <a:p>
                      <a:r>
                        <a:rPr lang="en-US" dirty="0"/>
                        <a:t>39.49</a:t>
                      </a:r>
                    </a:p>
                  </a:txBody>
                  <a:tcPr/>
                </a:tc>
                <a:extLst>
                  <a:ext uri="{0D108BD9-81ED-4DB2-BD59-A6C34878D82A}">
                    <a16:rowId xmlns:a16="http://schemas.microsoft.com/office/drawing/2014/main" val="2780882759"/>
                  </a:ext>
                </a:extLst>
              </a:tr>
            </a:tbl>
          </a:graphicData>
        </a:graphic>
      </p:graphicFrame>
      <p:sp>
        <p:nvSpPr>
          <p:cNvPr id="10" name="Content Placeholder 2">
            <a:extLst>
              <a:ext uri="{FF2B5EF4-FFF2-40B4-BE49-F238E27FC236}">
                <a16:creationId xmlns:a16="http://schemas.microsoft.com/office/drawing/2014/main" id="{67468104-1D4C-6A38-3D2C-432B1BB29EEE}"/>
              </a:ext>
            </a:extLst>
          </p:cNvPr>
          <p:cNvSpPr txBox="1">
            <a:spLocks/>
          </p:cNvSpPr>
          <p:nvPr/>
        </p:nvSpPr>
        <p:spPr>
          <a:xfrm>
            <a:off x="1096963" y="3907125"/>
            <a:ext cx="10058400" cy="242703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800" dirty="0"/>
              <a:t>YFLMJMO: How youth feels about peer marijuana usage</a:t>
            </a:r>
          </a:p>
          <a:p>
            <a:r>
              <a:rPr lang="en-US" sz="1800" dirty="0"/>
              <a:t>STNDALC: How much other students drink alcohol</a:t>
            </a:r>
          </a:p>
          <a:p>
            <a:r>
              <a:rPr lang="en-US" sz="1800" dirty="0"/>
              <a:t>INCOME: Family income</a:t>
            </a:r>
          </a:p>
        </p:txBody>
      </p:sp>
    </p:spTree>
    <p:extLst>
      <p:ext uri="{BB962C8B-B14F-4D97-AF65-F5344CB8AC3E}">
        <p14:creationId xmlns:p14="http://schemas.microsoft.com/office/powerpoint/2010/main" val="2554149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24E75-E9BD-7898-97E0-9F4DEE4AA046}"/>
              </a:ext>
            </a:extLst>
          </p:cNvPr>
          <p:cNvSpPr>
            <a:spLocks noGrp="1"/>
          </p:cNvSpPr>
          <p:nvPr>
            <p:ph type="title"/>
          </p:nvPr>
        </p:nvSpPr>
        <p:spPr/>
        <p:txBody>
          <a:bodyPr/>
          <a:lstStyle/>
          <a:p>
            <a:r>
              <a:rPr lang="en-US" dirty="0"/>
              <a:t>Results: Marijuana (Decision Tree)</a:t>
            </a:r>
          </a:p>
        </p:txBody>
      </p:sp>
      <p:sp>
        <p:nvSpPr>
          <p:cNvPr id="3" name="Content Placeholder 2">
            <a:extLst>
              <a:ext uri="{FF2B5EF4-FFF2-40B4-BE49-F238E27FC236}">
                <a16:creationId xmlns:a16="http://schemas.microsoft.com/office/drawing/2014/main" id="{FBE4590E-C629-9830-5AB0-B523478ECA83}"/>
              </a:ext>
            </a:extLst>
          </p:cNvPr>
          <p:cNvSpPr>
            <a:spLocks noGrp="1"/>
          </p:cNvSpPr>
          <p:nvPr>
            <p:ph idx="1"/>
          </p:nvPr>
        </p:nvSpPr>
        <p:spPr/>
        <p:txBody>
          <a:bodyPr>
            <a:normAutofit/>
          </a:bodyPr>
          <a:lstStyle/>
          <a:p>
            <a:r>
              <a:rPr lang="en-US" sz="1800" dirty="0"/>
              <a:t>Nontrivial balanced accuracies for the lowest and highest frequencies of usage:</a:t>
            </a:r>
          </a:p>
        </p:txBody>
      </p:sp>
      <p:pic>
        <p:nvPicPr>
          <p:cNvPr id="5" name="Picture 4">
            <a:extLst>
              <a:ext uri="{FF2B5EF4-FFF2-40B4-BE49-F238E27FC236}">
                <a16:creationId xmlns:a16="http://schemas.microsoft.com/office/drawing/2014/main" id="{09CBC179-009C-661A-2C7B-0CD49997DF4B}"/>
              </a:ext>
            </a:extLst>
          </p:cNvPr>
          <p:cNvPicPr>
            <a:picLocks noChangeAspect="1"/>
          </p:cNvPicPr>
          <p:nvPr/>
        </p:nvPicPr>
        <p:blipFill>
          <a:blip r:embed="rId3"/>
          <a:stretch>
            <a:fillRect/>
          </a:stretch>
        </p:blipFill>
        <p:spPr>
          <a:xfrm>
            <a:off x="4911654" y="3206074"/>
            <a:ext cx="6342008" cy="1790592"/>
          </a:xfrm>
          <a:prstGeom prst="rect">
            <a:avLst/>
          </a:prstGeom>
        </p:spPr>
      </p:pic>
      <p:pic>
        <p:nvPicPr>
          <p:cNvPr id="7" name="Picture 6">
            <a:extLst>
              <a:ext uri="{FF2B5EF4-FFF2-40B4-BE49-F238E27FC236}">
                <a16:creationId xmlns:a16="http://schemas.microsoft.com/office/drawing/2014/main" id="{1FF44858-22D4-DDCA-37AA-151C68D0BEB1}"/>
              </a:ext>
            </a:extLst>
          </p:cNvPr>
          <p:cNvPicPr>
            <a:picLocks noChangeAspect="1"/>
          </p:cNvPicPr>
          <p:nvPr/>
        </p:nvPicPr>
        <p:blipFill>
          <a:blip r:embed="rId4"/>
          <a:stretch>
            <a:fillRect/>
          </a:stretch>
        </p:blipFill>
        <p:spPr>
          <a:xfrm>
            <a:off x="790311" y="3429000"/>
            <a:ext cx="3135076" cy="1344741"/>
          </a:xfrm>
          <a:prstGeom prst="rect">
            <a:avLst/>
          </a:prstGeom>
        </p:spPr>
      </p:pic>
    </p:spTree>
    <p:extLst>
      <p:ext uri="{BB962C8B-B14F-4D97-AF65-F5344CB8AC3E}">
        <p14:creationId xmlns:p14="http://schemas.microsoft.com/office/powerpoint/2010/main" val="2212808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0EFD0D-3E23-D7A0-851F-B7AC06B7CD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6C1C28-FABA-B3A0-8CAA-C46C0F4704E8}"/>
              </a:ext>
            </a:extLst>
          </p:cNvPr>
          <p:cNvSpPr>
            <a:spLocks noGrp="1"/>
          </p:cNvSpPr>
          <p:nvPr>
            <p:ph type="title"/>
          </p:nvPr>
        </p:nvSpPr>
        <p:spPr/>
        <p:txBody>
          <a:bodyPr/>
          <a:lstStyle/>
          <a:p>
            <a:r>
              <a:rPr lang="en-US" dirty="0"/>
              <a:t>Results: Marijuana (Decision Tree)</a:t>
            </a:r>
          </a:p>
        </p:txBody>
      </p:sp>
      <p:pic>
        <p:nvPicPr>
          <p:cNvPr id="6" name="Picture 5">
            <a:extLst>
              <a:ext uri="{FF2B5EF4-FFF2-40B4-BE49-F238E27FC236}">
                <a16:creationId xmlns:a16="http://schemas.microsoft.com/office/drawing/2014/main" id="{A1232E81-AA2F-B1BF-947A-C00648D85425}"/>
              </a:ext>
            </a:extLst>
          </p:cNvPr>
          <p:cNvPicPr>
            <a:picLocks noChangeAspect="1"/>
          </p:cNvPicPr>
          <p:nvPr/>
        </p:nvPicPr>
        <p:blipFill>
          <a:blip r:embed="rId3"/>
          <a:stretch>
            <a:fillRect/>
          </a:stretch>
        </p:blipFill>
        <p:spPr>
          <a:xfrm>
            <a:off x="3123543" y="2464493"/>
            <a:ext cx="5944913" cy="3113347"/>
          </a:xfrm>
          <a:prstGeom prst="rect">
            <a:avLst/>
          </a:prstGeom>
        </p:spPr>
      </p:pic>
    </p:spTree>
    <p:extLst>
      <p:ext uri="{BB962C8B-B14F-4D97-AF65-F5344CB8AC3E}">
        <p14:creationId xmlns:p14="http://schemas.microsoft.com/office/powerpoint/2010/main" val="2153626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AB7759-A5D7-E316-23B4-1343480629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366ECE-A7B6-AAFE-A1FC-D644228CDAE7}"/>
              </a:ext>
            </a:extLst>
          </p:cNvPr>
          <p:cNvSpPr>
            <a:spLocks noGrp="1"/>
          </p:cNvSpPr>
          <p:nvPr>
            <p:ph type="title"/>
          </p:nvPr>
        </p:nvSpPr>
        <p:spPr/>
        <p:txBody>
          <a:bodyPr/>
          <a:lstStyle/>
          <a:p>
            <a:r>
              <a:rPr lang="en-US" dirty="0"/>
              <a:t>Results: Marijuana (Decision Tree)</a:t>
            </a:r>
          </a:p>
        </p:txBody>
      </p:sp>
      <p:pic>
        <p:nvPicPr>
          <p:cNvPr id="11" name="Picture 10">
            <a:extLst>
              <a:ext uri="{FF2B5EF4-FFF2-40B4-BE49-F238E27FC236}">
                <a16:creationId xmlns:a16="http://schemas.microsoft.com/office/drawing/2014/main" id="{7E5CC44F-F787-A6E5-85FB-C21EA6DC21EE}"/>
              </a:ext>
            </a:extLst>
          </p:cNvPr>
          <p:cNvPicPr>
            <a:picLocks noChangeAspect="1"/>
          </p:cNvPicPr>
          <p:nvPr/>
        </p:nvPicPr>
        <p:blipFill>
          <a:blip r:embed="rId3"/>
          <a:stretch>
            <a:fillRect/>
          </a:stretch>
        </p:blipFill>
        <p:spPr>
          <a:xfrm>
            <a:off x="2938842" y="2351197"/>
            <a:ext cx="6314315" cy="3345414"/>
          </a:xfrm>
          <a:prstGeom prst="rect">
            <a:avLst/>
          </a:prstGeom>
        </p:spPr>
      </p:pic>
    </p:spTree>
    <p:extLst>
      <p:ext uri="{BB962C8B-B14F-4D97-AF65-F5344CB8AC3E}">
        <p14:creationId xmlns:p14="http://schemas.microsoft.com/office/powerpoint/2010/main" val="1270569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FB00FE-142E-6C58-621F-432B07E9887D}"/>
            </a:ext>
          </a:extLst>
        </p:cNvPr>
        <p:cNvGrpSpPr/>
        <p:nvPr/>
      </p:nvGrpSpPr>
      <p:grpSpPr>
        <a:xfrm>
          <a:off x="0" y="0"/>
          <a:ext cx="0" cy="0"/>
          <a:chOff x="0" y="0"/>
          <a:chExt cx="0" cy="0"/>
        </a:xfrm>
      </p:grpSpPr>
      <p:pic>
        <p:nvPicPr>
          <p:cNvPr id="12" name="Picture 11">
            <a:extLst>
              <a:ext uri="{FF2B5EF4-FFF2-40B4-BE49-F238E27FC236}">
                <a16:creationId xmlns:a16="http://schemas.microsoft.com/office/drawing/2014/main" id="{322C0F69-BE0D-4928-FDF9-B310A38CC5D8}"/>
              </a:ext>
            </a:extLst>
          </p:cNvPr>
          <p:cNvPicPr>
            <a:picLocks noChangeAspect="1"/>
          </p:cNvPicPr>
          <p:nvPr/>
        </p:nvPicPr>
        <p:blipFill>
          <a:blip r:embed="rId3"/>
          <a:stretch>
            <a:fillRect/>
          </a:stretch>
        </p:blipFill>
        <p:spPr>
          <a:xfrm>
            <a:off x="2044448" y="1861457"/>
            <a:ext cx="8164064" cy="4467849"/>
          </a:xfrm>
          <a:prstGeom prst="rect">
            <a:avLst/>
          </a:prstGeom>
        </p:spPr>
      </p:pic>
      <p:sp>
        <p:nvSpPr>
          <p:cNvPr id="2" name="Title 1">
            <a:extLst>
              <a:ext uri="{FF2B5EF4-FFF2-40B4-BE49-F238E27FC236}">
                <a16:creationId xmlns:a16="http://schemas.microsoft.com/office/drawing/2014/main" id="{0D03366E-FEEB-3D13-E10A-B81B710DAAB6}"/>
              </a:ext>
            </a:extLst>
          </p:cNvPr>
          <p:cNvSpPr>
            <a:spLocks noGrp="1"/>
          </p:cNvSpPr>
          <p:nvPr>
            <p:ph type="title"/>
          </p:nvPr>
        </p:nvSpPr>
        <p:spPr/>
        <p:txBody>
          <a:bodyPr/>
          <a:lstStyle/>
          <a:p>
            <a:r>
              <a:rPr lang="en-US" dirty="0"/>
              <a:t>Results: Marijuana (Decision Tree)</a:t>
            </a:r>
          </a:p>
        </p:txBody>
      </p:sp>
      <p:sp>
        <p:nvSpPr>
          <p:cNvPr id="7" name="TextBox 6">
            <a:extLst>
              <a:ext uri="{FF2B5EF4-FFF2-40B4-BE49-F238E27FC236}">
                <a16:creationId xmlns:a16="http://schemas.microsoft.com/office/drawing/2014/main" id="{12C11CBC-52C5-32F9-5F1C-6CFE109ECB08}"/>
              </a:ext>
            </a:extLst>
          </p:cNvPr>
          <p:cNvSpPr txBox="1"/>
          <p:nvPr/>
        </p:nvSpPr>
        <p:spPr>
          <a:xfrm>
            <a:off x="2749732" y="1965785"/>
            <a:ext cx="5133704" cy="369332"/>
          </a:xfrm>
          <a:prstGeom prst="rect">
            <a:avLst/>
          </a:prstGeom>
          <a:noFill/>
        </p:spPr>
        <p:txBody>
          <a:bodyPr wrap="square" rtlCol="0">
            <a:spAutoFit/>
          </a:bodyPr>
          <a:lstStyle/>
          <a:p>
            <a:r>
              <a:rPr lang="en-US" dirty="0"/>
              <a:t>How close friends feel about youth using marijuana</a:t>
            </a:r>
          </a:p>
        </p:txBody>
      </p:sp>
      <p:sp>
        <p:nvSpPr>
          <p:cNvPr id="8" name="TextBox 7">
            <a:extLst>
              <a:ext uri="{FF2B5EF4-FFF2-40B4-BE49-F238E27FC236}">
                <a16:creationId xmlns:a16="http://schemas.microsoft.com/office/drawing/2014/main" id="{057CA0B2-9101-7BA8-FDC8-46EA2B17DD7E}"/>
              </a:ext>
            </a:extLst>
          </p:cNvPr>
          <p:cNvSpPr txBox="1"/>
          <p:nvPr/>
        </p:nvSpPr>
        <p:spPr>
          <a:xfrm>
            <a:off x="3091543" y="2563542"/>
            <a:ext cx="1304109" cy="338554"/>
          </a:xfrm>
          <a:prstGeom prst="rect">
            <a:avLst/>
          </a:prstGeom>
          <a:noFill/>
        </p:spPr>
        <p:txBody>
          <a:bodyPr wrap="square" rtlCol="0">
            <a:spAutoFit/>
          </a:bodyPr>
          <a:lstStyle/>
          <a:p>
            <a:r>
              <a:rPr lang="en-US" sz="1600" dirty="0"/>
              <a:t>Disapprove</a:t>
            </a:r>
          </a:p>
        </p:txBody>
      </p:sp>
      <p:sp>
        <p:nvSpPr>
          <p:cNvPr id="9" name="TextBox 8">
            <a:extLst>
              <a:ext uri="{FF2B5EF4-FFF2-40B4-BE49-F238E27FC236}">
                <a16:creationId xmlns:a16="http://schemas.microsoft.com/office/drawing/2014/main" id="{C701E846-6506-10F0-E2CB-774C1285F37D}"/>
              </a:ext>
            </a:extLst>
          </p:cNvPr>
          <p:cNvSpPr txBox="1"/>
          <p:nvPr/>
        </p:nvSpPr>
        <p:spPr>
          <a:xfrm>
            <a:off x="5915297" y="2563542"/>
            <a:ext cx="1635034" cy="338554"/>
          </a:xfrm>
          <a:prstGeom prst="rect">
            <a:avLst/>
          </a:prstGeom>
          <a:noFill/>
        </p:spPr>
        <p:txBody>
          <a:bodyPr wrap="square" rtlCol="0">
            <a:spAutoFit/>
          </a:bodyPr>
          <a:lstStyle/>
          <a:p>
            <a:r>
              <a:rPr lang="en-US" sz="1600" dirty="0"/>
              <a:t>Don’t disapprove</a:t>
            </a:r>
          </a:p>
        </p:txBody>
      </p:sp>
      <p:sp>
        <p:nvSpPr>
          <p:cNvPr id="13" name="TextBox 12">
            <a:extLst>
              <a:ext uri="{FF2B5EF4-FFF2-40B4-BE49-F238E27FC236}">
                <a16:creationId xmlns:a16="http://schemas.microsoft.com/office/drawing/2014/main" id="{8299C962-2924-2315-46E0-E67B5163510A}"/>
              </a:ext>
            </a:extLst>
          </p:cNvPr>
          <p:cNvSpPr txBox="1"/>
          <p:nvPr/>
        </p:nvSpPr>
        <p:spPr>
          <a:xfrm>
            <a:off x="6786157" y="5001290"/>
            <a:ext cx="2730134" cy="369332"/>
          </a:xfrm>
          <a:prstGeom prst="rect">
            <a:avLst/>
          </a:prstGeom>
          <a:noFill/>
        </p:spPr>
        <p:txBody>
          <a:bodyPr wrap="square" rtlCol="0">
            <a:spAutoFit/>
          </a:bodyPr>
          <a:lstStyle/>
          <a:p>
            <a:r>
              <a:rPr lang="en-US" dirty="0"/>
              <a:t>Youth has sold illegal drugs</a:t>
            </a:r>
          </a:p>
        </p:txBody>
      </p:sp>
      <p:sp>
        <p:nvSpPr>
          <p:cNvPr id="14" name="TextBox 13">
            <a:extLst>
              <a:ext uri="{FF2B5EF4-FFF2-40B4-BE49-F238E27FC236}">
                <a16:creationId xmlns:a16="http://schemas.microsoft.com/office/drawing/2014/main" id="{9265B649-0129-B6CD-4146-A1898B11E125}"/>
              </a:ext>
            </a:extLst>
          </p:cNvPr>
          <p:cNvSpPr txBox="1"/>
          <p:nvPr/>
        </p:nvSpPr>
        <p:spPr>
          <a:xfrm>
            <a:off x="6857999" y="5370622"/>
            <a:ext cx="515984" cy="338554"/>
          </a:xfrm>
          <a:prstGeom prst="rect">
            <a:avLst/>
          </a:prstGeom>
          <a:noFill/>
        </p:spPr>
        <p:txBody>
          <a:bodyPr wrap="square" rtlCol="0">
            <a:spAutoFit/>
          </a:bodyPr>
          <a:lstStyle/>
          <a:p>
            <a:r>
              <a:rPr lang="en-US" sz="1600" dirty="0"/>
              <a:t>Yes</a:t>
            </a:r>
          </a:p>
        </p:txBody>
      </p:sp>
      <p:sp>
        <p:nvSpPr>
          <p:cNvPr id="15" name="TextBox 14">
            <a:extLst>
              <a:ext uri="{FF2B5EF4-FFF2-40B4-BE49-F238E27FC236}">
                <a16:creationId xmlns:a16="http://schemas.microsoft.com/office/drawing/2014/main" id="{E6B76E5E-BCA8-A3F1-ACAB-A354AB99BA7D}"/>
              </a:ext>
            </a:extLst>
          </p:cNvPr>
          <p:cNvSpPr txBox="1"/>
          <p:nvPr/>
        </p:nvSpPr>
        <p:spPr>
          <a:xfrm>
            <a:off x="8878388" y="5370622"/>
            <a:ext cx="515984" cy="338554"/>
          </a:xfrm>
          <a:prstGeom prst="rect">
            <a:avLst/>
          </a:prstGeom>
          <a:noFill/>
        </p:spPr>
        <p:txBody>
          <a:bodyPr wrap="square" rtlCol="0">
            <a:spAutoFit/>
          </a:bodyPr>
          <a:lstStyle/>
          <a:p>
            <a:r>
              <a:rPr lang="en-US" sz="1600" dirty="0"/>
              <a:t>No</a:t>
            </a:r>
          </a:p>
        </p:txBody>
      </p:sp>
      <p:sp>
        <p:nvSpPr>
          <p:cNvPr id="16" name="TextBox 15">
            <a:extLst>
              <a:ext uri="{FF2B5EF4-FFF2-40B4-BE49-F238E27FC236}">
                <a16:creationId xmlns:a16="http://schemas.microsoft.com/office/drawing/2014/main" id="{8C830F40-93F4-554E-BE6E-E7011D713565}"/>
              </a:ext>
            </a:extLst>
          </p:cNvPr>
          <p:cNvSpPr txBox="1"/>
          <p:nvPr/>
        </p:nvSpPr>
        <p:spPr>
          <a:xfrm>
            <a:off x="2135885" y="5444645"/>
            <a:ext cx="365652" cy="369332"/>
          </a:xfrm>
          <a:prstGeom prst="rect">
            <a:avLst/>
          </a:prstGeom>
          <a:noFill/>
        </p:spPr>
        <p:txBody>
          <a:bodyPr wrap="square" rtlCol="0">
            <a:spAutoFit/>
          </a:bodyPr>
          <a:lstStyle/>
          <a:p>
            <a:r>
              <a:rPr lang="en-US" dirty="0"/>
              <a:t>0</a:t>
            </a:r>
          </a:p>
        </p:txBody>
      </p:sp>
      <p:sp>
        <p:nvSpPr>
          <p:cNvPr id="17" name="TextBox 16">
            <a:extLst>
              <a:ext uri="{FF2B5EF4-FFF2-40B4-BE49-F238E27FC236}">
                <a16:creationId xmlns:a16="http://schemas.microsoft.com/office/drawing/2014/main" id="{EDD44E96-977A-1FEF-8BDA-722A90F7527B}"/>
              </a:ext>
            </a:extLst>
          </p:cNvPr>
          <p:cNvSpPr txBox="1"/>
          <p:nvPr/>
        </p:nvSpPr>
        <p:spPr>
          <a:xfrm>
            <a:off x="9842860" y="5801266"/>
            <a:ext cx="365652" cy="369332"/>
          </a:xfrm>
          <a:prstGeom prst="rect">
            <a:avLst/>
          </a:prstGeom>
          <a:noFill/>
        </p:spPr>
        <p:txBody>
          <a:bodyPr wrap="square" rtlCol="0">
            <a:spAutoFit/>
          </a:bodyPr>
          <a:lstStyle/>
          <a:p>
            <a:r>
              <a:rPr lang="en-US" dirty="0"/>
              <a:t>0</a:t>
            </a:r>
          </a:p>
        </p:txBody>
      </p:sp>
      <p:sp>
        <p:nvSpPr>
          <p:cNvPr id="18" name="TextBox 17">
            <a:extLst>
              <a:ext uri="{FF2B5EF4-FFF2-40B4-BE49-F238E27FC236}">
                <a16:creationId xmlns:a16="http://schemas.microsoft.com/office/drawing/2014/main" id="{71BF8157-54D5-6DF9-2938-5F986895747B}"/>
              </a:ext>
            </a:extLst>
          </p:cNvPr>
          <p:cNvSpPr txBox="1"/>
          <p:nvPr/>
        </p:nvSpPr>
        <p:spPr>
          <a:xfrm>
            <a:off x="5773806" y="5801266"/>
            <a:ext cx="796785" cy="369332"/>
          </a:xfrm>
          <a:prstGeom prst="rect">
            <a:avLst/>
          </a:prstGeom>
          <a:noFill/>
        </p:spPr>
        <p:txBody>
          <a:bodyPr wrap="square" rtlCol="0">
            <a:spAutoFit/>
          </a:bodyPr>
          <a:lstStyle/>
          <a:p>
            <a:r>
              <a:rPr lang="en-US" dirty="0"/>
              <a:t>20-30</a:t>
            </a:r>
          </a:p>
        </p:txBody>
      </p:sp>
    </p:spTree>
    <p:extLst>
      <p:ext uri="{BB962C8B-B14F-4D97-AF65-F5344CB8AC3E}">
        <p14:creationId xmlns:p14="http://schemas.microsoft.com/office/powerpoint/2010/main" val="1045980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D31FE-66E6-628F-D289-ACBA70B11483}"/>
              </a:ext>
            </a:extLst>
          </p:cNvPr>
          <p:cNvSpPr>
            <a:spLocks noGrp="1"/>
          </p:cNvSpPr>
          <p:nvPr>
            <p:ph type="title"/>
          </p:nvPr>
        </p:nvSpPr>
        <p:spPr/>
        <p:txBody>
          <a:bodyPr/>
          <a:lstStyle/>
          <a:p>
            <a:r>
              <a:rPr lang="en-US" dirty="0"/>
              <a:t>Results: Marijuana (Decision Tree)</a:t>
            </a:r>
          </a:p>
        </p:txBody>
      </p:sp>
      <p:sp>
        <p:nvSpPr>
          <p:cNvPr id="3" name="Content Placeholder 2">
            <a:extLst>
              <a:ext uri="{FF2B5EF4-FFF2-40B4-BE49-F238E27FC236}">
                <a16:creationId xmlns:a16="http://schemas.microsoft.com/office/drawing/2014/main" id="{BDF4EBAE-1B9B-A3E5-CE3F-4C7E31E3E5D3}"/>
              </a:ext>
            </a:extLst>
          </p:cNvPr>
          <p:cNvSpPr>
            <a:spLocks noGrp="1"/>
          </p:cNvSpPr>
          <p:nvPr>
            <p:ph idx="1"/>
          </p:nvPr>
        </p:nvSpPr>
        <p:spPr/>
        <p:txBody>
          <a:bodyPr>
            <a:normAutofit/>
          </a:bodyPr>
          <a:lstStyle/>
          <a:p>
            <a:r>
              <a:rPr lang="en-US" sz="1800" dirty="0"/>
              <a:t>FRDMJMON: How close friends feel about youth using marijuana</a:t>
            </a:r>
          </a:p>
          <a:p>
            <a:r>
              <a:rPr lang="en-US" sz="1800" dirty="0"/>
              <a:t>YOSELL2: Whether youth has sold illegal drugs</a:t>
            </a:r>
          </a:p>
        </p:txBody>
      </p:sp>
    </p:spTree>
    <p:extLst>
      <p:ext uri="{BB962C8B-B14F-4D97-AF65-F5344CB8AC3E}">
        <p14:creationId xmlns:p14="http://schemas.microsoft.com/office/powerpoint/2010/main" val="36861730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BB83D-CCAC-ED6A-F839-1382EF4D3844}"/>
              </a:ext>
            </a:extLst>
          </p:cNvPr>
          <p:cNvSpPr>
            <a:spLocks noGrp="1"/>
          </p:cNvSpPr>
          <p:nvPr>
            <p:ph type="title"/>
          </p:nvPr>
        </p:nvSpPr>
        <p:spPr/>
        <p:txBody>
          <a:bodyPr/>
          <a:lstStyle/>
          <a:p>
            <a:r>
              <a:rPr lang="en-US" dirty="0"/>
              <a:t>Results: Marijuana (Random Forest)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F09330E-CBBE-08AD-3EC0-9C81FFB35517}"/>
                  </a:ext>
                </a:extLst>
              </p:cNvPr>
              <p:cNvSpPr>
                <a:spLocks noGrp="1"/>
              </p:cNvSpPr>
              <p:nvPr>
                <p:ph idx="1"/>
              </p:nvPr>
            </p:nvSpPr>
            <p:spPr/>
            <p:txBody>
              <a:bodyPr>
                <a:normAutofit/>
              </a:bodyPr>
              <a:lstStyle/>
              <a:p>
                <a:r>
                  <a:rPr lang="en-US" sz="1800" dirty="0"/>
                  <a:t>Used validation scores to tune </a:t>
                </a:r>
                <a14:m>
                  <m:oMath xmlns:m="http://schemas.openxmlformats.org/officeDocument/2006/math">
                    <m:r>
                      <a:rPr lang="en-US" sz="1800" b="0" i="1" smtClean="0">
                        <a:latin typeface="Cambria Math" panose="02040503050406030204" pitchFamily="18" charset="0"/>
                      </a:rPr>
                      <m:t>𝑚</m:t>
                    </m:r>
                  </m:oMath>
                </a14:m>
                <a:r>
                  <a:rPr lang="en-US" sz="1800" dirty="0"/>
                  <a:t> (tried values up to </a:t>
                </a:r>
                <a14:m>
                  <m:oMath xmlns:m="http://schemas.openxmlformats.org/officeDocument/2006/math">
                    <m:r>
                      <a:rPr lang="en-US" sz="1800" b="0" i="1" smtClean="0">
                        <a:latin typeface="Cambria Math" panose="02040503050406030204" pitchFamily="18" charset="0"/>
                      </a:rPr>
                      <m:t>𝑝</m:t>
                    </m:r>
                    <m:r>
                      <a:rPr lang="en-US" sz="1800" b="0" i="1" smtClean="0">
                        <a:latin typeface="Cambria Math" panose="02040503050406030204" pitchFamily="18" charset="0"/>
                      </a:rPr>
                      <m:t>/3</m:t>
                    </m:r>
                  </m:oMath>
                </a14:m>
                <a:r>
                  <a:rPr lang="en-US" sz="1800" dirty="0"/>
                  <a:t>)</a:t>
                </a:r>
              </a:p>
            </p:txBody>
          </p:sp>
        </mc:Choice>
        <mc:Fallback>
          <p:sp>
            <p:nvSpPr>
              <p:cNvPr id="3" name="Content Placeholder 2">
                <a:extLst>
                  <a:ext uri="{FF2B5EF4-FFF2-40B4-BE49-F238E27FC236}">
                    <a16:creationId xmlns:a16="http://schemas.microsoft.com/office/drawing/2014/main" id="{9F09330E-CBBE-08AD-3EC0-9C81FFB35517}"/>
                  </a:ext>
                </a:extLst>
              </p:cNvPr>
              <p:cNvSpPr>
                <a:spLocks noGrp="1" noRot="1" noChangeAspect="1" noMove="1" noResize="1" noEditPoints="1" noAdjustHandles="1" noChangeArrowheads="1" noChangeShapeType="1" noTextEdit="1"/>
              </p:cNvSpPr>
              <p:nvPr>
                <p:ph idx="1"/>
              </p:nvPr>
            </p:nvSpPr>
            <p:spPr>
              <a:blipFill>
                <a:blip r:embed="rId3"/>
                <a:stretch>
                  <a:fillRect l="-485" t="-1515"/>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C801C141-1B44-0F2B-D8F3-639464F732A3}"/>
              </a:ext>
            </a:extLst>
          </p:cNvPr>
          <p:cNvPicPr>
            <a:picLocks noChangeAspect="1"/>
          </p:cNvPicPr>
          <p:nvPr/>
        </p:nvPicPr>
        <p:blipFill>
          <a:blip r:embed="rId4"/>
          <a:stretch>
            <a:fillRect/>
          </a:stretch>
        </p:blipFill>
        <p:spPr>
          <a:xfrm>
            <a:off x="2964191" y="2717482"/>
            <a:ext cx="5614543" cy="3574885"/>
          </a:xfrm>
          <a:prstGeom prst="rect">
            <a:avLst/>
          </a:prstGeom>
        </p:spPr>
      </p:pic>
    </p:spTree>
    <p:extLst>
      <p:ext uri="{BB962C8B-B14F-4D97-AF65-F5344CB8AC3E}">
        <p14:creationId xmlns:p14="http://schemas.microsoft.com/office/powerpoint/2010/main" val="3931448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308CE-AE3A-B435-A58B-4E0E19D54C85}"/>
              </a:ext>
            </a:extLst>
          </p:cNvPr>
          <p:cNvSpPr>
            <a:spLocks noGrp="1"/>
          </p:cNvSpPr>
          <p:nvPr>
            <p:ph type="title"/>
          </p:nvPr>
        </p:nvSpPr>
        <p:spPr/>
        <p:txBody>
          <a:bodyPr/>
          <a:lstStyle/>
          <a:p>
            <a:r>
              <a:rPr lang="en-US" dirty="0"/>
              <a:t>Results: Marijuana (Random Forest)</a:t>
            </a:r>
          </a:p>
        </p:txBody>
      </p:sp>
      <p:sp>
        <p:nvSpPr>
          <p:cNvPr id="3" name="Content Placeholder 2">
            <a:extLst>
              <a:ext uri="{FF2B5EF4-FFF2-40B4-BE49-F238E27FC236}">
                <a16:creationId xmlns:a16="http://schemas.microsoft.com/office/drawing/2014/main" id="{7FC46DBD-9E77-8887-367C-40DB7CCB9616}"/>
              </a:ext>
            </a:extLst>
          </p:cNvPr>
          <p:cNvSpPr>
            <a:spLocks noGrp="1"/>
          </p:cNvSpPr>
          <p:nvPr>
            <p:ph idx="1"/>
          </p:nvPr>
        </p:nvSpPr>
        <p:spPr/>
        <p:txBody>
          <a:bodyPr/>
          <a:lstStyle/>
          <a:p>
            <a:r>
              <a:rPr lang="en-US" sz="1800" dirty="0"/>
              <a:t>Nontrivial balanced accuracies for the lowest and highest frequencies of usage:</a:t>
            </a:r>
          </a:p>
          <a:p>
            <a:endParaRPr lang="en-US" dirty="0"/>
          </a:p>
        </p:txBody>
      </p:sp>
      <p:pic>
        <p:nvPicPr>
          <p:cNvPr id="7" name="Picture 6">
            <a:extLst>
              <a:ext uri="{FF2B5EF4-FFF2-40B4-BE49-F238E27FC236}">
                <a16:creationId xmlns:a16="http://schemas.microsoft.com/office/drawing/2014/main" id="{37111FA2-6429-FF8A-76FE-9E829A4C3DBD}"/>
              </a:ext>
            </a:extLst>
          </p:cNvPr>
          <p:cNvPicPr>
            <a:picLocks noChangeAspect="1"/>
          </p:cNvPicPr>
          <p:nvPr/>
        </p:nvPicPr>
        <p:blipFill>
          <a:blip r:embed="rId3"/>
          <a:stretch>
            <a:fillRect/>
          </a:stretch>
        </p:blipFill>
        <p:spPr>
          <a:xfrm>
            <a:off x="977537" y="3429000"/>
            <a:ext cx="3222122" cy="1450757"/>
          </a:xfrm>
          <a:prstGeom prst="rect">
            <a:avLst/>
          </a:prstGeom>
        </p:spPr>
      </p:pic>
      <p:pic>
        <p:nvPicPr>
          <p:cNvPr id="9" name="Picture 8">
            <a:extLst>
              <a:ext uri="{FF2B5EF4-FFF2-40B4-BE49-F238E27FC236}">
                <a16:creationId xmlns:a16="http://schemas.microsoft.com/office/drawing/2014/main" id="{C54CD7FB-54E6-E47E-6488-8A9129CFE750}"/>
              </a:ext>
            </a:extLst>
          </p:cNvPr>
          <p:cNvPicPr>
            <a:picLocks noChangeAspect="1"/>
          </p:cNvPicPr>
          <p:nvPr/>
        </p:nvPicPr>
        <p:blipFill>
          <a:blip r:embed="rId4"/>
          <a:stretch>
            <a:fillRect/>
          </a:stretch>
        </p:blipFill>
        <p:spPr>
          <a:xfrm>
            <a:off x="5143240" y="3285485"/>
            <a:ext cx="6306355" cy="1737786"/>
          </a:xfrm>
          <a:prstGeom prst="rect">
            <a:avLst/>
          </a:prstGeom>
        </p:spPr>
      </p:pic>
    </p:spTree>
    <p:extLst>
      <p:ext uri="{BB962C8B-B14F-4D97-AF65-F5344CB8AC3E}">
        <p14:creationId xmlns:p14="http://schemas.microsoft.com/office/powerpoint/2010/main" val="1142631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AB549-B122-0C61-61E7-0B85D2590843}"/>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F3905127-5A6C-236A-0840-FD7DDE6AAA65}"/>
              </a:ext>
            </a:extLst>
          </p:cNvPr>
          <p:cNvSpPr>
            <a:spLocks noGrp="1"/>
          </p:cNvSpPr>
          <p:nvPr>
            <p:ph idx="1"/>
          </p:nvPr>
        </p:nvSpPr>
        <p:spPr>
          <a:xfrm>
            <a:off x="1097280" y="1845734"/>
            <a:ext cx="10058400" cy="4488564"/>
          </a:xfrm>
        </p:spPr>
        <p:txBody>
          <a:bodyPr/>
          <a:lstStyle/>
          <a:p>
            <a:pPr marL="457200" indent="-457200">
              <a:buFont typeface="+mj-lt"/>
              <a:buAutoNum type="arabicPeriod"/>
            </a:pPr>
            <a:r>
              <a:rPr lang="en-US" sz="1800" dirty="0"/>
              <a:t>Introduction</a:t>
            </a:r>
          </a:p>
          <a:p>
            <a:pPr marL="457200" indent="-457200">
              <a:buFont typeface="+mj-lt"/>
              <a:buAutoNum type="arabicPeriod"/>
            </a:pPr>
            <a:r>
              <a:rPr lang="en-US" sz="1800" dirty="0"/>
              <a:t>Theoretical Background</a:t>
            </a:r>
          </a:p>
          <a:p>
            <a:pPr marL="749808" lvl="1" indent="-457200"/>
            <a:r>
              <a:rPr lang="en-US" sz="1600" dirty="0"/>
              <a:t>Decision Trees</a:t>
            </a:r>
          </a:p>
          <a:p>
            <a:pPr marL="749808" lvl="1" indent="-457200"/>
            <a:r>
              <a:rPr lang="en-US" sz="1600" dirty="0"/>
              <a:t>Bagging</a:t>
            </a:r>
          </a:p>
          <a:p>
            <a:pPr marL="749808" lvl="1" indent="-457200"/>
            <a:r>
              <a:rPr lang="en-US" sz="1600" dirty="0"/>
              <a:t>Random Forests</a:t>
            </a:r>
          </a:p>
          <a:p>
            <a:pPr marL="749808" lvl="1" indent="-457200"/>
            <a:r>
              <a:rPr lang="en-US" sz="1600" dirty="0"/>
              <a:t>Boosting</a:t>
            </a:r>
          </a:p>
          <a:p>
            <a:pPr marL="457200" indent="-457200">
              <a:buFont typeface="+mj-lt"/>
              <a:buAutoNum type="arabicPeriod"/>
            </a:pPr>
            <a:r>
              <a:rPr lang="en-US" sz="1800" dirty="0"/>
              <a:t>Methodology</a:t>
            </a:r>
          </a:p>
          <a:p>
            <a:pPr marL="457200" indent="-457200">
              <a:buFont typeface="+mj-lt"/>
              <a:buAutoNum type="arabicPeriod"/>
            </a:pPr>
            <a:r>
              <a:rPr lang="en-US" sz="1800" dirty="0"/>
              <a:t>Results</a:t>
            </a:r>
          </a:p>
          <a:p>
            <a:pPr marL="749808" lvl="1" indent="-457200"/>
            <a:r>
              <a:rPr lang="en-US" sz="1600" dirty="0"/>
              <a:t>Alcohol (Binary)</a:t>
            </a:r>
          </a:p>
          <a:p>
            <a:pPr marL="749808" lvl="1" indent="-457200"/>
            <a:r>
              <a:rPr lang="en-US" sz="1600" dirty="0"/>
              <a:t>Marijuana (Multi-class)</a:t>
            </a:r>
          </a:p>
          <a:p>
            <a:pPr marL="749808" lvl="1" indent="-457200"/>
            <a:r>
              <a:rPr lang="en-US" sz="1600" dirty="0"/>
              <a:t>Cigarette (Regression)</a:t>
            </a:r>
          </a:p>
          <a:p>
            <a:pPr marL="342900" indent="-342900">
              <a:buFont typeface="+mj-lt"/>
              <a:buAutoNum type="arabicPeriod"/>
            </a:pPr>
            <a:r>
              <a:rPr lang="en-US" sz="1800" dirty="0"/>
              <a:t>Conclusion</a:t>
            </a:r>
          </a:p>
          <a:p>
            <a:pPr marL="457200" indent="-457200">
              <a:buFont typeface="+mj-lt"/>
              <a:buAutoNum type="arabicPeriod"/>
            </a:pP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9926034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0D2F8E-0FC4-A46D-213E-D23803EBA0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0FCEE1-CE37-7609-F0BD-056322104CB0}"/>
              </a:ext>
            </a:extLst>
          </p:cNvPr>
          <p:cNvSpPr>
            <a:spLocks noGrp="1"/>
          </p:cNvSpPr>
          <p:nvPr>
            <p:ph type="title"/>
          </p:nvPr>
        </p:nvSpPr>
        <p:spPr/>
        <p:txBody>
          <a:bodyPr/>
          <a:lstStyle/>
          <a:p>
            <a:r>
              <a:rPr lang="en-US" dirty="0"/>
              <a:t>Results: Marijuana (Random Forest)</a:t>
            </a:r>
          </a:p>
        </p:txBody>
      </p:sp>
      <p:graphicFrame>
        <p:nvGraphicFramePr>
          <p:cNvPr id="4" name="Content Placeholder 3">
            <a:extLst>
              <a:ext uri="{FF2B5EF4-FFF2-40B4-BE49-F238E27FC236}">
                <a16:creationId xmlns:a16="http://schemas.microsoft.com/office/drawing/2014/main" id="{15FCB517-EF64-BDD0-3034-F5B1AFBF873B}"/>
              </a:ext>
            </a:extLst>
          </p:cNvPr>
          <p:cNvGraphicFramePr>
            <a:graphicFrameLocks noGrp="1"/>
          </p:cNvGraphicFramePr>
          <p:nvPr>
            <p:ph idx="1"/>
            <p:extLst>
              <p:ext uri="{D42A27DB-BD31-4B8C-83A1-F6EECF244321}">
                <p14:modId xmlns:p14="http://schemas.microsoft.com/office/powerpoint/2010/main" val="1779260"/>
              </p:ext>
            </p:extLst>
          </p:nvPr>
        </p:nvGraphicFramePr>
        <p:xfrm>
          <a:off x="1096963" y="2141582"/>
          <a:ext cx="10058397" cy="1854200"/>
        </p:xfrm>
        <a:graphic>
          <a:graphicData uri="http://schemas.openxmlformats.org/drawingml/2006/table">
            <a:tbl>
              <a:tblPr firstRow="1" bandRow="1">
                <a:tableStyleId>{5C22544A-7EE6-4342-B048-85BDC9FD1C3A}</a:tableStyleId>
              </a:tblPr>
              <a:tblGrid>
                <a:gridCol w="3352799">
                  <a:extLst>
                    <a:ext uri="{9D8B030D-6E8A-4147-A177-3AD203B41FA5}">
                      <a16:colId xmlns:a16="http://schemas.microsoft.com/office/drawing/2014/main" val="200809698"/>
                    </a:ext>
                  </a:extLst>
                </a:gridCol>
                <a:gridCol w="3352799">
                  <a:extLst>
                    <a:ext uri="{9D8B030D-6E8A-4147-A177-3AD203B41FA5}">
                      <a16:colId xmlns:a16="http://schemas.microsoft.com/office/drawing/2014/main" val="2040889461"/>
                    </a:ext>
                  </a:extLst>
                </a:gridCol>
                <a:gridCol w="3352799">
                  <a:extLst>
                    <a:ext uri="{9D8B030D-6E8A-4147-A177-3AD203B41FA5}">
                      <a16:colId xmlns:a16="http://schemas.microsoft.com/office/drawing/2014/main" val="2052705601"/>
                    </a:ext>
                  </a:extLst>
                </a:gridCol>
              </a:tblGrid>
              <a:tr h="370840">
                <a:tc>
                  <a:txBody>
                    <a:bodyPr/>
                    <a:lstStyle/>
                    <a:p>
                      <a:r>
                        <a:rPr lang="en-US" dirty="0"/>
                        <a:t>Predictor</a:t>
                      </a:r>
                    </a:p>
                  </a:txBody>
                  <a:tcPr/>
                </a:tc>
                <a:tc>
                  <a:txBody>
                    <a:bodyPr/>
                    <a:lstStyle/>
                    <a:p>
                      <a:r>
                        <a:rPr lang="en-US" dirty="0"/>
                        <a:t>Mean Decrease in Accuracy</a:t>
                      </a:r>
                    </a:p>
                  </a:txBody>
                  <a:tcPr/>
                </a:tc>
                <a:tc>
                  <a:txBody>
                    <a:bodyPr/>
                    <a:lstStyle/>
                    <a:p>
                      <a:r>
                        <a:rPr lang="en-US" dirty="0"/>
                        <a:t>Mean Decrease in Gini</a:t>
                      </a:r>
                    </a:p>
                  </a:txBody>
                  <a:tcPr/>
                </a:tc>
                <a:extLst>
                  <a:ext uri="{0D108BD9-81ED-4DB2-BD59-A6C34878D82A}">
                    <a16:rowId xmlns:a16="http://schemas.microsoft.com/office/drawing/2014/main" val="1915541487"/>
                  </a:ext>
                </a:extLst>
              </a:tr>
              <a:tr h="370840">
                <a:tc>
                  <a:txBody>
                    <a:bodyPr/>
                    <a:lstStyle/>
                    <a:p>
                      <a:r>
                        <a:rPr lang="en-US" dirty="0"/>
                        <a:t>YOSELL2</a:t>
                      </a:r>
                    </a:p>
                  </a:txBody>
                  <a:tcPr/>
                </a:tc>
                <a:tc>
                  <a:txBody>
                    <a:bodyPr/>
                    <a:lstStyle/>
                    <a:p>
                      <a:r>
                        <a:rPr lang="en-US" dirty="0"/>
                        <a:t>19.55</a:t>
                      </a:r>
                    </a:p>
                  </a:txBody>
                  <a:tcPr/>
                </a:tc>
                <a:tc>
                  <a:txBody>
                    <a:bodyPr/>
                    <a:lstStyle/>
                    <a:p>
                      <a:r>
                        <a:rPr lang="en-US" dirty="0"/>
                        <a:t>21.82</a:t>
                      </a:r>
                    </a:p>
                  </a:txBody>
                  <a:tcPr/>
                </a:tc>
                <a:extLst>
                  <a:ext uri="{0D108BD9-81ED-4DB2-BD59-A6C34878D82A}">
                    <a16:rowId xmlns:a16="http://schemas.microsoft.com/office/drawing/2014/main" val="1966286433"/>
                  </a:ext>
                </a:extLst>
              </a:tr>
              <a:tr h="370840">
                <a:tc>
                  <a:txBody>
                    <a:bodyPr/>
                    <a:lstStyle/>
                    <a:p>
                      <a:r>
                        <a:rPr lang="en-US" sz="1800" dirty="0"/>
                        <a:t>PRMJMO</a:t>
                      </a:r>
                      <a:endParaRPr lang="en-US" dirty="0"/>
                    </a:p>
                  </a:txBody>
                  <a:tcPr/>
                </a:tc>
                <a:tc>
                  <a:txBody>
                    <a:bodyPr/>
                    <a:lstStyle/>
                    <a:p>
                      <a:r>
                        <a:rPr lang="en-US" dirty="0"/>
                        <a:t>9.79</a:t>
                      </a:r>
                    </a:p>
                  </a:txBody>
                  <a:tcPr/>
                </a:tc>
                <a:tc>
                  <a:txBody>
                    <a:bodyPr/>
                    <a:lstStyle/>
                    <a:p>
                      <a:r>
                        <a:rPr lang="en-US" dirty="0"/>
                        <a:t>24.56</a:t>
                      </a:r>
                    </a:p>
                  </a:txBody>
                  <a:tcPr/>
                </a:tc>
                <a:extLst>
                  <a:ext uri="{0D108BD9-81ED-4DB2-BD59-A6C34878D82A}">
                    <a16:rowId xmlns:a16="http://schemas.microsoft.com/office/drawing/2014/main" val="2992071573"/>
                  </a:ext>
                </a:extLst>
              </a:tr>
              <a:tr h="370840">
                <a:tc>
                  <a:txBody>
                    <a:bodyPr/>
                    <a:lstStyle/>
                    <a:p>
                      <a:r>
                        <a:rPr lang="en-US" dirty="0"/>
                        <a:t>INCOME</a:t>
                      </a:r>
                    </a:p>
                  </a:txBody>
                  <a:tcPr/>
                </a:tc>
                <a:tc>
                  <a:txBody>
                    <a:bodyPr/>
                    <a:lstStyle/>
                    <a:p>
                      <a:r>
                        <a:rPr lang="en-US" dirty="0"/>
                        <a:t>7.98</a:t>
                      </a:r>
                    </a:p>
                  </a:txBody>
                  <a:tcPr/>
                </a:tc>
                <a:tc>
                  <a:txBody>
                    <a:bodyPr/>
                    <a:lstStyle/>
                    <a:p>
                      <a:r>
                        <a:rPr lang="en-US" dirty="0"/>
                        <a:t>27.38</a:t>
                      </a:r>
                    </a:p>
                  </a:txBody>
                  <a:tcPr/>
                </a:tc>
                <a:extLst>
                  <a:ext uri="{0D108BD9-81ED-4DB2-BD59-A6C34878D82A}">
                    <a16:rowId xmlns:a16="http://schemas.microsoft.com/office/drawing/2014/main" val="1703758423"/>
                  </a:ext>
                </a:extLst>
              </a:tr>
              <a:tr h="370840">
                <a:tc>
                  <a:txBody>
                    <a:bodyPr/>
                    <a:lstStyle/>
                    <a:p>
                      <a:r>
                        <a:rPr lang="en-US" sz="1800" dirty="0"/>
                        <a:t>YFLTMRJ2</a:t>
                      </a:r>
                      <a:endParaRPr lang="en-US" dirty="0"/>
                    </a:p>
                  </a:txBody>
                  <a:tcPr/>
                </a:tc>
                <a:tc>
                  <a:txBody>
                    <a:bodyPr/>
                    <a:lstStyle/>
                    <a:p>
                      <a:r>
                        <a:rPr lang="en-US" dirty="0"/>
                        <a:t>9.80</a:t>
                      </a:r>
                    </a:p>
                  </a:txBody>
                  <a:tcPr/>
                </a:tc>
                <a:tc>
                  <a:txBody>
                    <a:bodyPr/>
                    <a:lstStyle/>
                    <a:p>
                      <a:r>
                        <a:rPr lang="en-US" dirty="0"/>
                        <a:t>18.22</a:t>
                      </a:r>
                    </a:p>
                  </a:txBody>
                  <a:tcPr/>
                </a:tc>
                <a:extLst>
                  <a:ext uri="{0D108BD9-81ED-4DB2-BD59-A6C34878D82A}">
                    <a16:rowId xmlns:a16="http://schemas.microsoft.com/office/drawing/2014/main" val="2780882759"/>
                  </a:ext>
                </a:extLst>
              </a:tr>
            </a:tbl>
          </a:graphicData>
        </a:graphic>
      </p:graphicFrame>
      <p:sp>
        <p:nvSpPr>
          <p:cNvPr id="10" name="Content Placeholder 2">
            <a:extLst>
              <a:ext uri="{FF2B5EF4-FFF2-40B4-BE49-F238E27FC236}">
                <a16:creationId xmlns:a16="http://schemas.microsoft.com/office/drawing/2014/main" id="{CEA17158-07E2-934D-68E7-17DD3191A697}"/>
              </a:ext>
            </a:extLst>
          </p:cNvPr>
          <p:cNvSpPr txBox="1">
            <a:spLocks/>
          </p:cNvSpPr>
          <p:nvPr/>
        </p:nvSpPr>
        <p:spPr>
          <a:xfrm>
            <a:off x="1096960" y="4305542"/>
            <a:ext cx="10058400" cy="242703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800" dirty="0"/>
              <a:t>YOSELL2:  Whether youth has sold illegal drugs</a:t>
            </a:r>
          </a:p>
          <a:p>
            <a:r>
              <a:rPr lang="en-US" sz="1800" dirty="0"/>
              <a:t>PRMJMO: How (youth thinks) parents would feel about them using marijuana (monthly)</a:t>
            </a:r>
          </a:p>
          <a:p>
            <a:r>
              <a:rPr lang="en-US" sz="1800" dirty="0"/>
              <a:t>INCOME: Family income</a:t>
            </a:r>
          </a:p>
          <a:p>
            <a:r>
              <a:rPr lang="en-US" sz="1800" dirty="0"/>
              <a:t>YFLTMRJ2: How youth feels about peers trying marijuana</a:t>
            </a:r>
          </a:p>
        </p:txBody>
      </p:sp>
    </p:spTree>
    <p:extLst>
      <p:ext uri="{BB962C8B-B14F-4D97-AF65-F5344CB8AC3E}">
        <p14:creationId xmlns:p14="http://schemas.microsoft.com/office/powerpoint/2010/main" val="6349441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E5282-BCCE-6B8E-DE66-7CB6151D748F}"/>
              </a:ext>
            </a:extLst>
          </p:cNvPr>
          <p:cNvSpPr>
            <a:spLocks noGrp="1"/>
          </p:cNvSpPr>
          <p:nvPr>
            <p:ph type="title"/>
          </p:nvPr>
        </p:nvSpPr>
        <p:spPr/>
        <p:txBody>
          <a:bodyPr/>
          <a:lstStyle/>
          <a:p>
            <a:r>
              <a:rPr lang="en-US" dirty="0"/>
              <a:t>Results: Cigarette (Decision Tree)</a:t>
            </a:r>
          </a:p>
        </p:txBody>
      </p:sp>
      <p:sp>
        <p:nvSpPr>
          <p:cNvPr id="3" name="Content Placeholder 2">
            <a:extLst>
              <a:ext uri="{FF2B5EF4-FFF2-40B4-BE49-F238E27FC236}">
                <a16:creationId xmlns:a16="http://schemas.microsoft.com/office/drawing/2014/main" id="{215E31E7-6768-5B08-89AC-0F159C0CE8E0}"/>
              </a:ext>
            </a:extLst>
          </p:cNvPr>
          <p:cNvSpPr>
            <a:spLocks noGrp="1"/>
          </p:cNvSpPr>
          <p:nvPr>
            <p:ph idx="1"/>
          </p:nvPr>
        </p:nvSpPr>
        <p:spPr/>
        <p:txBody>
          <a:bodyPr>
            <a:normAutofit/>
          </a:bodyPr>
          <a:lstStyle/>
          <a:p>
            <a:r>
              <a:rPr lang="en-US" sz="1800" dirty="0"/>
              <a:t>Compared the decision tree against the base-line null model (we just guess the mean value):</a:t>
            </a:r>
          </a:p>
          <a:p>
            <a:pPr lvl="1"/>
            <a:r>
              <a:rPr lang="en-US" sz="1600" dirty="0"/>
              <a:t>Base-line MSE: 0.278</a:t>
            </a:r>
          </a:p>
          <a:p>
            <a:pPr lvl="1"/>
            <a:r>
              <a:rPr lang="en-US" sz="1600" dirty="0"/>
              <a:t>Model MSE: 0.353</a:t>
            </a:r>
          </a:p>
          <a:p>
            <a:r>
              <a:rPr lang="en-US" sz="1800" dirty="0"/>
              <a:t>Since the model doesn’t even outperform a model that doesn’t use any of the predictors, we can’t really conclude anything about predictor performance.</a:t>
            </a:r>
          </a:p>
        </p:txBody>
      </p:sp>
    </p:spTree>
    <p:extLst>
      <p:ext uri="{BB962C8B-B14F-4D97-AF65-F5344CB8AC3E}">
        <p14:creationId xmlns:p14="http://schemas.microsoft.com/office/powerpoint/2010/main" val="39687470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58B6F6-643B-B31A-2D71-3FFC80DB44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B60F87-7900-D950-47CB-C9E5A7121D79}"/>
              </a:ext>
            </a:extLst>
          </p:cNvPr>
          <p:cNvSpPr>
            <a:spLocks noGrp="1"/>
          </p:cNvSpPr>
          <p:nvPr>
            <p:ph type="title"/>
          </p:nvPr>
        </p:nvSpPr>
        <p:spPr/>
        <p:txBody>
          <a:bodyPr/>
          <a:lstStyle/>
          <a:p>
            <a:r>
              <a:rPr lang="en-US" dirty="0"/>
              <a:t>Results: Cigarette (Decision Tree)</a:t>
            </a:r>
          </a:p>
        </p:txBody>
      </p:sp>
      <p:pic>
        <p:nvPicPr>
          <p:cNvPr id="7" name="Picture 6">
            <a:extLst>
              <a:ext uri="{FF2B5EF4-FFF2-40B4-BE49-F238E27FC236}">
                <a16:creationId xmlns:a16="http://schemas.microsoft.com/office/drawing/2014/main" id="{944BF850-ACE3-4F7A-540D-B3E2B6C9206F}"/>
              </a:ext>
            </a:extLst>
          </p:cNvPr>
          <p:cNvPicPr>
            <a:picLocks noChangeAspect="1"/>
          </p:cNvPicPr>
          <p:nvPr/>
        </p:nvPicPr>
        <p:blipFill>
          <a:blip r:embed="rId3"/>
          <a:stretch>
            <a:fillRect/>
          </a:stretch>
        </p:blipFill>
        <p:spPr>
          <a:xfrm>
            <a:off x="1516463" y="1929336"/>
            <a:ext cx="8545118" cy="4201111"/>
          </a:xfrm>
          <a:prstGeom prst="rect">
            <a:avLst/>
          </a:prstGeom>
        </p:spPr>
      </p:pic>
      <p:sp>
        <p:nvSpPr>
          <p:cNvPr id="8" name="TextBox 7">
            <a:extLst>
              <a:ext uri="{FF2B5EF4-FFF2-40B4-BE49-F238E27FC236}">
                <a16:creationId xmlns:a16="http://schemas.microsoft.com/office/drawing/2014/main" id="{7DB41774-16F5-3025-78CD-DAD90414B6CA}"/>
              </a:ext>
            </a:extLst>
          </p:cNvPr>
          <p:cNvSpPr txBox="1"/>
          <p:nvPr/>
        </p:nvSpPr>
        <p:spPr>
          <a:xfrm>
            <a:off x="5016137" y="1925369"/>
            <a:ext cx="3605348" cy="369332"/>
          </a:xfrm>
          <a:prstGeom prst="rect">
            <a:avLst/>
          </a:prstGeom>
          <a:noFill/>
        </p:spPr>
        <p:txBody>
          <a:bodyPr wrap="square" rtlCol="0">
            <a:spAutoFit/>
          </a:bodyPr>
          <a:lstStyle/>
          <a:p>
            <a:r>
              <a:rPr lang="en-US" dirty="0"/>
              <a:t>Youth stole/tried to steal item &gt;$50</a:t>
            </a:r>
          </a:p>
        </p:txBody>
      </p:sp>
      <p:sp>
        <p:nvSpPr>
          <p:cNvPr id="9" name="TextBox 8">
            <a:extLst>
              <a:ext uri="{FF2B5EF4-FFF2-40B4-BE49-F238E27FC236}">
                <a16:creationId xmlns:a16="http://schemas.microsoft.com/office/drawing/2014/main" id="{724EAD0A-42C2-17AD-D565-55B28F3F6BD3}"/>
              </a:ext>
            </a:extLst>
          </p:cNvPr>
          <p:cNvSpPr txBox="1"/>
          <p:nvPr/>
        </p:nvSpPr>
        <p:spPr>
          <a:xfrm>
            <a:off x="5224556" y="2317400"/>
            <a:ext cx="515983" cy="338554"/>
          </a:xfrm>
          <a:prstGeom prst="rect">
            <a:avLst/>
          </a:prstGeom>
          <a:noFill/>
        </p:spPr>
        <p:txBody>
          <a:bodyPr wrap="square" rtlCol="0">
            <a:spAutoFit/>
          </a:bodyPr>
          <a:lstStyle/>
          <a:p>
            <a:r>
              <a:rPr lang="en-US" sz="1600" dirty="0"/>
              <a:t>Yes</a:t>
            </a:r>
          </a:p>
        </p:txBody>
      </p:sp>
      <p:sp>
        <p:nvSpPr>
          <p:cNvPr id="10" name="TextBox 9">
            <a:extLst>
              <a:ext uri="{FF2B5EF4-FFF2-40B4-BE49-F238E27FC236}">
                <a16:creationId xmlns:a16="http://schemas.microsoft.com/office/drawing/2014/main" id="{FDAAC198-D162-7152-73C7-30EF8DF6B711}"/>
              </a:ext>
            </a:extLst>
          </p:cNvPr>
          <p:cNvSpPr txBox="1"/>
          <p:nvPr/>
        </p:nvSpPr>
        <p:spPr>
          <a:xfrm>
            <a:off x="8078206" y="2294701"/>
            <a:ext cx="515983" cy="338554"/>
          </a:xfrm>
          <a:prstGeom prst="rect">
            <a:avLst/>
          </a:prstGeom>
          <a:noFill/>
        </p:spPr>
        <p:txBody>
          <a:bodyPr wrap="square" rtlCol="0">
            <a:spAutoFit/>
          </a:bodyPr>
          <a:lstStyle/>
          <a:p>
            <a:r>
              <a:rPr lang="en-US" sz="1600" dirty="0"/>
              <a:t>No</a:t>
            </a:r>
          </a:p>
        </p:txBody>
      </p:sp>
      <p:sp>
        <p:nvSpPr>
          <p:cNvPr id="11" name="TextBox 10">
            <a:extLst>
              <a:ext uri="{FF2B5EF4-FFF2-40B4-BE49-F238E27FC236}">
                <a16:creationId xmlns:a16="http://schemas.microsoft.com/office/drawing/2014/main" id="{D8F46179-F05A-DAAB-D2AA-35072668C35E}"/>
              </a:ext>
            </a:extLst>
          </p:cNvPr>
          <p:cNvSpPr txBox="1"/>
          <p:nvPr/>
        </p:nvSpPr>
        <p:spPr>
          <a:xfrm>
            <a:off x="3424647" y="2428385"/>
            <a:ext cx="1669868" cy="369332"/>
          </a:xfrm>
          <a:prstGeom prst="rect">
            <a:avLst/>
          </a:prstGeom>
          <a:noFill/>
        </p:spPr>
        <p:txBody>
          <a:bodyPr wrap="square" rtlCol="0">
            <a:spAutoFit/>
          </a:bodyPr>
          <a:lstStyle/>
          <a:p>
            <a:r>
              <a:rPr lang="en-US" dirty="0"/>
              <a:t>Current Grade</a:t>
            </a:r>
          </a:p>
        </p:txBody>
      </p:sp>
      <p:sp>
        <p:nvSpPr>
          <p:cNvPr id="12" name="TextBox 11">
            <a:extLst>
              <a:ext uri="{FF2B5EF4-FFF2-40B4-BE49-F238E27FC236}">
                <a16:creationId xmlns:a16="http://schemas.microsoft.com/office/drawing/2014/main" id="{DDD8850A-84C4-DB84-1C44-FC9188DD59A7}"/>
              </a:ext>
            </a:extLst>
          </p:cNvPr>
          <p:cNvSpPr txBox="1"/>
          <p:nvPr/>
        </p:nvSpPr>
        <p:spPr>
          <a:xfrm>
            <a:off x="2130419" y="2820416"/>
            <a:ext cx="1971318" cy="584775"/>
          </a:xfrm>
          <a:prstGeom prst="rect">
            <a:avLst/>
          </a:prstGeom>
          <a:noFill/>
        </p:spPr>
        <p:txBody>
          <a:bodyPr wrap="square" rtlCol="0">
            <a:spAutoFit/>
          </a:bodyPr>
          <a:lstStyle/>
          <a:p>
            <a:r>
              <a:rPr lang="en-US" sz="1600" dirty="0"/>
              <a:t>6-11, College 1</a:t>
            </a:r>
            <a:r>
              <a:rPr lang="en-US" sz="1600" baseline="30000" dirty="0"/>
              <a:t>st</a:t>
            </a:r>
            <a:r>
              <a:rPr lang="en-US" sz="1600" dirty="0"/>
              <a:t> year, “legitimate skip” </a:t>
            </a:r>
          </a:p>
        </p:txBody>
      </p:sp>
      <p:sp>
        <p:nvSpPr>
          <p:cNvPr id="14" name="TextBox 13">
            <a:extLst>
              <a:ext uri="{FF2B5EF4-FFF2-40B4-BE49-F238E27FC236}">
                <a16:creationId xmlns:a16="http://schemas.microsoft.com/office/drawing/2014/main" id="{90D6CDEF-DAD8-D67F-48DE-3F388C4FD18F}"/>
              </a:ext>
            </a:extLst>
          </p:cNvPr>
          <p:cNvSpPr txBox="1"/>
          <p:nvPr/>
        </p:nvSpPr>
        <p:spPr>
          <a:xfrm>
            <a:off x="3907970" y="3478448"/>
            <a:ext cx="4955178" cy="369332"/>
          </a:xfrm>
          <a:prstGeom prst="rect">
            <a:avLst/>
          </a:prstGeom>
          <a:noFill/>
        </p:spPr>
        <p:txBody>
          <a:bodyPr wrap="square" rtlCol="0">
            <a:spAutoFit/>
          </a:bodyPr>
          <a:lstStyle/>
          <a:p>
            <a:r>
              <a:rPr lang="en-US" dirty="0"/>
              <a:t>How youth feels about peers smoking a pack a day</a:t>
            </a:r>
          </a:p>
        </p:txBody>
      </p:sp>
      <p:sp>
        <p:nvSpPr>
          <p:cNvPr id="15" name="TextBox 14">
            <a:extLst>
              <a:ext uri="{FF2B5EF4-FFF2-40B4-BE49-F238E27FC236}">
                <a16:creationId xmlns:a16="http://schemas.microsoft.com/office/drawing/2014/main" id="{DCA13326-E1AE-5353-59D7-ED943DDB9EC9}"/>
              </a:ext>
            </a:extLst>
          </p:cNvPr>
          <p:cNvSpPr txBox="1"/>
          <p:nvPr/>
        </p:nvSpPr>
        <p:spPr>
          <a:xfrm>
            <a:off x="3785462" y="5138812"/>
            <a:ext cx="1230675" cy="338554"/>
          </a:xfrm>
          <a:prstGeom prst="rect">
            <a:avLst/>
          </a:prstGeom>
          <a:noFill/>
        </p:spPr>
        <p:txBody>
          <a:bodyPr wrap="square" rtlCol="0">
            <a:spAutoFit/>
          </a:bodyPr>
          <a:lstStyle/>
          <a:p>
            <a:r>
              <a:rPr lang="en-US" sz="1600" dirty="0"/>
              <a:t>Disapprove</a:t>
            </a:r>
          </a:p>
        </p:txBody>
      </p:sp>
      <p:sp>
        <p:nvSpPr>
          <p:cNvPr id="16" name="TextBox 15">
            <a:extLst>
              <a:ext uri="{FF2B5EF4-FFF2-40B4-BE49-F238E27FC236}">
                <a16:creationId xmlns:a16="http://schemas.microsoft.com/office/drawing/2014/main" id="{4CDA2F57-5F92-4A2B-D1D1-ECA2A2960268}"/>
              </a:ext>
            </a:extLst>
          </p:cNvPr>
          <p:cNvSpPr txBox="1"/>
          <p:nvPr/>
        </p:nvSpPr>
        <p:spPr>
          <a:xfrm>
            <a:off x="2765972" y="4800408"/>
            <a:ext cx="4339048" cy="369332"/>
          </a:xfrm>
          <a:prstGeom prst="rect">
            <a:avLst/>
          </a:prstGeom>
          <a:noFill/>
        </p:spPr>
        <p:txBody>
          <a:bodyPr wrap="square" rtlCol="0">
            <a:spAutoFit/>
          </a:bodyPr>
          <a:lstStyle/>
          <a:p>
            <a:r>
              <a:rPr lang="en-US" dirty="0"/>
              <a:t>How youth feels about friends drinking daily</a:t>
            </a:r>
          </a:p>
        </p:txBody>
      </p:sp>
      <p:sp>
        <p:nvSpPr>
          <p:cNvPr id="17" name="TextBox 16">
            <a:extLst>
              <a:ext uri="{FF2B5EF4-FFF2-40B4-BE49-F238E27FC236}">
                <a16:creationId xmlns:a16="http://schemas.microsoft.com/office/drawing/2014/main" id="{8FF24202-7F64-876B-7C73-F1EB77D902A2}"/>
              </a:ext>
            </a:extLst>
          </p:cNvPr>
          <p:cNvSpPr txBox="1"/>
          <p:nvPr/>
        </p:nvSpPr>
        <p:spPr>
          <a:xfrm>
            <a:off x="4935496" y="3881894"/>
            <a:ext cx="1230675" cy="338554"/>
          </a:xfrm>
          <a:prstGeom prst="rect">
            <a:avLst/>
          </a:prstGeom>
          <a:noFill/>
        </p:spPr>
        <p:txBody>
          <a:bodyPr wrap="square" rtlCol="0">
            <a:spAutoFit/>
          </a:bodyPr>
          <a:lstStyle/>
          <a:p>
            <a:r>
              <a:rPr lang="en-US" sz="1600" dirty="0"/>
              <a:t>Disapprove</a:t>
            </a:r>
          </a:p>
        </p:txBody>
      </p:sp>
    </p:spTree>
    <p:extLst>
      <p:ext uri="{BB962C8B-B14F-4D97-AF65-F5344CB8AC3E}">
        <p14:creationId xmlns:p14="http://schemas.microsoft.com/office/powerpoint/2010/main" val="34506502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7776DC-E9FC-F752-1602-E93723380A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25AEB3-4706-65AE-1270-B4E0ECA6F60E}"/>
              </a:ext>
            </a:extLst>
          </p:cNvPr>
          <p:cNvSpPr>
            <a:spLocks noGrp="1"/>
          </p:cNvSpPr>
          <p:nvPr>
            <p:ph type="title"/>
          </p:nvPr>
        </p:nvSpPr>
        <p:spPr/>
        <p:txBody>
          <a:bodyPr/>
          <a:lstStyle/>
          <a:p>
            <a:r>
              <a:rPr lang="en-US" dirty="0"/>
              <a:t>Cigarette (Boosting)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A6DBE2A-CBDC-F70B-D7E6-0905F52DF0EF}"/>
                  </a:ext>
                </a:extLst>
              </p:cNvPr>
              <p:cNvSpPr>
                <a:spLocks noGrp="1"/>
              </p:cNvSpPr>
              <p:nvPr>
                <p:ph idx="1"/>
              </p:nvPr>
            </p:nvSpPr>
            <p:spPr/>
            <p:txBody>
              <a:bodyPr>
                <a:normAutofit/>
              </a:bodyPr>
              <a:lstStyle/>
              <a:p>
                <a:r>
                  <a:rPr lang="en-US" sz="1800" dirty="0"/>
                  <a:t>Performed grid search (using test set to validate) over:</a:t>
                </a:r>
              </a:p>
              <a:p>
                <a:pPr lvl="1"/>
                <a14:m>
                  <m:oMath xmlns:m="http://schemas.openxmlformats.org/officeDocument/2006/math">
                    <m:r>
                      <a:rPr lang="en-US" sz="1600" b="0" i="1" smtClean="0">
                        <a:latin typeface="Cambria Math" panose="02040503050406030204" pitchFamily="18" charset="0"/>
                      </a:rPr>
                      <m:t>𝐵</m:t>
                    </m:r>
                    <m:r>
                      <a:rPr lang="en-US" sz="1600" b="0" i="1" smtClean="0">
                        <a:latin typeface="Cambria Math" panose="02040503050406030204" pitchFamily="18" charset="0"/>
                      </a:rPr>
                      <m:t>∈</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100, 500, 1000</m:t>
                        </m:r>
                      </m:e>
                    </m:d>
                  </m:oMath>
                </a14:m>
                <a:endParaRPr lang="en-US" sz="1600" dirty="0"/>
              </a:p>
              <a:p>
                <a:pPr lvl="1"/>
                <a14:m>
                  <m:oMath xmlns:m="http://schemas.openxmlformats.org/officeDocument/2006/math">
                    <m:r>
                      <a:rPr lang="en-US" sz="1600" b="0" i="1" smtClean="0">
                        <a:latin typeface="Cambria Math" panose="02040503050406030204" pitchFamily="18" charset="0"/>
                      </a:rPr>
                      <m:t>𝑑</m:t>
                    </m:r>
                    <m:r>
                      <a:rPr lang="en-US" sz="1600" b="0" i="1" smtClean="0">
                        <a:latin typeface="Cambria Math" panose="02040503050406030204" pitchFamily="18" charset="0"/>
                      </a:rPr>
                      <m:t>∈</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1</m:t>
                        </m:r>
                        <m:r>
                          <a:rPr lang="en-US" sz="1600" b="0" i="1" smtClean="0">
                            <a:latin typeface="Cambria Math" panose="02040503050406030204" pitchFamily="18" charset="0"/>
                          </a:rPr>
                          <m:t>, </m:t>
                        </m:r>
                        <m:r>
                          <a:rPr lang="en-US" sz="1600" b="0" i="1" smtClean="0">
                            <a:latin typeface="Cambria Math" panose="02040503050406030204" pitchFamily="18" charset="0"/>
                          </a:rPr>
                          <m:t>2</m:t>
                        </m:r>
                      </m:e>
                    </m:d>
                  </m:oMath>
                </a14:m>
                <a:endParaRPr lang="en-US" sz="1600" dirty="0"/>
              </a:p>
              <a:p>
                <a:pPr lvl="1"/>
                <a14:m>
                  <m:oMath xmlns:m="http://schemas.openxmlformats.org/officeDocument/2006/math">
                    <m:r>
                      <a:rPr lang="en-US" sz="1600" b="0" i="1" smtClean="0">
                        <a:latin typeface="Cambria Math" panose="02040503050406030204" pitchFamily="18" charset="0"/>
                      </a:rPr>
                      <m:t>𝜆</m:t>
                    </m:r>
                    <m:r>
                      <a:rPr lang="en-US" sz="1600" b="0" i="1" smtClean="0">
                        <a:latin typeface="Cambria Math" panose="02040503050406030204" pitchFamily="18" charset="0"/>
                      </a:rPr>
                      <m:t>∈</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0.1, 0.01, 0.001</m:t>
                        </m:r>
                      </m:e>
                    </m:d>
                  </m:oMath>
                </a14:m>
                <a:endParaRPr lang="en-US" sz="1600" dirty="0"/>
              </a:p>
              <a:p>
                <a:r>
                  <a:rPr lang="en-US" sz="1800" dirty="0"/>
                  <a:t>Results were minimal:</a:t>
                </a:r>
              </a:p>
              <a:p>
                <a:pPr lvl="1"/>
                <a:r>
                  <a:rPr lang="en-US" sz="1600" dirty="0"/>
                  <a:t>Base-line MSE: 0.278</a:t>
                </a:r>
              </a:p>
              <a:p>
                <a:pPr lvl="1"/>
                <a:r>
                  <a:rPr lang="en-US" sz="1600" dirty="0"/>
                  <a:t>Model MSE: 0.277</a:t>
                </a:r>
              </a:p>
              <a:p>
                <a:pPr lvl="1"/>
                <a:r>
                  <a:rPr lang="en-US" sz="1600" dirty="0"/>
                  <a:t>Percent of data explained: 0.64%</a:t>
                </a:r>
              </a:p>
              <a:p>
                <a:pPr lvl="1"/>
                <a:endParaRPr lang="en-US" sz="1600" dirty="0"/>
              </a:p>
              <a:p>
                <a:pPr lvl="1"/>
                <a:endParaRPr lang="en-US" sz="1600" dirty="0"/>
              </a:p>
            </p:txBody>
          </p:sp>
        </mc:Choice>
        <mc:Fallback>
          <p:sp>
            <p:nvSpPr>
              <p:cNvPr id="3" name="Content Placeholder 2">
                <a:extLst>
                  <a:ext uri="{FF2B5EF4-FFF2-40B4-BE49-F238E27FC236}">
                    <a16:creationId xmlns:a16="http://schemas.microsoft.com/office/drawing/2014/main" id="{CA6DBE2A-CBDC-F70B-D7E6-0905F52DF0EF}"/>
                  </a:ext>
                </a:extLst>
              </p:cNvPr>
              <p:cNvSpPr>
                <a:spLocks noGrp="1" noRot="1" noChangeAspect="1" noMove="1" noResize="1" noEditPoints="1" noAdjustHandles="1" noChangeArrowheads="1" noChangeShapeType="1" noTextEdit="1"/>
              </p:cNvSpPr>
              <p:nvPr>
                <p:ph idx="1"/>
              </p:nvPr>
            </p:nvSpPr>
            <p:spPr>
              <a:blipFill>
                <a:blip r:embed="rId3"/>
                <a:stretch>
                  <a:fillRect l="-485" t="-1515"/>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58632933-915D-13C5-45D2-988175AF7879}"/>
              </a:ext>
            </a:extLst>
          </p:cNvPr>
          <p:cNvPicPr>
            <a:picLocks noChangeAspect="1"/>
          </p:cNvPicPr>
          <p:nvPr/>
        </p:nvPicPr>
        <p:blipFill>
          <a:blip r:embed="rId4"/>
          <a:stretch>
            <a:fillRect/>
          </a:stretch>
        </p:blipFill>
        <p:spPr>
          <a:xfrm>
            <a:off x="8983035" y="2168259"/>
            <a:ext cx="2353003" cy="3648584"/>
          </a:xfrm>
          <a:prstGeom prst="rect">
            <a:avLst/>
          </a:prstGeom>
        </p:spPr>
      </p:pic>
    </p:spTree>
    <p:extLst>
      <p:ext uri="{BB962C8B-B14F-4D97-AF65-F5344CB8AC3E}">
        <p14:creationId xmlns:p14="http://schemas.microsoft.com/office/powerpoint/2010/main" val="40368151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3D47B-FD6F-C8BB-73BF-383E3BEA88FE}"/>
              </a:ext>
            </a:extLst>
          </p:cNvPr>
          <p:cNvSpPr>
            <a:spLocks noGrp="1"/>
          </p:cNvSpPr>
          <p:nvPr>
            <p:ph type="title"/>
          </p:nvPr>
        </p:nvSpPr>
        <p:spPr/>
        <p:txBody>
          <a:bodyPr/>
          <a:lstStyle/>
          <a:p>
            <a:r>
              <a:rPr lang="en-US" dirty="0"/>
              <a:t>Cigarette (Boosting)</a:t>
            </a:r>
          </a:p>
        </p:txBody>
      </p:sp>
      <p:sp>
        <p:nvSpPr>
          <p:cNvPr id="3" name="Content Placeholder 2">
            <a:extLst>
              <a:ext uri="{FF2B5EF4-FFF2-40B4-BE49-F238E27FC236}">
                <a16:creationId xmlns:a16="http://schemas.microsoft.com/office/drawing/2014/main" id="{B8461B47-D50D-B45C-5DEA-68FAA187B7CA}"/>
              </a:ext>
            </a:extLst>
          </p:cNvPr>
          <p:cNvSpPr>
            <a:spLocks noGrp="1"/>
          </p:cNvSpPr>
          <p:nvPr>
            <p:ph idx="1"/>
          </p:nvPr>
        </p:nvSpPr>
        <p:spPr/>
        <p:txBody>
          <a:bodyPr>
            <a:normAutofit/>
          </a:bodyPr>
          <a:lstStyle/>
          <a:p>
            <a:r>
              <a:rPr lang="en-US" sz="1800" dirty="0"/>
              <a:t>YOSTOLE2: Youth stole or tried to steal and item more expensive than $50</a:t>
            </a:r>
          </a:p>
          <a:p>
            <a:r>
              <a:rPr lang="en-US" sz="1800" dirty="0"/>
              <a:t>YFLPKCG2: How youth feels about peers smoking</a:t>
            </a:r>
          </a:p>
          <a:p>
            <a:r>
              <a:rPr lang="en-US" sz="1800" dirty="0"/>
              <a:t>YOSELL2: Has youth sold illegal drugs</a:t>
            </a:r>
          </a:p>
          <a:p>
            <a:r>
              <a:rPr lang="en-US" sz="1800" dirty="0"/>
              <a:t>EDUSCHLGO: Is the youth going to school</a:t>
            </a:r>
          </a:p>
          <a:p>
            <a:r>
              <a:rPr lang="en-US" sz="1800" dirty="0"/>
              <a:t>PRPKCIG2: How youth thinks parents would feel about them smoking 1+ pack a day</a:t>
            </a:r>
          </a:p>
        </p:txBody>
      </p:sp>
    </p:spTree>
    <p:extLst>
      <p:ext uri="{BB962C8B-B14F-4D97-AF65-F5344CB8AC3E}">
        <p14:creationId xmlns:p14="http://schemas.microsoft.com/office/powerpoint/2010/main" val="11623921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E4FF7-BC29-2BD6-D574-02664CE33D6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CBE608DE-32FC-AC56-2ED3-15DAA14599A6}"/>
              </a:ext>
            </a:extLst>
          </p:cNvPr>
          <p:cNvSpPr>
            <a:spLocks noGrp="1"/>
          </p:cNvSpPr>
          <p:nvPr>
            <p:ph idx="1"/>
          </p:nvPr>
        </p:nvSpPr>
        <p:spPr>
          <a:xfrm>
            <a:off x="1097280" y="1845735"/>
            <a:ext cx="10058400" cy="4463626"/>
          </a:xfrm>
        </p:spPr>
        <p:txBody>
          <a:bodyPr>
            <a:normAutofit fontScale="85000" lnSpcReduction="20000"/>
          </a:bodyPr>
          <a:lstStyle/>
          <a:p>
            <a:r>
              <a:rPr lang="en-US" sz="1800" dirty="0"/>
              <a:t>Question: </a:t>
            </a:r>
            <a:r>
              <a:rPr lang="en-US" sz="1800" b="1" dirty="0"/>
              <a:t>Which demographic, behavioral, and social factors best predict </a:t>
            </a:r>
            <a:r>
              <a:rPr lang="en-US" sz="1800" b="1" i="1" dirty="0"/>
              <a:t>ongoing</a:t>
            </a:r>
            <a:r>
              <a:rPr lang="en-US" sz="1800" b="1" dirty="0"/>
              <a:t> drug usage, and do these predictors differ for alcohol, marijuana, and cigarettes?</a:t>
            </a:r>
          </a:p>
          <a:p>
            <a:r>
              <a:rPr lang="en-US" sz="1800" dirty="0"/>
              <a:t>Alcohol: </a:t>
            </a:r>
          </a:p>
          <a:p>
            <a:pPr lvl="1"/>
            <a:r>
              <a:rPr lang="en-US" sz="1600" dirty="0"/>
              <a:t>YFLMJMO: How youth feels about peer marijuana usage</a:t>
            </a:r>
          </a:p>
          <a:p>
            <a:pPr lvl="1"/>
            <a:r>
              <a:rPr lang="en-US" sz="1600" dirty="0"/>
              <a:t>STNDALC: How much other students drink alcohol</a:t>
            </a:r>
          </a:p>
          <a:p>
            <a:pPr lvl="1"/>
            <a:r>
              <a:rPr lang="en-US" sz="1600" dirty="0"/>
              <a:t>INCOME: Family income</a:t>
            </a:r>
          </a:p>
          <a:p>
            <a:r>
              <a:rPr lang="en-US" sz="1800" dirty="0"/>
              <a:t>Marijuana:</a:t>
            </a:r>
          </a:p>
          <a:p>
            <a:pPr lvl="1"/>
            <a:r>
              <a:rPr lang="en-US" sz="1600" dirty="0"/>
              <a:t>FRDMJMON: How close friends feel about youth using marijuana</a:t>
            </a:r>
          </a:p>
          <a:p>
            <a:pPr lvl="1"/>
            <a:r>
              <a:rPr lang="en-US" sz="1600" dirty="0"/>
              <a:t>YOSELL2: Whether youth has sold illegal drugs</a:t>
            </a:r>
          </a:p>
          <a:p>
            <a:pPr lvl="1"/>
            <a:r>
              <a:rPr lang="en-US" sz="1600" dirty="0"/>
              <a:t>PRMJMO: How (youth thinks) parents would feel about them using marijuana (monthly)</a:t>
            </a:r>
          </a:p>
          <a:p>
            <a:pPr lvl="1"/>
            <a:r>
              <a:rPr lang="en-US" sz="1600" dirty="0"/>
              <a:t>INCOME: Family income</a:t>
            </a:r>
          </a:p>
          <a:p>
            <a:pPr lvl="1"/>
            <a:r>
              <a:rPr lang="en-US" sz="1600" dirty="0"/>
              <a:t>YFLTMRJ2: How youth feels about peers trying marijuana</a:t>
            </a:r>
          </a:p>
          <a:p>
            <a:r>
              <a:rPr lang="en-US" sz="1800" dirty="0"/>
              <a:t>Cigarette:</a:t>
            </a:r>
          </a:p>
          <a:p>
            <a:pPr lvl="1"/>
            <a:r>
              <a:rPr lang="en-US" sz="1600" dirty="0"/>
              <a:t>YOSTOLE2: Youth stole or tried to steal and item more expensive than $50</a:t>
            </a:r>
          </a:p>
          <a:p>
            <a:pPr lvl="1"/>
            <a:r>
              <a:rPr lang="en-US" sz="1600" dirty="0"/>
              <a:t>YFLPKCG2: How youth feels about peers smoking</a:t>
            </a:r>
          </a:p>
          <a:p>
            <a:pPr lvl="1"/>
            <a:r>
              <a:rPr lang="en-US" sz="1600" dirty="0"/>
              <a:t>YOSELL2: Has youth sold illegal drugs</a:t>
            </a:r>
          </a:p>
          <a:p>
            <a:pPr lvl="1"/>
            <a:r>
              <a:rPr lang="en-US" sz="1600" dirty="0"/>
              <a:t>EDUSCHLGO: Is the youth going to school</a:t>
            </a:r>
          </a:p>
          <a:p>
            <a:pPr lvl="1"/>
            <a:r>
              <a:rPr lang="en-US" sz="1600" dirty="0"/>
              <a:t>PRPKCIG2: How youth thinks parents would feel about them smoking 1+ pack a day</a:t>
            </a:r>
          </a:p>
          <a:p>
            <a:endParaRPr lang="en-US" sz="1800" dirty="0"/>
          </a:p>
        </p:txBody>
      </p:sp>
    </p:spTree>
    <p:extLst>
      <p:ext uri="{BB962C8B-B14F-4D97-AF65-F5344CB8AC3E}">
        <p14:creationId xmlns:p14="http://schemas.microsoft.com/office/powerpoint/2010/main" val="19798390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B1FE7-DD62-6950-03C6-D1B3C25E92D0}"/>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8A269041-2BBA-FC2B-8003-8EEF2CEF0380}"/>
              </a:ext>
            </a:extLst>
          </p:cNvPr>
          <p:cNvSpPr>
            <a:spLocks noGrp="1"/>
          </p:cNvSpPr>
          <p:nvPr>
            <p:ph idx="1"/>
          </p:nvPr>
        </p:nvSpPr>
        <p:spPr/>
        <p:txBody>
          <a:bodyPr>
            <a:normAutofit/>
          </a:bodyPr>
          <a:lstStyle/>
          <a:p>
            <a:r>
              <a:rPr lang="en-US" dirty="0"/>
              <a:t>Alcohol binary classification was mostly a wash, perhaps identifying a correlation with peer alcohol consumption, family income, and thoughts about marijuana</a:t>
            </a:r>
          </a:p>
          <a:p>
            <a:r>
              <a:rPr lang="en-US" dirty="0"/>
              <a:t> Marijuana multi-class classification was stronger, perhaps identifying a correlation with whether youth has sold illegal drugs, family income, father availability in the household, and how youth thinks their parents would feel them using marijuana</a:t>
            </a:r>
          </a:p>
          <a:p>
            <a:r>
              <a:rPr lang="en-US" dirty="0"/>
              <a:t>Cigarette regression was the strongest, identifying a correlation with whether youth stole or tried to steal and item more expensive than $50, whether youth sold illegal drugs, their current grade, how youth feels about peers smoking/drinking, and how youth thinks their parents would feel about them smoking 1+ pack a day</a:t>
            </a:r>
          </a:p>
          <a:p>
            <a:r>
              <a:rPr lang="en-US" dirty="0"/>
              <a:t>Throughline: Other substance usage/interaction, peer usage, parental attitude towards substance usage, and perhaps family income</a:t>
            </a:r>
          </a:p>
          <a:p>
            <a:pPr marL="0" indent="0">
              <a:buNone/>
            </a:pPr>
            <a:endParaRPr lang="en-US" sz="2000" dirty="0"/>
          </a:p>
          <a:p>
            <a:endParaRPr lang="en-US" dirty="0"/>
          </a:p>
          <a:p>
            <a:endParaRPr lang="en-US" dirty="0"/>
          </a:p>
        </p:txBody>
      </p:sp>
    </p:spTree>
    <p:extLst>
      <p:ext uri="{BB962C8B-B14F-4D97-AF65-F5344CB8AC3E}">
        <p14:creationId xmlns:p14="http://schemas.microsoft.com/office/powerpoint/2010/main" val="132550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4650A-74AE-2C82-CF94-B4488F0F00B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4F275D08-093D-72AA-93C2-E2A4D5FCF9DF}"/>
              </a:ext>
            </a:extLst>
          </p:cNvPr>
          <p:cNvSpPr>
            <a:spLocks noGrp="1"/>
          </p:cNvSpPr>
          <p:nvPr>
            <p:ph idx="1"/>
          </p:nvPr>
        </p:nvSpPr>
        <p:spPr>
          <a:xfrm>
            <a:off x="1097280" y="1845734"/>
            <a:ext cx="10058400" cy="4189306"/>
          </a:xfrm>
        </p:spPr>
        <p:txBody>
          <a:bodyPr>
            <a:normAutofit/>
          </a:bodyPr>
          <a:lstStyle/>
          <a:p>
            <a:r>
              <a:rPr lang="en-US" sz="1800" dirty="0"/>
              <a:t>Explore youth drug use using a </a:t>
            </a:r>
            <a:r>
              <a:rPr lang="en-US" sz="1800" dirty="0">
                <a:hlinkClick r:id="rId3"/>
              </a:rPr>
              <a:t>filtered version</a:t>
            </a:r>
            <a:r>
              <a:rPr lang="en-US" sz="1800" dirty="0"/>
              <a:t> of the </a:t>
            </a:r>
            <a:r>
              <a:rPr lang="en-US" sz="1800" dirty="0">
                <a:hlinkClick r:id="rId4"/>
              </a:rPr>
              <a:t>2023 National Survey on Drug Use and Health</a:t>
            </a:r>
            <a:endParaRPr lang="en-US" sz="1800" dirty="0"/>
          </a:p>
          <a:p>
            <a:r>
              <a:rPr lang="en-US" sz="1800" dirty="0"/>
              <a:t>The data includes:</a:t>
            </a:r>
          </a:p>
          <a:p>
            <a:pPr lvl="1"/>
            <a:r>
              <a:rPr lang="en-US" sz="1400" dirty="0"/>
              <a:t>For alcohol, marijuana, and cigarettes:</a:t>
            </a:r>
          </a:p>
          <a:p>
            <a:pPr lvl="2"/>
            <a:r>
              <a:rPr lang="en-US" dirty="0"/>
              <a:t>frequency of use over the last year/month</a:t>
            </a:r>
          </a:p>
          <a:p>
            <a:pPr lvl="2"/>
            <a:r>
              <a:rPr lang="en-US" dirty="0"/>
              <a:t>age of first use</a:t>
            </a:r>
          </a:p>
          <a:p>
            <a:pPr lvl="2"/>
            <a:r>
              <a:rPr lang="en-US" dirty="0"/>
              <a:t>have/have not used ever</a:t>
            </a:r>
          </a:p>
          <a:p>
            <a:pPr lvl="1"/>
            <a:r>
              <a:rPr lang="en-US" sz="1400" dirty="0"/>
              <a:t>imputed categories for drug frequency (e.g. 1-2 days, 3-5 days, 6-10 days)</a:t>
            </a:r>
          </a:p>
          <a:p>
            <a:pPr lvl="1"/>
            <a:r>
              <a:rPr lang="en-US" sz="1400" dirty="0"/>
              <a:t>Basic demographics like sex, race, household income</a:t>
            </a:r>
          </a:p>
          <a:p>
            <a:pPr lvl="1"/>
            <a:r>
              <a:rPr lang="en-US" sz="1400" dirty="0"/>
              <a:t>Youth-specific questions like parental presence in the household and school attendance</a:t>
            </a:r>
          </a:p>
          <a:p>
            <a:r>
              <a:rPr lang="en-US" sz="1800" dirty="0"/>
              <a:t>Going to use tree-based methods (decision tree, bagging, random forests, and boosting) to try to answer the following question: </a:t>
            </a:r>
            <a:r>
              <a:rPr lang="en-US" sz="1800" b="1" dirty="0"/>
              <a:t>Which demographic, behavioral, and social factors best predict </a:t>
            </a:r>
            <a:r>
              <a:rPr lang="en-US" sz="1800" b="1" i="1" dirty="0"/>
              <a:t>ongoing</a:t>
            </a:r>
            <a:r>
              <a:rPr lang="en-US" sz="1800" b="1" dirty="0"/>
              <a:t> drug usage, and do these predictors differ for alcohol, marijuana, and cigarettes?</a:t>
            </a:r>
          </a:p>
          <a:p>
            <a:pPr lvl="1"/>
            <a:r>
              <a:rPr lang="en-US" sz="1400" dirty="0"/>
              <a:t>We will use substance usage in the past month to measure “ongoing” drug usage</a:t>
            </a:r>
          </a:p>
        </p:txBody>
      </p:sp>
    </p:spTree>
    <p:extLst>
      <p:ext uri="{BB962C8B-B14F-4D97-AF65-F5344CB8AC3E}">
        <p14:creationId xmlns:p14="http://schemas.microsoft.com/office/powerpoint/2010/main" val="740466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97604B-6FED-8989-F4CC-950074715E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C528D9-E508-1A7C-84BF-AFF30194BEDC}"/>
              </a:ext>
            </a:extLst>
          </p:cNvPr>
          <p:cNvSpPr>
            <a:spLocks noGrp="1"/>
          </p:cNvSpPr>
          <p:nvPr>
            <p:ph type="title"/>
          </p:nvPr>
        </p:nvSpPr>
        <p:spPr/>
        <p:txBody>
          <a:bodyPr/>
          <a:lstStyle/>
          <a:p>
            <a:r>
              <a:rPr lang="en-US" dirty="0"/>
              <a:t>Theoretical Background (Decision Trees)</a:t>
            </a:r>
          </a:p>
        </p:txBody>
      </p:sp>
      <p:sp>
        <p:nvSpPr>
          <p:cNvPr id="3" name="Content Placeholder 2">
            <a:extLst>
              <a:ext uri="{FF2B5EF4-FFF2-40B4-BE49-F238E27FC236}">
                <a16:creationId xmlns:a16="http://schemas.microsoft.com/office/drawing/2014/main" id="{05C4056C-E0AC-FB35-539C-E585FD368204}"/>
              </a:ext>
            </a:extLst>
          </p:cNvPr>
          <p:cNvSpPr>
            <a:spLocks noGrp="1"/>
          </p:cNvSpPr>
          <p:nvPr>
            <p:ph idx="1"/>
          </p:nvPr>
        </p:nvSpPr>
        <p:spPr/>
        <p:txBody>
          <a:bodyPr>
            <a:normAutofit/>
          </a:bodyPr>
          <a:lstStyle/>
          <a:p>
            <a:r>
              <a:rPr lang="en-US" sz="1800" b="0" i="0" dirty="0">
                <a:solidFill>
                  <a:srgbClr val="222222"/>
                </a:solidFill>
                <a:effectLst/>
                <a:latin typeface="??"/>
              </a:rPr>
              <a:t>Decision trees work by partitioning the predictor space into simple, rectangular regions and making predictions using some aggregate of the training observations in the corresponding region</a:t>
            </a:r>
          </a:p>
          <a:p>
            <a:pPr lvl="1"/>
            <a:r>
              <a:rPr lang="en-US" sz="1600" dirty="0"/>
              <a:t>They are called decision tree methods because the splitting rules can be represented with a tree structure</a:t>
            </a:r>
          </a:p>
          <a:p>
            <a:endParaRPr lang="en-US" sz="1800" dirty="0"/>
          </a:p>
        </p:txBody>
      </p:sp>
      <p:pic>
        <p:nvPicPr>
          <p:cNvPr id="5" name="Picture 4">
            <a:extLst>
              <a:ext uri="{FF2B5EF4-FFF2-40B4-BE49-F238E27FC236}">
                <a16:creationId xmlns:a16="http://schemas.microsoft.com/office/drawing/2014/main" id="{13E5A28E-F725-A942-B8E1-1DBD3E69E3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8581" y="2981499"/>
            <a:ext cx="3808026" cy="3149416"/>
          </a:xfrm>
          <a:prstGeom prst="rect">
            <a:avLst/>
          </a:prstGeom>
        </p:spPr>
      </p:pic>
      <p:pic>
        <p:nvPicPr>
          <p:cNvPr id="7" name="Picture 6">
            <a:extLst>
              <a:ext uri="{FF2B5EF4-FFF2-40B4-BE49-F238E27FC236}">
                <a16:creationId xmlns:a16="http://schemas.microsoft.com/office/drawing/2014/main" id="{A728A564-7C46-7852-6FFE-296114D8F2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22566" y="2981499"/>
            <a:ext cx="3112437" cy="3149416"/>
          </a:xfrm>
          <a:prstGeom prst="rect">
            <a:avLst/>
          </a:prstGeom>
        </p:spPr>
      </p:pic>
    </p:spTree>
    <p:extLst>
      <p:ext uri="{BB962C8B-B14F-4D97-AF65-F5344CB8AC3E}">
        <p14:creationId xmlns:p14="http://schemas.microsoft.com/office/powerpoint/2010/main" val="936789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D6549-510A-5E9F-64BA-B9E4C519B3D1}"/>
              </a:ext>
            </a:extLst>
          </p:cNvPr>
          <p:cNvSpPr>
            <a:spLocks noGrp="1"/>
          </p:cNvSpPr>
          <p:nvPr>
            <p:ph type="title"/>
          </p:nvPr>
        </p:nvSpPr>
        <p:spPr/>
        <p:txBody>
          <a:bodyPr/>
          <a:lstStyle/>
          <a:p>
            <a:r>
              <a:rPr lang="en-US" dirty="0"/>
              <a:t>Theoretical Background (Decision Trees)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4739A10-60C5-87C1-FAC7-F9E32337705B}"/>
                  </a:ext>
                </a:extLst>
              </p:cNvPr>
              <p:cNvSpPr>
                <a:spLocks noGrp="1"/>
              </p:cNvSpPr>
              <p:nvPr>
                <p:ph idx="1"/>
              </p:nvPr>
            </p:nvSpPr>
            <p:spPr/>
            <p:txBody>
              <a:bodyPr>
                <a:normAutofit/>
              </a:bodyPr>
              <a:lstStyle/>
              <a:p>
                <a:r>
                  <a:rPr lang="en-US" sz="1800" b="0" i="0" dirty="0">
                    <a:solidFill>
                      <a:srgbClr val="222222"/>
                    </a:solidFill>
                    <a:effectLst/>
                    <a:latin typeface="??"/>
                  </a:rPr>
                  <a:t>Decision trees are nice because:</a:t>
                </a:r>
              </a:p>
              <a:p>
                <a:pPr lvl="1"/>
                <a:r>
                  <a:rPr lang="en-US" sz="1600" dirty="0">
                    <a:solidFill>
                      <a:srgbClr val="222222"/>
                    </a:solidFill>
                    <a:latin typeface="??"/>
                  </a:rPr>
                  <a:t>They can be used for both regression and classification (of course, regression and classification trees use different loss functions)</a:t>
                </a:r>
              </a:p>
              <a:p>
                <a:pPr lvl="1"/>
                <a:r>
                  <a:rPr lang="en-US" sz="1600" b="0" i="0" dirty="0">
                    <a:solidFill>
                      <a:srgbClr val="222222"/>
                    </a:solidFill>
                    <a:effectLst/>
                    <a:latin typeface="??"/>
                  </a:rPr>
                  <a:t>They ar</a:t>
                </a:r>
                <a:r>
                  <a:rPr lang="en-US" sz="1600" dirty="0">
                    <a:solidFill>
                      <a:srgbClr val="222222"/>
                    </a:solidFill>
                    <a:latin typeface="??"/>
                  </a:rPr>
                  <a:t>e easy </a:t>
                </a:r>
                <a:r>
                  <a:rPr lang="en-US" sz="1600" b="0" i="0" dirty="0">
                    <a:solidFill>
                      <a:srgbClr val="222222"/>
                    </a:solidFill>
                    <a:effectLst/>
                    <a:latin typeface="??"/>
                  </a:rPr>
                  <a:t>to understand and explain as they (1) have nice graphical representations and (2) somewhat resemble human decision-making</a:t>
                </a:r>
              </a:p>
              <a:p>
                <a:r>
                  <a:rPr lang="en-US" sz="1800" b="0" i="0" dirty="0">
                    <a:solidFill>
                      <a:srgbClr val="222222"/>
                    </a:solidFill>
                    <a:effectLst/>
                    <a:latin typeface="??"/>
                  </a:rPr>
                  <a:t>Decision trees are flexible enough a model that they will achieve a perfect training score if grown sufficiently deep (just isolate each training observation in its own region). Thus, decision trees have a tendency to overfit the training data and not generalize well</a:t>
                </a:r>
              </a:p>
              <a:p>
                <a:r>
                  <a:rPr lang="en-US" sz="1800" dirty="0">
                    <a:solidFill>
                      <a:srgbClr val="222222"/>
                    </a:solidFill>
                    <a:latin typeface="??"/>
                  </a:rPr>
                  <a:t>In </a:t>
                </a:r>
                <a:r>
                  <a:rPr lang="en-US" sz="1800" b="1" dirty="0">
                    <a:solidFill>
                      <a:srgbClr val="222222"/>
                    </a:solidFill>
                    <a:latin typeface="??"/>
                  </a:rPr>
                  <a:t>cost complexity pruning,</a:t>
                </a:r>
                <a:r>
                  <a:rPr lang="en-US" sz="1800" dirty="0">
                    <a:solidFill>
                      <a:srgbClr val="222222"/>
                    </a:solidFill>
                    <a:latin typeface="??"/>
                  </a:rPr>
                  <a:t> we grow a large tree and then prune it back using a penalization parameter </a:t>
                </a:r>
                <a14:m>
                  <m:oMath xmlns:m="http://schemas.openxmlformats.org/officeDocument/2006/math">
                    <m:r>
                      <a:rPr lang="en-US" sz="1800" b="0" i="1" smtClean="0">
                        <a:solidFill>
                          <a:srgbClr val="222222"/>
                        </a:solidFill>
                        <a:latin typeface="Cambria Math" panose="02040503050406030204" pitchFamily="18" charset="0"/>
                      </a:rPr>
                      <m:t>𝛼</m:t>
                    </m:r>
                  </m:oMath>
                </a14:m>
                <a:r>
                  <a:rPr lang="en-US" sz="1800" dirty="0"/>
                  <a:t> (much like </a:t>
                </a:r>
                <a14:m>
                  <m:oMath xmlns:m="http://schemas.openxmlformats.org/officeDocument/2006/math">
                    <m:r>
                      <a:rPr lang="en-US" sz="1800" b="0" i="1" smtClean="0">
                        <a:latin typeface="Cambria Math" panose="02040503050406030204" pitchFamily="18" charset="0"/>
                      </a:rPr>
                      <m:t>𝜆</m:t>
                    </m:r>
                  </m:oMath>
                </a14:m>
                <a:r>
                  <a:rPr lang="en-US" sz="1800" dirty="0"/>
                  <a:t> in regression). Choice of </a:t>
                </a:r>
                <a14:m>
                  <m:oMath xmlns:m="http://schemas.openxmlformats.org/officeDocument/2006/math">
                    <m:r>
                      <a:rPr lang="en-US" sz="1800" b="0" i="1" smtClean="0">
                        <a:latin typeface="Cambria Math" panose="02040503050406030204" pitchFamily="18" charset="0"/>
                      </a:rPr>
                      <m:t>𝛼</m:t>
                    </m:r>
                  </m:oMath>
                </a14:m>
                <a:r>
                  <a:rPr lang="en-US" sz="1800" dirty="0"/>
                  <a:t> (or more likely, the size of the tree) can be done using (cross) validation</a:t>
                </a:r>
              </a:p>
              <a:p>
                <a:r>
                  <a:rPr lang="en-US" sz="1800" dirty="0"/>
                  <a:t>Overall, decision trees are a very flexible and convenient model, useful for non-linear data but prone to overfitting</a:t>
                </a:r>
              </a:p>
              <a:p>
                <a:endParaRPr lang="en-US" sz="1800" dirty="0"/>
              </a:p>
            </p:txBody>
          </p:sp>
        </mc:Choice>
        <mc:Fallback xmlns="">
          <p:sp>
            <p:nvSpPr>
              <p:cNvPr id="3" name="Content Placeholder 2">
                <a:extLst>
                  <a:ext uri="{FF2B5EF4-FFF2-40B4-BE49-F238E27FC236}">
                    <a16:creationId xmlns:a16="http://schemas.microsoft.com/office/drawing/2014/main" id="{84739A10-60C5-87C1-FAC7-F9E32337705B}"/>
                  </a:ext>
                </a:extLst>
              </p:cNvPr>
              <p:cNvSpPr>
                <a:spLocks noGrp="1" noRot="1" noChangeAspect="1" noMove="1" noResize="1" noEditPoints="1" noAdjustHandles="1" noChangeArrowheads="1" noChangeShapeType="1" noTextEdit="1"/>
              </p:cNvSpPr>
              <p:nvPr>
                <p:ph idx="1"/>
              </p:nvPr>
            </p:nvSpPr>
            <p:spPr>
              <a:blipFill>
                <a:blip r:embed="rId3"/>
                <a:stretch>
                  <a:fillRect l="-485" t="-1515" r="-364"/>
                </a:stretch>
              </a:blipFill>
            </p:spPr>
            <p:txBody>
              <a:bodyPr/>
              <a:lstStyle/>
              <a:p>
                <a:r>
                  <a:rPr lang="en-US">
                    <a:noFill/>
                  </a:rPr>
                  <a:t> </a:t>
                </a:r>
              </a:p>
            </p:txBody>
          </p:sp>
        </mc:Fallback>
      </mc:AlternateContent>
    </p:spTree>
    <p:extLst>
      <p:ext uri="{BB962C8B-B14F-4D97-AF65-F5344CB8AC3E}">
        <p14:creationId xmlns:p14="http://schemas.microsoft.com/office/powerpoint/2010/main" val="35816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A3F61-E615-DA25-CF00-7A0D9C6A7945}"/>
              </a:ext>
            </a:extLst>
          </p:cNvPr>
          <p:cNvSpPr>
            <a:spLocks noGrp="1"/>
          </p:cNvSpPr>
          <p:nvPr>
            <p:ph type="title"/>
          </p:nvPr>
        </p:nvSpPr>
        <p:spPr/>
        <p:txBody>
          <a:bodyPr/>
          <a:lstStyle/>
          <a:p>
            <a:r>
              <a:rPr lang="en-US" dirty="0"/>
              <a:t>Theoretical Background (Bagging)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E4BC01A-B8A7-AE2A-A5BD-9F73A21B4D40}"/>
                  </a:ext>
                </a:extLst>
              </p:cNvPr>
              <p:cNvSpPr>
                <a:spLocks noGrp="1"/>
              </p:cNvSpPr>
              <p:nvPr>
                <p:ph idx="1"/>
              </p:nvPr>
            </p:nvSpPr>
            <p:spPr>
              <a:xfrm>
                <a:off x="1097280" y="1845734"/>
                <a:ext cx="10058400" cy="4300142"/>
              </a:xfrm>
            </p:spPr>
            <p:txBody>
              <a:bodyPr>
                <a:normAutofit/>
              </a:bodyPr>
              <a:lstStyle/>
              <a:p>
                <a:r>
                  <a:rPr lang="en-US" sz="1800" dirty="0"/>
                  <a:t>Decision trees suffer from high variance (especially without cost complexity pruning)</a:t>
                </a:r>
              </a:p>
              <a:p>
                <a:r>
                  <a:rPr lang="en-US" sz="1800" b="1" dirty="0"/>
                  <a:t>Bagging: </a:t>
                </a:r>
                <a:r>
                  <a:rPr lang="en-US" sz="1800" dirty="0"/>
                  <a:t>reduce the variance of a statistical learning method via </a:t>
                </a:r>
                <a:r>
                  <a:rPr lang="en-US" sz="1800" i="1" dirty="0"/>
                  <a:t>averaging</a:t>
                </a:r>
              </a:p>
              <a:p>
                <a:pPr lvl="1"/>
                <a:r>
                  <a:rPr lang="en-US" sz="1600" dirty="0"/>
                  <a:t>In particular, we use bootstrap resampling to obtain "multiple" training datasets, build a separate model with each training set, and average their predictions.</a:t>
                </a:r>
              </a:p>
              <a:p>
                <a:r>
                  <a:rPr lang="en-US" sz="1800" dirty="0"/>
                  <a:t>Bagging doesn’t </a:t>
                </a:r>
                <a:r>
                  <a:rPr lang="en-US" sz="1800" i="1" dirty="0"/>
                  <a:t>need</a:t>
                </a:r>
                <a:r>
                  <a:rPr lang="en-US" sz="1800" dirty="0"/>
                  <a:t> a validation set because:</a:t>
                </a:r>
              </a:p>
              <a:p>
                <a:pPr lvl="1"/>
                <a:r>
                  <a:rPr lang="en-US" sz="1600" dirty="0"/>
                  <a:t>test error can be approximated using </a:t>
                </a:r>
                <a:r>
                  <a:rPr lang="en-US" sz="1600" b="1" dirty="0"/>
                  <a:t>out-of-bag error</a:t>
                </a:r>
                <a:endParaRPr lang="en-US" sz="1600" dirty="0"/>
              </a:p>
              <a:p>
                <a:pPr lvl="1"/>
                <a:r>
                  <a:rPr lang="en-US" sz="1600" dirty="0"/>
                  <a:t>the only parameter </a:t>
                </a:r>
                <a14:m>
                  <m:oMath xmlns:m="http://schemas.openxmlformats.org/officeDocument/2006/math">
                    <m:r>
                      <a:rPr lang="en-US" sz="1600" b="0" i="1" smtClean="0">
                        <a:latin typeface="Cambria Math" panose="02040503050406030204" pitchFamily="18" charset="0"/>
                      </a:rPr>
                      <m:t>𝐵</m:t>
                    </m:r>
                  </m:oMath>
                </a14:m>
                <a:r>
                  <a:rPr lang="en-US" sz="1600" dirty="0"/>
                  <a:t> (the number of trees) won’t cause overfitting and thus doesn’t have to be tuned (it just needs to be sufficiently large)</a:t>
                </a:r>
              </a:p>
              <a:p>
                <a:r>
                  <a:rPr lang="en-US" sz="1800" dirty="0"/>
                  <a:t>While a bagged model typically has better accuracy than its individual constituent trees, it is also much more cumbersome (impossible, even) to visualize and interpret</a:t>
                </a:r>
              </a:p>
              <a:p>
                <a:r>
                  <a:rPr lang="en-US" sz="1800" b="1" dirty="0"/>
                  <a:t>Variable importance measures</a:t>
                </a:r>
                <a:r>
                  <a:rPr lang="en-US" sz="1800" dirty="0"/>
                  <a:t>: One can obtain an overall summary of the importance of each predictor by recording the total amount that the RSS/Gini index/etc. is decreased due to splits over a given predictor, averaged over all trees (a large value indicates an important predictor)</a:t>
                </a:r>
              </a:p>
            </p:txBody>
          </p:sp>
        </mc:Choice>
        <mc:Fallback>
          <p:sp>
            <p:nvSpPr>
              <p:cNvPr id="3" name="Content Placeholder 2">
                <a:extLst>
                  <a:ext uri="{FF2B5EF4-FFF2-40B4-BE49-F238E27FC236}">
                    <a16:creationId xmlns:a16="http://schemas.microsoft.com/office/drawing/2014/main" id="{4E4BC01A-B8A7-AE2A-A5BD-9F73A21B4D40}"/>
                  </a:ext>
                </a:extLst>
              </p:cNvPr>
              <p:cNvSpPr>
                <a:spLocks noGrp="1" noRot="1" noChangeAspect="1" noMove="1" noResize="1" noEditPoints="1" noAdjustHandles="1" noChangeArrowheads="1" noChangeShapeType="1" noTextEdit="1"/>
              </p:cNvSpPr>
              <p:nvPr>
                <p:ph idx="1"/>
              </p:nvPr>
            </p:nvSpPr>
            <p:spPr>
              <a:xfrm>
                <a:off x="1097280" y="1845734"/>
                <a:ext cx="10058400" cy="4300142"/>
              </a:xfrm>
              <a:blipFill>
                <a:blip r:embed="rId3"/>
                <a:stretch>
                  <a:fillRect l="-485" t="-1418" r="-1576"/>
                </a:stretch>
              </a:blipFill>
            </p:spPr>
            <p:txBody>
              <a:bodyPr/>
              <a:lstStyle/>
              <a:p>
                <a:r>
                  <a:rPr lang="en-US">
                    <a:noFill/>
                  </a:rPr>
                  <a:t> </a:t>
                </a:r>
              </a:p>
            </p:txBody>
          </p:sp>
        </mc:Fallback>
      </mc:AlternateContent>
    </p:spTree>
    <p:extLst>
      <p:ext uri="{BB962C8B-B14F-4D97-AF65-F5344CB8AC3E}">
        <p14:creationId xmlns:p14="http://schemas.microsoft.com/office/powerpoint/2010/main" val="486236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6EB64-3766-A17D-DEAC-B4A3E609E567}"/>
              </a:ext>
            </a:extLst>
          </p:cNvPr>
          <p:cNvSpPr>
            <a:spLocks noGrp="1"/>
          </p:cNvSpPr>
          <p:nvPr>
            <p:ph type="title"/>
          </p:nvPr>
        </p:nvSpPr>
        <p:spPr/>
        <p:txBody>
          <a:bodyPr/>
          <a:lstStyle/>
          <a:p>
            <a:r>
              <a:rPr lang="en-US" dirty="0"/>
              <a:t>Theoretical Background (Random Forest)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11FEB55-6E02-401C-93BA-A37C344E7424}"/>
                  </a:ext>
                </a:extLst>
              </p:cNvPr>
              <p:cNvSpPr>
                <a:spLocks noGrp="1"/>
              </p:cNvSpPr>
              <p:nvPr>
                <p:ph idx="1"/>
              </p:nvPr>
            </p:nvSpPr>
            <p:spPr/>
            <p:txBody>
              <a:bodyPr>
                <a:normAutofit/>
              </a:bodyPr>
              <a:lstStyle/>
              <a:p>
                <a:r>
                  <a:rPr lang="en-US" sz="1800" dirty="0"/>
                  <a:t>Shortcoming of bagging: constituent trees can be </a:t>
                </a:r>
                <a:r>
                  <a:rPr lang="en-US" sz="1800" i="1" dirty="0"/>
                  <a:t>correlated</a:t>
                </a:r>
                <a:r>
                  <a:rPr lang="en-US" sz="1800" dirty="0"/>
                  <a:t> due to greedy algorithm used to construct them, and taking the average of correlated variables isn’t very useful</a:t>
                </a:r>
              </a:p>
              <a:p>
                <a:r>
                  <a:rPr lang="en-US" sz="1800" b="1" dirty="0"/>
                  <a:t>Random forests </a:t>
                </a:r>
                <a:r>
                  <a:rPr lang="en-US" sz="1800" dirty="0"/>
                  <a:t>are a generalization of bagging (for decision trees) that tries to decorrelate its trees by limiting each split of each tree to a random subset of the predictors</a:t>
                </a:r>
              </a:p>
              <a:p>
                <a:pPr lvl="1"/>
                <a:r>
                  <a:rPr lang="en-US" sz="1600" dirty="0"/>
                  <a:t>When building these decision trees, each time a split in a tree is considered, a random sample of </a:t>
                </a:r>
                <a14:m>
                  <m:oMath xmlns:m="http://schemas.openxmlformats.org/officeDocument/2006/math">
                    <m:r>
                      <a:rPr lang="en-US" sz="1600" b="0" i="1" smtClean="0">
                        <a:latin typeface="Cambria Math" panose="02040503050406030204" pitchFamily="18" charset="0"/>
                      </a:rPr>
                      <m:t>𝑚</m:t>
                    </m:r>
                  </m:oMath>
                </a14:m>
                <a:r>
                  <a:rPr lang="en-US" sz="1600" dirty="0"/>
                  <a:t> predictors is chosen as split candidates from the full set of </a:t>
                </a:r>
                <a14:m>
                  <m:oMath xmlns:m="http://schemas.openxmlformats.org/officeDocument/2006/math">
                    <m:r>
                      <a:rPr lang="en-US" sz="1600" b="0" i="1" smtClean="0">
                        <a:latin typeface="Cambria Math" panose="02040503050406030204" pitchFamily="18" charset="0"/>
                      </a:rPr>
                      <m:t>𝑝</m:t>
                    </m:r>
                  </m:oMath>
                </a14:m>
                <a:r>
                  <a:rPr lang="en-US" sz="1600" dirty="0"/>
                  <a:t> predictors; only the randomly selected predictors may be considered</a:t>
                </a:r>
              </a:p>
              <a:p>
                <a:r>
                  <a:rPr lang="en-US" sz="1800" dirty="0"/>
                  <a:t>Small values of </a:t>
                </a:r>
                <a14:m>
                  <m:oMath xmlns:m="http://schemas.openxmlformats.org/officeDocument/2006/math">
                    <m:r>
                      <a:rPr lang="en-US" sz="1800" b="0" i="1" smtClean="0">
                        <a:latin typeface="Cambria Math" panose="02040503050406030204" pitchFamily="18" charset="0"/>
                      </a:rPr>
                      <m:t>𝑚</m:t>
                    </m:r>
                  </m:oMath>
                </a14:m>
                <a:r>
                  <a:rPr lang="en-US" sz="1800" dirty="0"/>
                  <a:t> when a large number of predictors are correlated, and </a:t>
                </a:r>
                <a14:m>
                  <m:oMath xmlns:m="http://schemas.openxmlformats.org/officeDocument/2006/math">
                    <m:r>
                      <a:rPr lang="en-US" sz="1800" b="0" i="1" smtClean="0">
                        <a:latin typeface="Cambria Math" panose="02040503050406030204" pitchFamily="18" charset="0"/>
                      </a:rPr>
                      <m:t>𝑚</m:t>
                    </m:r>
                    <m:r>
                      <a:rPr lang="en-US" sz="1800" b="0" i="1" smtClean="0">
                        <a:latin typeface="Cambria Math" panose="02040503050406030204" pitchFamily="18" charset="0"/>
                      </a:rPr>
                      <m:t>=</m:t>
                    </m:r>
                    <m:rad>
                      <m:radPr>
                        <m:degHide m:val="on"/>
                        <m:ctrlPr>
                          <a:rPr lang="en-US" sz="1800" b="0" i="1" smtClean="0">
                            <a:latin typeface="Cambria Math" panose="02040503050406030204" pitchFamily="18" charset="0"/>
                          </a:rPr>
                        </m:ctrlPr>
                      </m:radPr>
                      <m:deg/>
                      <m:e>
                        <m:r>
                          <a:rPr lang="en-US" sz="1800" b="0" i="1" smtClean="0">
                            <a:latin typeface="Cambria Math" panose="02040503050406030204" pitchFamily="18" charset="0"/>
                          </a:rPr>
                          <m:t>𝑝</m:t>
                        </m:r>
                      </m:e>
                    </m:rad>
                  </m:oMath>
                </a14:m>
                <a:r>
                  <a:rPr lang="en-US" sz="1800" dirty="0"/>
                  <a:t> is generally a solid choice, but </a:t>
                </a:r>
                <a14:m>
                  <m:oMath xmlns:m="http://schemas.openxmlformats.org/officeDocument/2006/math">
                    <m:r>
                      <a:rPr lang="en-US" sz="1800" b="0" i="1" smtClean="0">
                        <a:latin typeface="Cambria Math" panose="02040503050406030204" pitchFamily="18" charset="0"/>
                      </a:rPr>
                      <m:t>𝑚</m:t>
                    </m:r>
                  </m:oMath>
                </a14:m>
                <a:r>
                  <a:rPr lang="en-US" sz="1800" dirty="0"/>
                  <a:t> </a:t>
                </a:r>
                <a:r>
                  <a:rPr lang="en-US" sz="1800" i="1" dirty="0"/>
                  <a:t>should</a:t>
                </a:r>
                <a:r>
                  <a:rPr lang="en-US" sz="1800" dirty="0"/>
                  <a:t> be chosen using (cross) validation</a:t>
                </a:r>
              </a:p>
              <a:p>
                <a:pPr lvl="1"/>
                <a:r>
                  <a:rPr lang="en-US" sz="1600" dirty="0"/>
                  <a:t>Like bagging, the number of trees </a:t>
                </a:r>
                <a14:m>
                  <m:oMath xmlns:m="http://schemas.openxmlformats.org/officeDocument/2006/math">
                    <m:r>
                      <a:rPr lang="en-US" sz="1600" b="0" i="1" smtClean="0">
                        <a:latin typeface="Cambria Math" panose="02040503050406030204" pitchFamily="18" charset="0"/>
                      </a:rPr>
                      <m:t>𝐵</m:t>
                    </m:r>
                  </m:oMath>
                </a14:m>
                <a:r>
                  <a:rPr lang="en-US" sz="1600" dirty="0"/>
                  <a:t> is not a critical tuning parameter</a:t>
                </a:r>
              </a:p>
              <a:p>
                <a:endParaRPr lang="en-US" sz="1800" dirty="0"/>
              </a:p>
            </p:txBody>
          </p:sp>
        </mc:Choice>
        <mc:Fallback>
          <p:sp>
            <p:nvSpPr>
              <p:cNvPr id="3" name="Content Placeholder 2">
                <a:extLst>
                  <a:ext uri="{FF2B5EF4-FFF2-40B4-BE49-F238E27FC236}">
                    <a16:creationId xmlns:a16="http://schemas.microsoft.com/office/drawing/2014/main" id="{F11FEB55-6E02-401C-93BA-A37C344E7424}"/>
                  </a:ext>
                </a:extLst>
              </p:cNvPr>
              <p:cNvSpPr>
                <a:spLocks noGrp="1" noRot="1" noChangeAspect="1" noMove="1" noResize="1" noEditPoints="1" noAdjustHandles="1" noChangeArrowheads="1" noChangeShapeType="1" noTextEdit="1"/>
              </p:cNvSpPr>
              <p:nvPr>
                <p:ph idx="1"/>
              </p:nvPr>
            </p:nvSpPr>
            <p:spPr>
              <a:blipFill>
                <a:blip r:embed="rId3"/>
                <a:stretch>
                  <a:fillRect l="-485" t="-1515" r="-242"/>
                </a:stretch>
              </a:blipFill>
            </p:spPr>
            <p:txBody>
              <a:bodyPr/>
              <a:lstStyle/>
              <a:p>
                <a:r>
                  <a:rPr lang="en-US">
                    <a:noFill/>
                  </a:rPr>
                  <a:t> </a:t>
                </a:r>
              </a:p>
            </p:txBody>
          </p:sp>
        </mc:Fallback>
      </mc:AlternateContent>
    </p:spTree>
    <p:extLst>
      <p:ext uri="{BB962C8B-B14F-4D97-AF65-F5344CB8AC3E}">
        <p14:creationId xmlns:p14="http://schemas.microsoft.com/office/powerpoint/2010/main" val="3428895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52CBD-467C-8092-5D0E-F9FDF1E175EE}"/>
              </a:ext>
            </a:extLst>
          </p:cNvPr>
          <p:cNvSpPr>
            <a:spLocks noGrp="1"/>
          </p:cNvSpPr>
          <p:nvPr>
            <p:ph type="title"/>
          </p:nvPr>
        </p:nvSpPr>
        <p:spPr/>
        <p:txBody>
          <a:bodyPr/>
          <a:lstStyle/>
          <a:p>
            <a:r>
              <a:rPr lang="en-US" dirty="0"/>
              <a:t>Theoretical Background (Boosting)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44AE0BB-278A-9967-F11C-CBBB6A80FD23}"/>
                  </a:ext>
                </a:extLst>
              </p:cNvPr>
              <p:cNvSpPr>
                <a:spLocks noGrp="1"/>
              </p:cNvSpPr>
              <p:nvPr>
                <p:ph idx="1"/>
              </p:nvPr>
            </p:nvSpPr>
            <p:spPr/>
            <p:txBody>
              <a:bodyPr>
                <a:normAutofit/>
              </a:bodyPr>
              <a:lstStyle/>
              <a:p>
                <a:r>
                  <a:rPr lang="en-US" sz="1800" dirty="0"/>
                  <a:t>Unlike bagging and random forests, </a:t>
                </a:r>
                <a:r>
                  <a:rPr lang="en-US" sz="1800" b="1" dirty="0"/>
                  <a:t>boosting </a:t>
                </a:r>
                <a:r>
                  <a:rPr lang="en-US" sz="1800" dirty="0"/>
                  <a:t>constructs its trees </a:t>
                </a:r>
                <a:r>
                  <a:rPr lang="en-US" sz="1800" i="1" dirty="0"/>
                  <a:t>sequentially</a:t>
                </a:r>
                <a:r>
                  <a:rPr lang="en-US" sz="1800" dirty="0"/>
                  <a:t> rather than </a:t>
                </a:r>
                <a:r>
                  <a:rPr lang="en-US" sz="1800" i="1" dirty="0"/>
                  <a:t>independently</a:t>
                </a:r>
              </a:p>
              <a:p>
                <a:r>
                  <a:rPr lang="en-US" sz="1800" dirty="0"/>
                  <a:t>The core idea is to construct later trees to cover for the mistakes of earlier trees (“slowly learning” from its mistakes and improving)</a:t>
                </a:r>
              </a:p>
              <a:p>
                <a:r>
                  <a:rPr lang="en-US" sz="1800" dirty="0"/>
                  <a:t>Boosting has three parameters: (Use validation)</a:t>
                </a:r>
              </a:p>
              <a:p>
                <a:pPr lvl="1"/>
                <a:r>
                  <a:rPr lang="en-US" sz="1600" dirty="0"/>
                  <a:t>The number of trees </a:t>
                </a:r>
                <a14:m>
                  <m:oMath xmlns:m="http://schemas.openxmlformats.org/officeDocument/2006/math">
                    <m:r>
                      <a:rPr lang="en-US" sz="1600" b="0" i="1" smtClean="0">
                        <a:latin typeface="Cambria Math" panose="02040503050406030204" pitchFamily="18" charset="0"/>
                      </a:rPr>
                      <m:t>𝐵</m:t>
                    </m:r>
                  </m:oMath>
                </a14:m>
                <a:endParaRPr lang="en-US" sz="1600" dirty="0"/>
              </a:p>
              <a:p>
                <a:pPr lvl="1"/>
                <a:r>
                  <a:rPr lang="en-US" sz="1600" dirty="0"/>
                  <a:t>The shrinkage parameter </a:t>
                </a:r>
                <a14:m>
                  <m:oMath xmlns:m="http://schemas.openxmlformats.org/officeDocument/2006/math">
                    <m:r>
                      <a:rPr lang="en-US" sz="1600" b="0" i="1" smtClean="0">
                        <a:latin typeface="Cambria Math" panose="02040503050406030204" pitchFamily="18" charset="0"/>
                      </a:rPr>
                      <m:t>𝜆</m:t>
                    </m:r>
                  </m:oMath>
                </a14:m>
                <a:r>
                  <a:rPr lang="en-US" sz="1600" dirty="0"/>
                  <a:t>, which controls the learning rate (typical values are </a:t>
                </a:r>
                <a14:m>
                  <m:oMath xmlns:m="http://schemas.openxmlformats.org/officeDocument/2006/math">
                    <m:r>
                      <a:rPr lang="en-US" sz="1600" b="0" i="1" smtClean="0">
                        <a:latin typeface="Cambria Math" panose="02040503050406030204" pitchFamily="18" charset="0"/>
                      </a:rPr>
                      <m:t>0.01</m:t>
                    </m:r>
                  </m:oMath>
                </a14:m>
                <a:r>
                  <a:rPr lang="en-US" sz="1600" dirty="0"/>
                  <a:t> or </a:t>
                </a:r>
                <a14:m>
                  <m:oMath xmlns:m="http://schemas.openxmlformats.org/officeDocument/2006/math">
                    <m:r>
                      <a:rPr lang="en-US" sz="1600" b="0" i="1" smtClean="0">
                        <a:latin typeface="Cambria Math" panose="02040503050406030204" pitchFamily="18" charset="0"/>
                      </a:rPr>
                      <m:t>0.001</m:t>
                    </m:r>
                  </m:oMath>
                </a14:m>
                <a:r>
                  <a:rPr lang="en-US" sz="1600" dirty="0"/>
                  <a:t>)</a:t>
                </a:r>
              </a:p>
              <a:p>
                <a:pPr lvl="1"/>
                <a:r>
                  <a:rPr lang="en-US" sz="1600" dirty="0"/>
                  <a:t>The number of splits </a:t>
                </a:r>
                <a14:m>
                  <m:oMath xmlns:m="http://schemas.openxmlformats.org/officeDocument/2006/math">
                    <m:r>
                      <a:rPr lang="en-US" sz="1600" b="0" i="1" smtClean="0">
                        <a:latin typeface="Cambria Math" panose="02040503050406030204" pitchFamily="18" charset="0"/>
                      </a:rPr>
                      <m:t>𝑑</m:t>
                    </m:r>
                  </m:oMath>
                </a14:m>
                <a:r>
                  <a:rPr lang="en-US" sz="1600" dirty="0"/>
                  <a:t>, which controls the complexity of the boosted ensemble (often </a:t>
                </a:r>
                <a14:m>
                  <m:oMath xmlns:m="http://schemas.openxmlformats.org/officeDocument/2006/math">
                    <m:r>
                      <a:rPr lang="en-US" sz="1600" b="0" i="1" smtClean="0">
                        <a:latin typeface="Cambria Math" panose="02040503050406030204" pitchFamily="18" charset="0"/>
                      </a:rPr>
                      <m:t>𝑑</m:t>
                    </m:r>
                    <m:r>
                      <a:rPr lang="en-US" sz="1600" b="0" i="1" smtClean="0">
                        <a:latin typeface="Cambria Math" panose="02040503050406030204" pitchFamily="18" charset="0"/>
                      </a:rPr>
                      <m:t>=1</m:t>
                    </m:r>
                  </m:oMath>
                </a14:m>
                <a:r>
                  <a:rPr lang="en-US" sz="1600" dirty="0"/>
                  <a:t> works well)</a:t>
                </a:r>
              </a:p>
            </p:txBody>
          </p:sp>
        </mc:Choice>
        <mc:Fallback xmlns="">
          <p:sp>
            <p:nvSpPr>
              <p:cNvPr id="3" name="Content Placeholder 2">
                <a:extLst>
                  <a:ext uri="{FF2B5EF4-FFF2-40B4-BE49-F238E27FC236}">
                    <a16:creationId xmlns:a16="http://schemas.microsoft.com/office/drawing/2014/main" id="{944AE0BB-278A-9967-F11C-CBBB6A80FD23}"/>
                  </a:ext>
                </a:extLst>
              </p:cNvPr>
              <p:cNvSpPr>
                <a:spLocks noGrp="1" noRot="1" noChangeAspect="1" noMove="1" noResize="1" noEditPoints="1" noAdjustHandles="1" noChangeArrowheads="1" noChangeShapeType="1" noTextEdit="1"/>
              </p:cNvSpPr>
              <p:nvPr>
                <p:ph idx="1"/>
              </p:nvPr>
            </p:nvSpPr>
            <p:spPr>
              <a:blipFill>
                <a:blip r:embed="rId3"/>
                <a:stretch>
                  <a:fillRect l="-485" t="-1515" r="-909"/>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790FB699-6DBF-6D01-9EA2-E887037C4B96}"/>
              </a:ext>
            </a:extLst>
          </p:cNvPr>
          <p:cNvPicPr>
            <a:picLocks noChangeAspect="1"/>
          </p:cNvPicPr>
          <p:nvPr/>
        </p:nvPicPr>
        <p:blipFill>
          <a:blip r:embed="rId4"/>
          <a:stretch>
            <a:fillRect/>
          </a:stretch>
        </p:blipFill>
        <p:spPr>
          <a:xfrm>
            <a:off x="2980999" y="4358782"/>
            <a:ext cx="6230001" cy="2275158"/>
          </a:xfrm>
          <a:prstGeom prst="rect">
            <a:avLst/>
          </a:prstGeom>
        </p:spPr>
      </p:pic>
    </p:spTree>
    <p:extLst>
      <p:ext uri="{BB962C8B-B14F-4D97-AF65-F5344CB8AC3E}">
        <p14:creationId xmlns:p14="http://schemas.microsoft.com/office/powerpoint/2010/main" val="408214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54B85-F91D-65BC-0F42-9011013158FB}"/>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BEC8C5CF-26D5-3761-00A1-CD806BFF1468}"/>
              </a:ext>
            </a:extLst>
          </p:cNvPr>
          <p:cNvSpPr>
            <a:spLocks noGrp="1"/>
          </p:cNvSpPr>
          <p:nvPr>
            <p:ph idx="1"/>
          </p:nvPr>
        </p:nvSpPr>
        <p:spPr/>
        <p:txBody>
          <a:bodyPr>
            <a:normAutofit/>
          </a:bodyPr>
          <a:lstStyle/>
          <a:p>
            <a:r>
              <a:rPr lang="en-US" sz="1800" dirty="0"/>
              <a:t>Three sections of analysis: alcohol (binary), marijuana (multi-class), and cigarette (regression)</a:t>
            </a:r>
          </a:p>
          <a:p>
            <a:r>
              <a:rPr lang="en-US" sz="1800" dirty="0"/>
              <a:t>For each substance, we:</a:t>
            </a:r>
          </a:p>
          <a:p>
            <a:pPr lvl="1"/>
            <a:r>
              <a:rPr lang="en-US" sz="1600" dirty="0"/>
              <a:t>Compute response variable and drop “equivalent” predictors</a:t>
            </a:r>
          </a:p>
          <a:p>
            <a:pPr lvl="1"/>
            <a:r>
              <a:rPr lang="en-US" sz="1600" dirty="0"/>
              <a:t>Split dataset into training (75%) and test (25%) sets</a:t>
            </a:r>
          </a:p>
          <a:p>
            <a:pPr lvl="1"/>
            <a:r>
              <a:rPr lang="en-US" sz="1600" dirty="0"/>
              <a:t>Fit a decision tree (prune it if too complex)</a:t>
            </a:r>
          </a:p>
          <a:p>
            <a:pPr lvl="1"/>
            <a:r>
              <a:rPr lang="en-US" sz="1600" dirty="0"/>
              <a:t>Fit an ensemble method (use test set to a validation set for parameter tuning)</a:t>
            </a:r>
          </a:p>
          <a:p>
            <a:pPr lvl="1"/>
            <a:r>
              <a:rPr lang="en-US" sz="1600" dirty="0"/>
              <a:t>Evaluate model performance and assess variable importance</a:t>
            </a:r>
          </a:p>
        </p:txBody>
      </p:sp>
    </p:spTree>
    <p:extLst>
      <p:ext uri="{BB962C8B-B14F-4D97-AF65-F5344CB8AC3E}">
        <p14:creationId xmlns:p14="http://schemas.microsoft.com/office/powerpoint/2010/main" val="329827703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305</TotalTime>
  <Words>3236</Words>
  <Application>Microsoft Office PowerPoint</Application>
  <PresentationFormat>Widescreen</PresentationFormat>
  <Paragraphs>255</Paragraphs>
  <Slides>26</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vt:lpstr>
      <vt:lpstr>Arial</vt:lpstr>
      <vt:lpstr>Calibri</vt:lpstr>
      <vt:lpstr>Calibri Light</vt:lpstr>
      <vt:lpstr>Cambria Math</vt:lpstr>
      <vt:lpstr>Retrospect</vt:lpstr>
      <vt:lpstr>Exploring Youth Drug Use: Best Predictors and Differences between Substances</vt:lpstr>
      <vt:lpstr>Outline</vt:lpstr>
      <vt:lpstr>Introduction</vt:lpstr>
      <vt:lpstr>Theoretical Background (Decision Trees)</vt:lpstr>
      <vt:lpstr>Theoretical Background (Decision Trees)</vt:lpstr>
      <vt:lpstr>Theoretical Background (Bagging)</vt:lpstr>
      <vt:lpstr>Theoretical Background (Random Forest)</vt:lpstr>
      <vt:lpstr>Theoretical Background (Boosting)</vt:lpstr>
      <vt:lpstr>Methodology</vt:lpstr>
      <vt:lpstr>Results: Alcohol (Decision Tree)</vt:lpstr>
      <vt:lpstr>Results: Alcohol (Bagging)</vt:lpstr>
      <vt:lpstr>Results: Alcohol (Bagging)</vt:lpstr>
      <vt:lpstr>Results: Marijuana (Decision Tree)</vt:lpstr>
      <vt:lpstr>Results: Marijuana (Decision Tree)</vt:lpstr>
      <vt:lpstr>Results: Marijuana (Decision Tree)</vt:lpstr>
      <vt:lpstr>Results: Marijuana (Decision Tree)</vt:lpstr>
      <vt:lpstr>Results: Marijuana (Decision Tree)</vt:lpstr>
      <vt:lpstr>Results: Marijuana (Random Forest)</vt:lpstr>
      <vt:lpstr>Results: Marijuana (Random Forest)</vt:lpstr>
      <vt:lpstr>Results: Marijuana (Random Forest)</vt:lpstr>
      <vt:lpstr>Results: Cigarette (Decision Tree)</vt:lpstr>
      <vt:lpstr>Results: Cigarette (Decision Tree)</vt:lpstr>
      <vt:lpstr>Cigarette (Boosting)</vt:lpstr>
      <vt:lpstr>Cigarette (Boosting)</vt:lpstr>
      <vt:lpstr>Conclusion</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Tyler Franck</dc:creator>
  <cp:lastModifiedBy>Tyler Franck</cp:lastModifiedBy>
  <cp:revision>62</cp:revision>
  <dcterms:created xsi:type="dcterms:W3CDTF">2025-04-14T22:43:10Z</dcterms:created>
  <dcterms:modified xsi:type="dcterms:W3CDTF">2025-04-23T22:14:06Z</dcterms:modified>
</cp:coreProperties>
</file>