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8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948D-D7AC-4917-80B6-1E5184F3AB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BF4C-8561-456C-B22F-9E42EEC51B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71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948D-D7AC-4917-80B6-1E5184F3AB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BF4C-8561-456C-B22F-9E42EEC5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9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948D-D7AC-4917-80B6-1E5184F3AB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BF4C-8561-456C-B22F-9E42EEC5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948D-D7AC-4917-80B6-1E5184F3AB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BF4C-8561-456C-B22F-9E42EEC5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4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948D-D7AC-4917-80B6-1E5184F3AB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BF4C-8561-456C-B22F-9E42EEC51B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7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948D-D7AC-4917-80B6-1E5184F3AB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BF4C-8561-456C-B22F-9E42EEC5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948D-D7AC-4917-80B6-1E5184F3AB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BF4C-8561-456C-B22F-9E42EEC5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2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948D-D7AC-4917-80B6-1E5184F3AB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BF4C-8561-456C-B22F-9E42EEC5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2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948D-D7AC-4917-80B6-1E5184F3AB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BF4C-8561-456C-B22F-9E42EEC5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37948D-D7AC-4917-80B6-1E5184F3AB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B2BF4C-8561-456C-B22F-9E42EEC5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8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948D-D7AC-4917-80B6-1E5184F3AB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2BF4C-8561-456C-B22F-9E42EEC51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7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37948D-D7AC-4917-80B6-1E5184F3ABB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B2BF4C-8561-456C-B22F-9E42EEC51B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4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hsa.gov/data/dataset/national-survey-drug-use-and-health-2023-nsduh-2023-ds0001" TargetMode="External"/><Relationship Id="rId2" Type="http://schemas.openxmlformats.org/officeDocument/2006/relationships/hyperlink" Target="https://github.com/mendible/5322/tree/main/Homework%201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77C3-BBE0-F9D4-F4FE-F871C9DCC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Youth Drug Use: Best Predictors and Differences between Substances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F8B09-84DC-9B1D-2F2C-D3434D83B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Tyler Franck</a:t>
            </a:r>
          </a:p>
        </p:txBody>
      </p:sp>
    </p:spTree>
    <p:extLst>
      <p:ext uri="{BB962C8B-B14F-4D97-AF65-F5344CB8AC3E}">
        <p14:creationId xmlns:p14="http://schemas.microsoft.com/office/powerpoint/2010/main" val="141538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E8285-4177-7740-7FFA-01294FEDF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86C8-6F44-94AA-A33E-81D27CF2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(Decision Tree)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AC9DA-E3A3-E3C6-D515-36C36EAC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74" y="2257596"/>
            <a:ext cx="5628652" cy="362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4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E2F5-D698-5781-0070-76AFC004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(Bagging)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1578FF-DAE3-77A4-5833-08C4E3CFC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Dropped rows with missing values since</a:t>
                </a:r>
              </a:p>
              <a:p>
                <a:r>
                  <a:rPr lang="en-US" dirty="0"/>
                  <a:t>Importance plots identified the following predictors as potentially useful: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YFLMJMO</m:t>
                    </m:r>
                  </m:oMath>
                </a14:m>
                <a:r>
                  <a:rPr lang="en-US" dirty="0"/>
                  <a:t>: How youth feels about peer marijuana usage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STNDALC</m:t>
                    </m:r>
                  </m:oMath>
                </a14:m>
                <a:r>
                  <a:rPr lang="en-US" dirty="0"/>
                  <a:t>: Peer alcohol consumption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INCOME</m:t>
                    </m:r>
                  </m:oMath>
                </a14:m>
                <a:r>
                  <a:rPr lang="en-US" dirty="0"/>
                  <a:t>: Family income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1578FF-DAE3-77A4-5833-08C4E3CFC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67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13061-202E-F533-0D04-8869A0528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97FE-429B-439E-1E79-2F91D508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(Bagging)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498991-E370-8BE9-4B38-7840CB9A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35" y="2477395"/>
            <a:ext cx="5897589" cy="3597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3CF5F0-9FEB-4C7D-E91C-EC0DE23BC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202" y="2593816"/>
            <a:ext cx="5372583" cy="295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4E75-E9BD-7898-97E0-9F4DEE4A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Marijuana (Multi-class)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4590E-C629-9830-5AB0-B523478EC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smtClean="0">
                        <a:latin typeface="Cambria Math" panose="02040503050406030204" pitchFamily="18" charset="0"/>
                      </a:rPr>
                      <m:t>MRJMDAYS</m:t>
                    </m:r>
                  </m:oMath>
                </a14:m>
                <a:r>
                  <a:rPr lang="en-US" dirty="0"/>
                  <a:t> indicates marijuana frequency in last month </a:t>
                </a:r>
                <a:r>
                  <a:rPr lang="it-IT" dirty="0"/>
                  <a:t>(1=1-2, 2=3-5, 3=6-19, 4=20-30, 5=none)</a:t>
                </a:r>
                <a:endParaRPr lang="en-US" dirty="0"/>
              </a:p>
              <a:p>
                <a:r>
                  <a:rPr lang="en-US" dirty="0"/>
                  <a:t>Changed the “none” value so that ordering made sense</a:t>
                </a:r>
              </a:p>
              <a:p>
                <a:r>
                  <a:rPr lang="en-US" dirty="0"/>
                  <a:t>Decision tree and Random Forest performed slightly better than null models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4590E-C629-9830-5AB0-B523478EC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80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6D449-4565-BABD-58B6-7FD2E0A9F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B42D-A456-CC3F-AFFE-DAA26AE4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Marijuana (Decision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131D-4DC7-A101-1F3D-84FAB401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Pruned and unpruned same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31C097-396D-0A83-01DE-B560A0D8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77" y="2875669"/>
            <a:ext cx="5192823" cy="3268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14A65-CF67-A2E0-4D18-F714859D8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34" y="2980081"/>
            <a:ext cx="4647945" cy="29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36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D0FEA-977E-AFC3-A75A-1072CA5E2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2C90-90D9-5493-0985-97FA8D4E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Marijuana (Decision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69D8-D872-F282-B6F1-0DFFB2CC8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FRDMJMON: how close friends feel about marijuana</a:t>
            </a:r>
          </a:p>
          <a:p>
            <a:r>
              <a:rPr lang="en-US" dirty="0"/>
              <a:t>YOSELL2: whether youth sells illegal drugs</a:t>
            </a:r>
          </a:p>
        </p:txBody>
      </p:sp>
    </p:spTree>
    <p:extLst>
      <p:ext uri="{BB962C8B-B14F-4D97-AF65-F5344CB8AC3E}">
        <p14:creationId xmlns:p14="http://schemas.microsoft.com/office/powerpoint/2010/main" val="52126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B83D-CCAC-ED6A-F839-1382EF4D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Marijuana (Random Forest)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9330E-CBBE-08AD-3EC0-9C81FFB35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Again, had to drop rows with missing values</a:t>
                </a:r>
              </a:p>
              <a:p>
                <a:r>
                  <a:rPr lang="en-US" dirty="0"/>
                  <a:t>Used validation scores to tune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(tried values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9330E-CBBE-08AD-3EC0-9C81FFB35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801C141-1B44-0F2B-D8F3-639464F73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191" y="2717482"/>
            <a:ext cx="5614543" cy="357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4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247A6-C53B-44E0-657B-5075A9F65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E3C8-F3F0-8541-A00A-D327E876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Marijuana (Random Forest)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CFCB2-C857-ED0A-203F-0451C2D7F0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forest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beat base-line test accuracy by about 0.003, the advantage coming from being able to correctly identify high marijuana users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1CFCB2-C857-ED0A-203F-0451C2D7F0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6A8D31-18F1-983A-C777-BB3CA500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886" y="3429000"/>
            <a:ext cx="3817675" cy="1824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C03D4-FFA2-007F-929B-9CB83AD22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543" y="2855748"/>
            <a:ext cx="6004119" cy="322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1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7E2DC-9D9A-CC97-1409-0649DA84E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211F-4921-EC81-7668-7598738E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Marijuana (Random Forest)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0DFE-3697-0005-E5F5-140DF4EC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/>
              <a:t>Some promising predictors are:</a:t>
            </a:r>
          </a:p>
          <a:p>
            <a:pPr lvl="2"/>
            <a:r>
              <a:rPr lang="en-US" sz="1600" dirty="0"/>
              <a:t>YOSELL2: Whether youth has sold illegal drugs</a:t>
            </a:r>
          </a:p>
          <a:p>
            <a:pPr lvl="2"/>
            <a:r>
              <a:rPr lang="en-US" sz="1600" dirty="0"/>
              <a:t>INCOME: Family income</a:t>
            </a:r>
          </a:p>
          <a:p>
            <a:pPr lvl="2"/>
            <a:r>
              <a:rPr lang="en-US" sz="1600" dirty="0"/>
              <a:t>IFATHER: Whether father is in household</a:t>
            </a:r>
          </a:p>
          <a:p>
            <a:pPr lvl="2"/>
            <a:r>
              <a:rPr lang="en-US" sz="1600" dirty="0"/>
              <a:t>PRMJMO/PRMJEVR2: How (youth thinks) parents would feel about them using/trying marijuana</a:t>
            </a:r>
          </a:p>
        </p:txBody>
      </p:sp>
    </p:spTree>
    <p:extLst>
      <p:ext uri="{BB962C8B-B14F-4D97-AF65-F5344CB8AC3E}">
        <p14:creationId xmlns:p14="http://schemas.microsoft.com/office/powerpoint/2010/main" val="874496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5282-BCCE-6B8E-DE66-7CB6151D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Cigarette (Regression)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31E7-6768-5B08-89AC-0F159C0CE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IRCIGFM the number of days used in past month</a:t>
            </a:r>
          </a:p>
          <a:p>
            <a:r>
              <a:rPr lang="en-US" dirty="0"/>
              <a:t>Changed the none values to 0 (times)</a:t>
            </a:r>
          </a:p>
          <a:p>
            <a:r>
              <a:rPr lang="en-US" dirty="0"/>
              <a:t>Decision tree performed significantly better than null model</a:t>
            </a:r>
          </a:p>
          <a:p>
            <a:r>
              <a:rPr lang="en-US" dirty="0"/>
              <a:t>Boosted model only performed equal to the null model</a:t>
            </a:r>
          </a:p>
        </p:txBody>
      </p:sp>
    </p:spTree>
    <p:extLst>
      <p:ext uri="{BB962C8B-B14F-4D97-AF65-F5344CB8AC3E}">
        <p14:creationId xmlns:p14="http://schemas.microsoft.com/office/powerpoint/2010/main" val="396874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650A-74AE-2C82-CF94-B4488F0F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5D08-093D-72AA-93C2-E2A4D5FCF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89306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Explore youth drug use using a </a:t>
            </a:r>
            <a:r>
              <a:rPr lang="en-US" sz="1800" dirty="0">
                <a:hlinkClick r:id="rId2"/>
              </a:rPr>
              <a:t>filtered version</a:t>
            </a:r>
            <a:r>
              <a:rPr lang="en-US" sz="1800" dirty="0"/>
              <a:t> of the </a:t>
            </a:r>
            <a:r>
              <a:rPr lang="en-US" sz="1800" dirty="0">
                <a:hlinkClick r:id="rId3"/>
              </a:rPr>
              <a:t>2023 National Survey on Drug Use and Health</a:t>
            </a:r>
            <a:endParaRPr lang="en-US" sz="1800" dirty="0"/>
          </a:p>
          <a:p>
            <a:r>
              <a:rPr lang="en-US" sz="1800" dirty="0"/>
              <a:t>The data includes:</a:t>
            </a:r>
          </a:p>
          <a:p>
            <a:pPr lvl="1"/>
            <a:r>
              <a:rPr lang="en-US" sz="1400" dirty="0"/>
              <a:t>For alcohol, marijuana, and cigarettes:</a:t>
            </a:r>
          </a:p>
          <a:p>
            <a:pPr lvl="2"/>
            <a:r>
              <a:rPr lang="en-US" dirty="0"/>
              <a:t>frequency of use over the last year/month</a:t>
            </a:r>
          </a:p>
          <a:p>
            <a:pPr lvl="2"/>
            <a:r>
              <a:rPr lang="en-US" dirty="0"/>
              <a:t>age of first use</a:t>
            </a:r>
          </a:p>
          <a:p>
            <a:pPr lvl="2"/>
            <a:r>
              <a:rPr lang="en-US" dirty="0"/>
              <a:t>have/have not used ever</a:t>
            </a:r>
          </a:p>
          <a:p>
            <a:pPr lvl="1"/>
            <a:r>
              <a:rPr lang="en-US" sz="1400" dirty="0"/>
              <a:t>imputed categories for drug frequency (e.g. 1-2 days, 3-5 days, 6-10 days)</a:t>
            </a:r>
          </a:p>
          <a:p>
            <a:pPr lvl="1"/>
            <a:r>
              <a:rPr lang="en-US" sz="1400" dirty="0"/>
              <a:t>Basic demographics like sex, race, household income</a:t>
            </a:r>
          </a:p>
          <a:p>
            <a:pPr lvl="1"/>
            <a:r>
              <a:rPr lang="en-US" sz="1400" dirty="0"/>
              <a:t>Youth-specific demographics like parental presence in the household and school attendance</a:t>
            </a:r>
          </a:p>
          <a:p>
            <a:r>
              <a:rPr lang="en-US" sz="1600" dirty="0"/>
              <a:t>We will use tree-based methods (decision tree, bagging, random forests, and boosting) to try to answer the following question: </a:t>
            </a:r>
            <a:r>
              <a:rPr lang="en-US" sz="1600" b="1" dirty="0"/>
              <a:t>Which demographic, behavioral, and social factors best predict </a:t>
            </a:r>
            <a:r>
              <a:rPr lang="en-US" sz="1600" b="1" i="1" dirty="0"/>
              <a:t>ongoing</a:t>
            </a:r>
            <a:r>
              <a:rPr lang="en-US" sz="1600" b="1" dirty="0"/>
              <a:t> drug usage, and do these predictors differ for alcohol, marijuana, and cigarettes?</a:t>
            </a:r>
          </a:p>
          <a:p>
            <a:pPr lvl="1"/>
            <a:r>
              <a:rPr lang="en-US" sz="1400" dirty="0"/>
              <a:t>We will use substance usage in the past month to measure “ongoing” drug usage</a:t>
            </a:r>
          </a:p>
        </p:txBody>
      </p:sp>
    </p:spTree>
    <p:extLst>
      <p:ext uri="{BB962C8B-B14F-4D97-AF65-F5344CB8AC3E}">
        <p14:creationId xmlns:p14="http://schemas.microsoft.com/office/powerpoint/2010/main" val="74046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738A-2407-8325-7CE9-B52C25F75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6226-C015-28C7-DF92-E45D4115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Cigarette (Decision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2155-534D-C2E6-21FB-220EB635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Base-line MSE: 0.278</a:t>
            </a:r>
          </a:p>
          <a:p>
            <a:r>
              <a:rPr lang="en-US" dirty="0"/>
              <a:t>Decision Tree MSE: 0.078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11B8F-3CA7-F324-C0CE-9DFFD65CC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083" y="2383733"/>
            <a:ext cx="5719521" cy="35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67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F4EA-A47F-58DB-6812-FEAC0454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Cigarette (Decision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64EF-F9FE-54C4-B28C-F4B138468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YOSTOLE2: Youth stole or tried to steal and item more expensive than $50</a:t>
            </a:r>
          </a:p>
          <a:p>
            <a:r>
              <a:rPr lang="en-US" dirty="0"/>
              <a:t>EDUSCHGRD2: Current grade</a:t>
            </a:r>
          </a:p>
          <a:p>
            <a:r>
              <a:rPr lang="en-US" dirty="0"/>
              <a:t>YFLPKCG2: How youth feels about peers smoking</a:t>
            </a:r>
          </a:p>
          <a:p>
            <a:r>
              <a:rPr lang="en-US" dirty="0"/>
              <a:t>FRDADLY2: How youth feels about friends drinking daily</a:t>
            </a:r>
          </a:p>
        </p:txBody>
      </p:sp>
    </p:spTree>
    <p:extLst>
      <p:ext uri="{BB962C8B-B14F-4D97-AF65-F5344CB8AC3E}">
        <p14:creationId xmlns:p14="http://schemas.microsoft.com/office/powerpoint/2010/main" val="4127034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776DC-E9FC-F752-1602-E93723380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EB3-4706-65AE-1270-B4E0ECA6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Cigarette (Boosting)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DBE2A-CBDC-F70B-D7E6-0905F52DF0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Performed grid search (using test set to validate) over: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100, 500, 1000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0.1, 0.01, 0.001</m:t>
                        </m:r>
                      </m:e>
                    </m:d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r>
                  <a:rPr lang="en-US" dirty="0"/>
                  <a:t>Results were disappointing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6DBE2A-CBDC-F70B-D7E6-0905F52DF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15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14DB-E875-3843-8F73-1ED1B6A9F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55459C-B578-F97E-1A8B-CAA55D82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776" y="442447"/>
            <a:ext cx="3410426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83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D47B-FD6F-C8BB-73BF-383E3BEA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Cigarette (Boosting)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61B47-D50D-B45C-5DEA-68FAA187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Nevertheless, we can still look at the relative influence</a:t>
            </a:r>
          </a:p>
          <a:p>
            <a:r>
              <a:rPr lang="en-US" dirty="0"/>
              <a:t>Predictors to consider: (Some overlap with decision tree)</a:t>
            </a:r>
          </a:p>
          <a:p>
            <a:pPr lvl="1"/>
            <a:r>
              <a:rPr lang="en-US" dirty="0"/>
              <a:t>YOSTOLE2: Youth stole or tried to steal and item more expensive than $50</a:t>
            </a:r>
          </a:p>
          <a:p>
            <a:pPr lvl="1"/>
            <a:r>
              <a:rPr lang="en-US" dirty="0"/>
              <a:t>YFLPKCG2: How youth feels about peers smoking</a:t>
            </a:r>
          </a:p>
          <a:p>
            <a:pPr lvl="1"/>
            <a:r>
              <a:rPr lang="en-US" dirty="0"/>
              <a:t>YOSELL2: Has youth sold illegal drugs</a:t>
            </a:r>
          </a:p>
          <a:p>
            <a:pPr lvl="1"/>
            <a:r>
              <a:rPr lang="en-US" dirty="0"/>
              <a:t>EDUSCHLGO: Is the youth going to school</a:t>
            </a:r>
          </a:p>
          <a:p>
            <a:pPr lvl="1"/>
            <a:r>
              <a:rPr lang="en-US" dirty="0"/>
              <a:t>PRPKCIG2: How youth thinks parents would feel about them smoking 1+ pack a 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8300B-36E6-EEA8-E21F-E8F887F3A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955" y="2220510"/>
            <a:ext cx="2353003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9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1FE7-DD62-6950-03C6-D1B3C25E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9041-2BBA-FC2B-8003-8EEF2CEF0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Alcohol binary classification was mostly a wash, perhaps identifying a correlation with peer alcohol consumption, family income, and thoughts about marijuana</a:t>
            </a:r>
          </a:p>
          <a:p>
            <a:r>
              <a:rPr lang="en-US" dirty="0"/>
              <a:t> Marijuana multi-class classification was stronger, perhaps identifying a correlation with whether youth has sold illegal drugs, family income, father availability in the household, and how youth thinks their parents would feel them using marijuana</a:t>
            </a:r>
          </a:p>
          <a:p>
            <a:r>
              <a:rPr lang="en-US" dirty="0"/>
              <a:t>Cigarette regression was the strongest, identifying a correlation with whether youth stole or tried to steal and item more expensive than $50, whether youth sold illegal drugs, their current grade, how youth feels about peers smoking/drinking, and how youth thinks their parents would feel about them smoking 1+ pack a day</a:t>
            </a:r>
          </a:p>
          <a:p>
            <a:r>
              <a:rPr lang="en-US" dirty="0"/>
              <a:t>Throughline: Other substance usage/interaction, peer usage, parental attitude towards substance usage, and perhaps family income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5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7604B-6FED-8989-F4CC-950074715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28D9-E508-1A7C-84BF-AFF30194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 (Decision Trees)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056C-E0AC-FB35-539C-E585FD36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??"/>
              </a:rPr>
              <a:t>Decision trees work by partitioning the predictor space into simple, rectangular regions and making predictions using some aggregate of the training observations in the corresponding region</a:t>
            </a:r>
          </a:p>
          <a:p>
            <a:pPr lvl="1"/>
            <a:r>
              <a:rPr lang="en-US" sz="1600" dirty="0"/>
              <a:t>They are called decision tree methods because the splitting rules can be represented with a tree structure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5A28E-F725-A942-B8E1-1DBD3E69E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81" y="2981499"/>
            <a:ext cx="3808026" cy="3149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28A564-7C46-7852-6FFE-296114D8F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566" y="2981499"/>
            <a:ext cx="3112437" cy="314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8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549-510A-5E9F-64BA-B9E4C519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 (Decision Trees)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39A10-60C5-87C1-FAC7-F9E323377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b="0" i="0" dirty="0">
                    <a:solidFill>
                      <a:srgbClr val="222222"/>
                    </a:solidFill>
                    <a:effectLst/>
                    <a:latin typeface="??"/>
                  </a:rPr>
                  <a:t>Decision trees are nice because:</a:t>
                </a:r>
              </a:p>
              <a:p>
                <a:pPr lvl="1"/>
                <a:r>
                  <a:rPr lang="en-US" sz="1600" dirty="0">
                    <a:solidFill>
                      <a:srgbClr val="222222"/>
                    </a:solidFill>
                    <a:latin typeface="??"/>
                  </a:rPr>
                  <a:t>They can be used for both regression and classification (of course, regression and classification trees use different loss functions)</a:t>
                </a:r>
              </a:p>
              <a:p>
                <a:pPr lvl="1"/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??"/>
                  </a:rPr>
                  <a:t>They ar</a:t>
                </a:r>
                <a:r>
                  <a:rPr lang="en-US" sz="1600" dirty="0">
                    <a:solidFill>
                      <a:srgbClr val="222222"/>
                    </a:solidFill>
                    <a:latin typeface="??"/>
                  </a:rPr>
                  <a:t>e easy </a:t>
                </a:r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??"/>
                  </a:rPr>
                  <a:t>to understand and explain as they (1) have nice graphical representations and (2) somewhat resemble human decision-making</a:t>
                </a:r>
              </a:p>
              <a:p>
                <a:r>
                  <a:rPr lang="en-US" sz="1800" b="0" i="0" dirty="0">
                    <a:solidFill>
                      <a:srgbClr val="222222"/>
                    </a:solidFill>
                    <a:effectLst/>
                    <a:latin typeface="??"/>
                  </a:rPr>
                  <a:t>Decision trees are flexible enough a model that they will achieve a perfect training score if grown sufficiently deep (just isolate each training observation in its own region). Thus, decision trees have a tendency to overfit the training data and not generalize well</a:t>
                </a:r>
              </a:p>
              <a:p>
                <a:r>
                  <a:rPr lang="en-US" sz="1800" dirty="0">
                    <a:solidFill>
                      <a:srgbClr val="222222"/>
                    </a:solidFill>
                    <a:latin typeface="??"/>
                  </a:rPr>
                  <a:t>In </a:t>
                </a:r>
                <a:r>
                  <a:rPr lang="en-US" sz="1800" b="1" dirty="0">
                    <a:solidFill>
                      <a:srgbClr val="222222"/>
                    </a:solidFill>
                    <a:latin typeface="??"/>
                  </a:rPr>
                  <a:t>cost complexity pruning,</a:t>
                </a:r>
                <a:r>
                  <a:rPr lang="en-US" sz="1800" dirty="0">
                    <a:solidFill>
                      <a:srgbClr val="222222"/>
                    </a:solidFill>
                    <a:latin typeface="??"/>
                  </a:rPr>
                  <a:t> we grow a large tree and then prune it back using a penalization parameter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/>
                  <a:t> (much like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in regression). Choice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/>
                  <a:t> (or more likely, the size of the tree) can be done using (cross) validation</a:t>
                </a:r>
              </a:p>
              <a:p>
                <a:r>
                  <a:rPr lang="en-US" sz="1800" dirty="0"/>
                  <a:t>Overall, decision trees are a very flexible and convenient model, useful for non-linear data but prone to overfitting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39A10-60C5-87C1-FAC7-F9E323377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1515" r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3F61-E615-DA25-CF00-7A0D9C6A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 (Bagging)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BC01A-B8A7-AE2A-A5BD-9F73A21B4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0058400" cy="4300142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Decision trees suffer from high variance (especially without cost complexity pruning)</a:t>
                </a:r>
              </a:p>
              <a:p>
                <a:r>
                  <a:rPr lang="en-US" sz="1800" b="1" dirty="0"/>
                  <a:t>Bagging </a:t>
                </a:r>
                <a:r>
                  <a:rPr lang="en-US" sz="1800" dirty="0"/>
                  <a:t>(or </a:t>
                </a:r>
                <a:r>
                  <a:rPr lang="en-US" sz="1800" i="1" dirty="0"/>
                  <a:t>bootstrap aggregation</a:t>
                </a:r>
                <a:r>
                  <a:rPr lang="en-US" sz="1800" dirty="0"/>
                  <a:t>) is a general procedure for reducing the variance of a statistical learning method through the use of </a:t>
                </a:r>
                <a:r>
                  <a:rPr lang="en-US" sz="1800" i="1" dirty="0"/>
                  <a:t>averaging</a:t>
                </a:r>
                <a:r>
                  <a:rPr lang="en-US" sz="1800" dirty="0"/>
                  <a:t>. In particular, we use bootstrap resampling to obtain "multiple" training datasets, build a separate model with each training set, and average their predictions.</a:t>
                </a:r>
              </a:p>
              <a:p>
                <a:r>
                  <a:rPr lang="en-US" sz="1800" dirty="0"/>
                  <a:t>Bagging doesn’t </a:t>
                </a:r>
                <a:r>
                  <a:rPr lang="en-US" sz="1800" i="1" dirty="0"/>
                  <a:t>need</a:t>
                </a:r>
                <a:r>
                  <a:rPr lang="en-US" sz="1800" dirty="0"/>
                  <a:t> a validation set</a:t>
                </a:r>
              </a:p>
              <a:p>
                <a:pPr lvl="1"/>
                <a:r>
                  <a:rPr lang="en-US" sz="1600" dirty="0"/>
                  <a:t>because test error can be approximated using </a:t>
                </a:r>
                <a:r>
                  <a:rPr lang="en-US" sz="1600" b="1" dirty="0"/>
                  <a:t>out-of-bag error</a:t>
                </a:r>
                <a:endParaRPr lang="en-US" sz="1600" dirty="0"/>
              </a:p>
              <a:p>
                <a:pPr lvl="1"/>
                <a:r>
                  <a:rPr lang="en-US" sz="1600" dirty="0"/>
                  <a:t>the only parameter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/>
                  <a:t> (the number of trees) won’t cause overfitting and thus doesn’t have to be tuned (it just needs to be sufficiently large)</a:t>
                </a:r>
              </a:p>
              <a:p>
                <a:r>
                  <a:rPr lang="en-US" sz="1800" dirty="0"/>
                  <a:t>While a bagged model typically has better accuracy than its individual constituent trees, it is also much more cumbersome (impossible, even) to visualize and interpret</a:t>
                </a:r>
              </a:p>
              <a:p>
                <a:r>
                  <a:rPr lang="en-US" sz="1800" b="1" dirty="0"/>
                  <a:t>Variable importance measures</a:t>
                </a:r>
                <a:r>
                  <a:rPr lang="en-US" sz="1800" dirty="0"/>
                  <a:t>: One can obtain an overall summary of the importance of each predictor by recording the total amount that the RSS/Gini index/etc. is decreased due to splits over a given predictor, averaged over all trees (a large value indicates an important predictor)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4BC01A-B8A7-AE2A-A5BD-9F73A21B4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0058400" cy="4300142"/>
              </a:xfrm>
              <a:blipFill>
                <a:blip r:embed="rId2"/>
                <a:stretch>
                  <a:fillRect l="-485" t="-1418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23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EB64-3766-A17D-DEAC-B4A3E609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 (Random Forest)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FEB55-6E02-401C-93BA-A37C344E7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One shortcoming of the bagging approach is that (depending on the dataset) its constituent trees are likely to be </a:t>
                </a:r>
                <a:r>
                  <a:rPr lang="en-US" sz="1800" i="1" dirty="0"/>
                  <a:t>correlated</a:t>
                </a:r>
                <a:r>
                  <a:rPr lang="en-US" sz="1800" dirty="0"/>
                  <a:t> due to greedy algorithm used to construct them, and taking the average of correlated variables isn’t very useful</a:t>
                </a:r>
              </a:p>
              <a:p>
                <a:r>
                  <a:rPr lang="en-US" sz="1800" b="1" dirty="0"/>
                  <a:t>Random forests </a:t>
                </a:r>
                <a:r>
                  <a:rPr lang="en-US" sz="1800" dirty="0"/>
                  <a:t>are a generalization of bagging (for decision trees) that tries to decorrelate its trees by limiting each split of each tree to a random subset of the predictors</a:t>
                </a:r>
              </a:p>
              <a:p>
                <a:pPr lvl="1"/>
                <a:r>
                  <a:rPr lang="en-US" sz="1600" dirty="0"/>
                  <a:t>When building these decision trees, each time a split in a tree is considered, a random sample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predictors is chosen as split candidates from the full set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predictors; only the randomly selected predictors may be considered</a:t>
                </a:r>
              </a:p>
              <a:p>
                <a:r>
                  <a:rPr lang="en-US" sz="1800" dirty="0"/>
                  <a:t>Small values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when a large number of predictors are correlated,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800" dirty="0"/>
                  <a:t> is generally a solid choice, but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i="1" dirty="0"/>
                  <a:t>should</a:t>
                </a:r>
                <a:r>
                  <a:rPr lang="en-US" sz="1800" dirty="0"/>
                  <a:t> be chosen using (cross) validation</a:t>
                </a:r>
              </a:p>
              <a:p>
                <a:pPr lvl="1"/>
                <a:r>
                  <a:rPr lang="en-US" sz="1600" dirty="0"/>
                  <a:t>Like bagging, the number of trees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600" dirty="0"/>
                  <a:t> is not a critical tuning parameter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1FEB55-6E02-401C-93BA-A37C344E7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1515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89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2CBD-467C-8092-5D0E-F9FDF1E17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Background (Boosting)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AE0BB-278A-9967-F11C-CBBB6A80F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Unlike bagging and random forests, </a:t>
                </a:r>
                <a:r>
                  <a:rPr lang="en-US" sz="1800" b="1" dirty="0"/>
                  <a:t>boosting </a:t>
                </a:r>
                <a:r>
                  <a:rPr lang="en-US" sz="1800" dirty="0"/>
                  <a:t>constructs its trees </a:t>
                </a:r>
                <a:r>
                  <a:rPr lang="en-US" sz="1800" i="1" dirty="0"/>
                  <a:t>sequentially</a:t>
                </a:r>
                <a:r>
                  <a:rPr lang="en-US" sz="1800" dirty="0"/>
                  <a:t> rather than </a:t>
                </a:r>
                <a:r>
                  <a:rPr lang="en-US" sz="1800" i="1" dirty="0"/>
                  <a:t>independently</a:t>
                </a:r>
              </a:p>
              <a:p>
                <a:r>
                  <a:rPr lang="en-US" sz="1800" dirty="0"/>
                  <a:t>The core idea is to construct later trees to cover for the mistakes of earlier trees (“slowly learning” from its mistakes and improving)</a:t>
                </a:r>
              </a:p>
              <a:p>
                <a:r>
                  <a:rPr lang="en-US" sz="1800" dirty="0"/>
                  <a:t>Boosting has three parameters: (Use validation)</a:t>
                </a:r>
              </a:p>
              <a:p>
                <a:pPr lvl="1"/>
                <a:r>
                  <a:rPr lang="en-US" sz="1600" dirty="0"/>
                  <a:t>The number of trees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The shrinkage parameter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/>
                  <a:t>, which controls the learning rate (typical values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r>
                  <a:rPr lang="en-US" sz="1600" dirty="0"/>
                  <a:t> 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0.001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lvl="1"/>
                <a:r>
                  <a:rPr lang="en-US" sz="1600" dirty="0"/>
                  <a:t>The number of splits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600" dirty="0"/>
                  <a:t>, which controls the complexity of the boosted ensemble (often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works well)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AE0BB-278A-9967-F11C-CBBB6A80F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1515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0FB699-6DBF-6D01-9EA2-E887037C4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999" y="4384908"/>
            <a:ext cx="6230001" cy="227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4B85-F91D-65BC-0F42-90110131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C5CF-26D5-3761-00A1-CD806BFF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sections of analysis, one for each substance: alcohol (binary), marijuana (multi-class), and cigarette (regression)</a:t>
            </a:r>
          </a:p>
          <a:p>
            <a:r>
              <a:rPr lang="en-US" dirty="0"/>
              <a:t>For each substance, we use the demographic and youth question columns to try to predict the monthly substance usage using (1) a decision tree and (2) one of the ensemble methods:</a:t>
            </a:r>
          </a:p>
          <a:p>
            <a:pPr lvl="1"/>
            <a:r>
              <a:rPr lang="en-US" sz="1600" dirty="0"/>
              <a:t>Gather the predictors and response variables and split the dataset into a training and test set (75-25 split)</a:t>
            </a:r>
          </a:p>
          <a:p>
            <a:pPr lvl="1"/>
            <a:r>
              <a:rPr lang="en-US" sz="1600" dirty="0"/>
              <a:t>Fit a decision tree, visualize it, and measure its performance on the test set. See if pruning helps. Gather what we can about predictor importance.</a:t>
            </a:r>
          </a:p>
          <a:p>
            <a:pPr lvl="1"/>
            <a:r>
              <a:rPr lang="en-US" sz="1600" dirty="0"/>
              <a:t>Train ensemble method on training set (using the test set as validation for parameter tuning), evaluate model performance, and use variable important/relative influence to judge predictor importance</a:t>
            </a:r>
          </a:p>
        </p:txBody>
      </p:sp>
    </p:spTree>
    <p:extLst>
      <p:ext uri="{BB962C8B-B14F-4D97-AF65-F5344CB8AC3E}">
        <p14:creationId xmlns:p14="http://schemas.microsoft.com/office/powerpoint/2010/main" val="329827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0C51-F1A5-702A-696B-770D44AC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(Binary)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EBEA6-75A7-9957-6852-DCA617FE65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IRALCFM</m:t>
                    </m:r>
                  </m:oMath>
                </a14:m>
                <a:r>
                  <a:rPr lang="en-US" sz="1800" dirty="0"/>
                  <a:t> indicates frequency of alcohol consumption in past month</a:t>
                </a:r>
              </a:p>
              <a:p>
                <a:r>
                  <a:rPr lang="en-US" sz="1800" dirty="0"/>
                  <a:t>Created a binary variable indicating whether they used alcohol in the last month by checking whether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IRALCFM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&lt;91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The decision tree just predicted the most common response (no alcohol)</a:t>
                </a:r>
              </a:p>
              <a:p>
                <a:r>
                  <a:rPr lang="en-US" sz="1800" dirty="0"/>
                  <a:t>The bagged model did a better job at identifying alcohol users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EBEA6-75A7-9957-6852-DCA617FE65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1986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1636</Words>
  <Application>Microsoft Office PowerPoint</Application>
  <PresentationFormat>Widescreen</PresentationFormat>
  <Paragraphs>118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??</vt:lpstr>
      <vt:lpstr>Arial</vt:lpstr>
      <vt:lpstr>Calibri</vt:lpstr>
      <vt:lpstr>Calibri Light</vt:lpstr>
      <vt:lpstr>Cambria Math</vt:lpstr>
      <vt:lpstr>Retrospect</vt:lpstr>
      <vt:lpstr>Exploring Youth Drug Use: Best Predictors and Differences between Substances</vt:lpstr>
      <vt:lpstr>Introduction</vt:lpstr>
      <vt:lpstr>Theoretical Background (Decision Trees)</vt:lpstr>
      <vt:lpstr>Theoretical Background (Decision Trees)</vt:lpstr>
      <vt:lpstr>Theoretical Background (Bagging)</vt:lpstr>
      <vt:lpstr>Theoretical Background (Random Forest)</vt:lpstr>
      <vt:lpstr>Theoretical Background (Boosting)</vt:lpstr>
      <vt:lpstr>Methodology</vt:lpstr>
      <vt:lpstr>Alcohol (Binary)</vt:lpstr>
      <vt:lpstr>Alcohol (Decision Tree)</vt:lpstr>
      <vt:lpstr>Alcohol (Bagging)</vt:lpstr>
      <vt:lpstr>Alcohol (Bagging)</vt:lpstr>
      <vt:lpstr>Marijuana (Multi-class)</vt:lpstr>
      <vt:lpstr>Marijuana (Decision Tree)</vt:lpstr>
      <vt:lpstr>Marijuana (Decision Tree)</vt:lpstr>
      <vt:lpstr>Marijuana (Random Forest)</vt:lpstr>
      <vt:lpstr>Marijuana (Random Forest)</vt:lpstr>
      <vt:lpstr>Marijuana (Random Forest)</vt:lpstr>
      <vt:lpstr>Cigarette (Regression)</vt:lpstr>
      <vt:lpstr>Cigarette (Decision Tree)</vt:lpstr>
      <vt:lpstr>Cigarette (Decision Tree)</vt:lpstr>
      <vt:lpstr>Cigarette (Boosting)</vt:lpstr>
      <vt:lpstr>PowerPoint Presentation</vt:lpstr>
      <vt:lpstr>Cigarette (Boosting)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Franck</dc:creator>
  <cp:lastModifiedBy>Tyler Franck</cp:lastModifiedBy>
  <cp:revision>10</cp:revision>
  <dcterms:created xsi:type="dcterms:W3CDTF">2025-04-14T22:43:10Z</dcterms:created>
  <dcterms:modified xsi:type="dcterms:W3CDTF">2025-04-15T00:16:27Z</dcterms:modified>
</cp:coreProperties>
</file>