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40" userDrawn="1">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558" autoAdjust="0"/>
  </p:normalViewPr>
  <p:slideViewPr>
    <p:cSldViewPr snapToGrid="0" snapToObjects="1" showGuides="1">
      <p:cViewPr>
        <p:scale>
          <a:sx n="33" d="100"/>
          <a:sy n="33" d="100"/>
        </p:scale>
        <p:origin x="-1251" y="-1308"/>
      </p:cViewPr>
      <p:guideLst>
        <p:guide orient="horz" pos="3318"/>
        <p:guide orient="horz" pos="240"/>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4/28/2025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4/28/2025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829841"/>
            <a:ext cx="10056813"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000109"/>
            <a:ext cx="10048875"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663873"/>
            <a:ext cx="10050462"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5829841"/>
            <a:ext cx="10048874"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000109"/>
            <a:ext cx="10048875"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5829841"/>
            <a:ext cx="10048874"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000109"/>
            <a:ext cx="10058400"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000109"/>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5829841"/>
            <a:ext cx="10047018"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3724098"/>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4462762"/>
            <a:ext cx="10052050"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130761"/>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5884806"/>
            <a:ext cx="10052050"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402912"/>
            <a:ext cx="10056813"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2505788"/>
            <a:ext cx="31998968" cy="523220"/>
          </a:xfrm>
          <a:prstGeom prst="rect">
            <a:avLst/>
          </a:prstGeom>
        </p:spPr>
        <p:txBody>
          <a:bodyPr anchor="t" anchorCtr="0">
            <a:spAutoFit/>
          </a:bodyPr>
          <a:lstStyle>
            <a:lvl1pPr marL="0" indent="0" algn="ctr">
              <a:buFontTx/>
              <a:buNone/>
              <a:defRPr sz="28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562745"/>
            <a:ext cx="31998968" cy="769441"/>
          </a:xfrm>
          <a:prstGeom prst="rect">
            <a:avLst/>
          </a:prstGeom>
        </p:spPr>
        <p:txBody>
          <a:bodyPr anchor="t" anchorCtr="0">
            <a:spAutoFit/>
          </a:bodyPr>
          <a:lstStyle>
            <a:lvl1pPr marL="0" indent="0" algn="ctr">
              <a:buFontTx/>
              <a:buNone/>
              <a:defRPr sz="44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923330"/>
          </a:xfrm>
          <a:prstGeom prst="rect">
            <a:avLst/>
          </a:prstGeom>
        </p:spPr>
        <p:txBody>
          <a:bodyPr anchor="t" anchorCtr="0">
            <a:spAutoFit/>
          </a:bodyPr>
          <a:lstStyle>
            <a:lvl1pPr marL="0" indent="0" algn="ctr">
              <a:buFontTx/>
              <a:buNone/>
              <a:defRPr sz="54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4703D5-BF2F-DF41-7EEE-50B26CAB4433}"/>
              </a:ext>
            </a:extLst>
          </p:cNvPr>
          <p:cNvSpPr/>
          <p:nvPr userDrawn="1"/>
        </p:nvSpPr>
        <p:spPr>
          <a:xfrm>
            <a:off x="0" y="32077025"/>
            <a:ext cx="43891200" cy="91329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652905" y="32351882"/>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6" name="Group 5">
            <a:extLst>
              <a:ext uri="{FF2B5EF4-FFF2-40B4-BE49-F238E27FC236}">
                <a16:creationId xmlns:a16="http://schemas.microsoft.com/office/drawing/2014/main" id="{E5ED0136-E6E9-E340-DCD6-5053BABFBFE4}"/>
              </a:ext>
            </a:extLst>
          </p:cNvPr>
          <p:cNvGrpSpPr/>
          <p:nvPr userDrawn="1"/>
        </p:nvGrpSpPr>
        <p:grpSpPr>
          <a:xfrm>
            <a:off x="0" y="14098"/>
            <a:ext cx="43891200" cy="4314166"/>
            <a:chOff x="0" y="-1"/>
            <a:chExt cx="12192000" cy="1219223"/>
          </a:xfrm>
        </p:grpSpPr>
        <p:sp>
          <p:nvSpPr>
            <p:cNvPr id="7" name="Document 6">
              <a:extLst>
                <a:ext uri="{FF2B5EF4-FFF2-40B4-BE49-F238E27FC236}">
                  <a16:creationId xmlns:a16="http://schemas.microsoft.com/office/drawing/2014/main" id="{F27200FE-D213-3004-DA26-3B8202A2AB23}"/>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cument 7">
              <a:extLst>
                <a:ext uri="{FF2B5EF4-FFF2-40B4-BE49-F238E27FC236}">
                  <a16:creationId xmlns:a16="http://schemas.microsoft.com/office/drawing/2014/main" id="{BB4B2C32-5D48-98BC-A030-3CCE7D871E0A}"/>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https://nhis.ipums.org/nhis/" TargetMode="External"/><Relationship Id="rId7" Type="http://schemas.openxmlformats.org/officeDocument/2006/relationships/hyperlink" Target="https://doi.org/10.18128/D070.V7.4" TargetMode="External"/><Relationship Id="rId12" Type="http://schemas.openxmlformats.org/officeDocument/2006/relationships/image" Target="../media/image7.png"/><Relationship Id="rId2" Type="http://schemas.openxmlformats.org/officeDocument/2006/relationships/hyperlink" Target="https://www.cdc.gov/nchs/nhis/index.html" TargetMode="Externa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hyperlink" Target="https://github.com/mendible/5322/tree/main/Homework%202"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39B15A-A5D0-CCF3-5253-13C72B1D5BE0}"/>
              </a:ext>
            </a:extLst>
          </p:cNvPr>
          <p:cNvSpPr>
            <a:spLocks noGrp="1"/>
          </p:cNvSpPr>
          <p:nvPr>
            <p:ph type="body" sz="quarter" idx="10"/>
          </p:nvPr>
        </p:nvSpPr>
        <p:spPr>
          <a:xfrm>
            <a:off x="459674" y="5829841"/>
            <a:ext cx="10056813" cy="13388258"/>
          </a:xfrm>
        </p:spPr>
        <p:txBody>
          <a:bodyPr/>
          <a:lstStyle/>
          <a:p>
            <a:r>
              <a:rPr lang="en-US" sz="2400" dirty="0"/>
              <a:t>We explore how predictive basic demographics, health metrics, and lifestyle are of diabetes in (Western U.S.) adults using data collected by the </a:t>
            </a:r>
            <a:r>
              <a:rPr lang="en-US" sz="2400" dirty="0">
                <a:hlinkClick r:id="rId2"/>
              </a:rPr>
              <a:t>National Health Interview Survey</a:t>
            </a:r>
            <a:r>
              <a:rPr lang="en-US" sz="2400" dirty="0"/>
              <a:t> and accessed through </a:t>
            </a:r>
            <a:r>
              <a:rPr lang="en-US" sz="2400" dirty="0">
                <a:hlinkClick r:id="rId3"/>
              </a:rPr>
              <a:t>IPUMS Health Survey</a:t>
            </a:r>
            <a:r>
              <a:rPr lang="en-US" sz="2400" dirty="0"/>
              <a:t>. The dataset and detailed codebook can be found </a:t>
            </a:r>
            <a:r>
              <a:rPr lang="en-US" sz="2400" dirty="0">
                <a:hlinkClick r:id="rId4"/>
              </a:rPr>
              <a:t>here</a:t>
            </a:r>
            <a:r>
              <a:rPr lang="en-US" sz="2400" dirty="0"/>
              <a:t>. As an overview, the dataset contains 48 variables, which can be generally be organized into one of four categories: </a:t>
            </a:r>
            <a:r>
              <a:rPr lang="en-US" sz="2400" b="1" dirty="0"/>
              <a:t>(1) survey information</a:t>
            </a:r>
            <a:r>
              <a:rPr lang="en-US" sz="2400" dirty="0"/>
              <a:t>, </a:t>
            </a:r>
            <a:r>
              <a:rPr lang="en-US" sz="2400" b="1" dirty="0"/>
              <a:t>(2) demographic information</a:t>
            </a:r>
            <a:r>
              <a:rPr lang="en-US" sz="2400" dirty="0"/>
              <a:t>, </a:t>
            </a:r>
            <a:r>
              <a:rPr lang="en-US" sz="2400" b="1" dirty="0"/>
              <a:t>(3) disease indicators</a:t>
            </a:r>
            <a:r>
              <a:rPr lang="en-US" sz="2400" dirty="0"/>
              <a:t>, and </a:t>
            </a:r>
            <a:r>
              <a:rPr lang="en-US" sz="2400" b="1" dirty="0"/>
              <a:t>(4) basic health metrics and habits</a:t>
            </a:r>
            <a:r>
              <a:rPr lang="en-US" sz="2400" dirty="0"/>
              <a:t>. The survey information variables are ID numbers and sample weights from the survey methodology, which we will largely ignore.</a:t>
            </a:r>
          </a:p>
          <a:p>
            <a:endParaRPr lang="en-US" sz="2400" dirty="0"/>
          </a:p>
          <a:p>
            <a:r>
              <a:rPr lang="en-US" sz="2400" dirty="0"/>
              <a:t>It is important to note that while this dataset may be useful in predicting whether someone </a:t>
            </a:r>
            <a:r>
              <a:rPr lang="en-US" sz="2400" i="1" dirty="0"/>
              <a:t>has</a:t>
            </a:r>
            <a:r>
              <a:rPr lang="en-US" sz="2400" dirty="0"/>
              <a:t> a disease, but it is unclear whether it could also be used to help predict whether someone will </a:t>
            </a:r>
            <a:r>
              <a:rPr lang="en-US" sz="2400" i="1" dirty="0"/>
              <a:t>develop</a:t>
            </a:r>
            <a:r>
              <a:rPr lang="en-US" sz="2400" dirty="0"/>
              <a:t> a disease. For example, frequent consumption of sugary drinks might be correlated with developing diabetes, but here we might be more likely to see low consumption of sugary drinks correlated with diabetes because people with diabetes have to be a lot more careful about their blood sugar.</a:t>
            </a:r>
          </a:p>
          <a:p>
            <a:endParaRPr lang="en-US" sz="2400" dirty="0"/>
          </a:p>
          <a:p>
            <a:r>
              <a:rPr lang="en-US" sz="2400" dirty="0"/>
              <a:t>As mentioned before, we are interested in predicting diabetes in adults in the Western region of the United States using basic demographics, health metrics, and lifestyle. More specifically, we will try to predict </a:t>
            </a:r>
            <a:r>
              <a:rPr lang="en-US" sz="2400" b="1" dirty="0"/>
              <a:t>DIABETICEV</a:t>
            </a:r>
            <a:r>
              <a:rPr lang="en-US" sz="2400" dirty="0"/>
              <a:t> (whether they have diabetes) using </a:t>
            </a:r>
            <a:r>
              <a:rPr lang="en-US" sz="2400" b="1" dirty="0"/>
              <a:t>support vector machines</a:t>
            </a:r>
            <a:r>
              <a:rPr lang="en-US" sz="2400" dirty="0"/>
              <a:t> with the following predictors:</a:t>
            </a:r>
          </a:p>
          <a:p>
            <a:pPr marL="285750" indent="-285750">
              <a:buFont typeface="Arial" panose="020B0604020202020204" pitchFamily="34" charset="0"/>
              <a:buChar char="•"/>
            </a:pPr>
            <a:r>
              <a:rPr lang="en-US" sz="2400" b="1" dirty="0"/>
              <a:t>AGE</a:t>
            </a:r>
            <a:r>
              <a:rPr lang="en-US" sz="2400" dirty="0"/>
              <a:t>: age</a:t>
            </a:r>
          </a:p>
          <a:p>
            <a:pPr marL="285750" indent="-285750">
              <a:buFont typeface="Arial" panose="020B0604020202020204" pitchFamily="34" charset="0"/>
              <a:buChar char="•"/>
            </a:pPr>
            <a:r>
              <a:rPr lang="en-US" sz="2400" b="1" dirty="0"/>
              <a:t>SEX</a:t>
            </a:r>
            <a:r>
              <a:rPr lang="en-US" sz="2400" dirty="0"/>
              <a:t>: sex</a:t>
            </a:r>
          </a:p>
          <a:p>
            <a:pPr marL="285750" indent="-285750">
              <a:buFont typeface="Arial" panose="020B0604020202020204" pitchFamily="34" charset="0"/>
              <a:buChar char="•"/>
            </a:pPr>
            <a:r>
              <a:rPr lang="en-US" sz="2400" b="1" dirty="0"/>
              <a:t>BMICALC</a:t>
            </a:r>
            <a:r>
              <a:rPr lang="en-US" sz="2400" dirty="0"/>
              <a:t>: body mass index</a:t>
            </a:r>
          </a:p>
          <a:p>
            <a:pPr marL="285750" indent="-285750">
              <a:buFont typeface="Arial" panose="020B0604020202020204" pitchFamily="34" charset="0"/>
              <a:buChar char="•"/>
            </a:pPr>
            <a:r>
              <a:rPr lang="en-US" sz="2400" b="1" dirty="0"/>
              <a:t>HRSLEEP</a:t>
            </a:r>
            <a:r>
              <a:rPr lang="en-US" sz="2400" dirty="0"/>
              <a:t>: usual number of hours of sleep per day</a:t>
            </a:r>
          </a:p>
          <a:p>
            <a:pPr marL="285750" indent="-285750">
              <a:buFont typeface="Arial" panose="020B0604020202020204" pitchFamily="34" charset="0"/>
              <a:buChar char="•"/>
            </a:pPr>
            <a:r>
              <a:rPr lang="en-US" sz="2400" b="1" dirty="0"/>
              <a:t>MOD10DMIN</a:t>
            </a:r>
            <a:r>
              <a:rPr lang="en-US" sz="2400" dirty="0"/>
              <a:t>, </a:t>
            </a:r>
            <a:r>
              <a:rPr lang="en-US" sz="2400" b="1" dirty="0"/>
              <a:t>VIG10DMIN</a:t>
            </a:r>
            <a:r>
              <a:rPr lang="en-US" sz="2400" dirty="0"/>
              <a:t>: duration of moderate/vigorous activity in minutes</a:t>
            </a:r>
          </a:p>
          <a:p>
            <a:pPr marL="285750" indent="-285750">
              <a:buFont typeface="Arial" panose="020B0604020202020204" pitchFamily="34" charset="0"/>
              <a:buChar char="•"/>
            </a:pPr>
            <a:r>
              <a:rPr lang="en-US" sz="2400" b="1" dirty="0"/>
              <a:t>JUICEMNO</a:t>
            </a:r>
            <a:r>
              <a:rPr lang="en-US" sz="2400" dirty="0"/>
              <a:t>: frequency of drinking fruit juice in past month</a:t>
            </a:r>
          </a:p>
        </p:txBody>
      </p:sp>
      <p:sp>
        <p:nvSpPr>
          <p:cNvPr id="3" name="Text Placeholder 2">
            <a:extLst>
              <a:ext uri="{FF2B5EF4-FFF2-40B4-BE49-F238E27FC236}">
                <a16:creationId xmlns:a16="http://schemas.microsoft.com/office/drawing/2014/main" id="{ABF601BF-2A5B-5C56-BF98-D57CC5FA7615}"/>
              </a:ext>
            </a:extLst>
          </p:cNvPr>
          <p:cNvSpPr>
            <a:spLocks noGrp="1"/>
          </p:cNvSpPr>
          <p:nvPr>
            <p:ph type="body" sz="quarter" idx="11"/>
          </p:nvPr>
        </p:nvSpPr>
        <p:spPr>
          <a:xfrm>
            <a:off x="477827" y="5000109"/>
            <a:ext cx="10048875" cy="677100"/>
          </a:xfrm>
        </p:spPr>
        <p:txBody>
          <a:bodyPr/>
          <a:lstStyle/>
          <a:p>
            <a:r>
              <a:rPr lang="en-US" sz="3200" dirty="0"/>
              <a:t>Introduction</a:t>
            </a:r>
          </a:p>
        </p:txBody>
      </p:sp>
      <p:sp>
        <p:nvSpPr>
          <p:cNvPr id="4" name="Text Placeholder 3">
            <a:extLst>
              <a:ext uri="{FF2B5EF4-FFF2-40B4-BE49-F238E27FC236}">
                <a16:creationId xmlns:a16="http://schemas.microsoft.com/office/drawing/2014/main" id="{2FA128F3-6A57-DD54-BC55-ABC7987AB417}"/>
              </a:ext>
            </a:extLst>
          </p:cNvPr>
          <p:cNvSpPr>
            <a:spLocks noGrp="1"/>
          </p:cNvSpPr>
          <p:nvPr>
            <p:ph type="body" sz="quarter" idx="20"/>
          </p:nvPr>
        </p:nvSpPr>
        <p:spPr>
          <a:xfrm>
            <a:off x="480208" y="19811299"/>
            <a:ext cx="10050462" cy="677100"/>
          </a:xfrm>
        </p:spPr>
        <p:txBody>
          <a:bodyPr/>
          <a:lstStyle/>
          <a:p>
            <a:r>
              <a:rPr lang="en-US" sz="3200" dirty="0"/>
              <a:t>Theoretical Background</a:t>
            </a:r>
          </a:p>
        </p:txBody>
      </p:sp>
      <mc:AlternateContent xmlns:mc="http://schemas.openxmlformats.org/markup-compatibility/2006">
        <mc:Choice xmlns:a14="http://schemas.microsoft.com/office/drawing/2010/main" Requires="a14">
          <p:sp>
            <p:nvSpPr>
              <p:cNvPr id="5" name="Text Placeholder 4">
                <a:extLst>
                  <a:ext uri="{FF2B5EF4-FFF2-40B4-BE49-F238E27FC236}">
                    <a16:creationId xmlns:a16="http://schemas.microsoft.com/office/drawing/2014/main" id="{7E17A497-46C1-B833-4D36-ADCA71D86349}"/>
                  </a:ext>
                </a:extLst>
              </p:cNvPr>
              <p:cNvSpPr>
                <a:spLocks noGrp="1"/>
              </p:cNvSpPr>
              <p:nvPr>
                <p:ph type="body" sz="quarter" idx="21"/>
              </p:nvPr>
            </p:nvSpPr>
            <p:spPr>
              <a:xfrm>
                <a:off x="22520280" y="5829841"/>
                <a:ext cx="10048874" cy="11763198"/>
              </a:xfrm>
            </p:spPr>
            <p:txBody>
              <a:bodyPr/>
              <a:lstStyle/>
              <a:p>
                <a:r>
                  <a:rPr lang="en-US" sz="2400" dirty="0"/>
                  <a:t>We first filtered the dataset to only include the parts we’re actually interested in. In particular, we only included rows pertaining to </a:t>
                </a:r>
                <a:r>
                  <a:rPr lang="en-US" sz="2400" i="1" dirty="0"/>
                  <a:t>adults</a:t>
                </a:r>
                <a:r>
                  <a:rPr lang="en-US" sz="2400" dirty="0"/>
                  <a:t> in the </a:t>
                </a:r>
                <a:r>
                  <a:rPr lang="en-US" sz="2400" i="1" dirty="0"/>
                  <a:t>Western</a:t>
                </a:r>
                <a:r>
                  <a:rPr lang="en-US" sz="2400" dirty="0"/>
                  <a:t> region of the United States, and we only included the columns discussed in the introduction:</a:t>
                </a:r>
              </a:p>
              <a:p>
                <a:pPr marL="342900" indent="-342900">
                  <a:buFont typeface="Arial" panose="020B0604020202020204" pitchFamily="34" charset="0"/>
                  <a:buChar char="•"/>
                </a:pPr>
                <a:r>
                  <a:rPr lang="en-US" sz="2400" b="1" dirty="0"/>
                  <a:t>DIABETICEV</a:t>
                </a:r>
                <a:r>
                  <a:rPr lang="en-US" sz="2400" dirty="0"/>
                  <a:t>: indicator for diabetes</a:t>
                </a:r>
                <a:endParaRPr lang="en-US" sz="2400" b="1" dirty="0"/>
              </a:p>
              <a:p>
                <a:pPr marL="285750" indent="-285750">
                  <a:buFont typeface="Arial" panose="020B0604020202020204" pitchFamily="34" charset="0"/>
                  <a:buChar char="•"/>
                </a:pPr>
                <a:r>
                  <a:rPr lang="en-US" sz="2400" b="1" dirty="0"/>
                  <a:t>AGE</a:t>
                </a:r>
                <a:r>
                  <a:rPr lang="en-US" sz="2400" dirty="0"/>
                  <a:t>: age</a:t>
                </a:r>
              </a:p>
              <a:p>
                <a:pPr marL="285750" indent="-285750">
                  <a:buFont typeface="Arial" panose="020B0604020202020204" pitchFamily="34" charset="0"/>
                  <a:buChar char="•"/>
                </a:pPr>
                <a:r>
                  <a:rPr lang="en-US" sz="2400" b="1" dirty="0"/>
                  <a:t>SEX</a:t>
                </a:r>
                <a:r>
                  <a:rPr lang="en-US" sz="2400" dirty="0"/>
                  <a:t>: sex</a:t>
                </a:r>
              </a:p>
              <a:p>
                <a:pPr marL="285750" indent="-285750">
                  <a:buFont typeface="Arial" panose="020B0604020202020204" pitchFamily="34" charset="0"/>
                  <a:buChar char="•"/>
                </a:pPr>
                <a:r>
                  <a:rPr lang="en-US" sz="2400" b="1" dirty="0"/>
                  <a:t>BMICALC</a:t>
                </a:r>
                <a:r>
                  <a:rPr lang="en-US" sz="2400" dirty="0"/>
                  <a:t>: body mass index</a:t>
                </a:r>
              </a:p>
              <a:p>
                <a:pPr marL="285750" indent="-285750">
                  <a:buFont typeface="Arial" panose="020B0604020202020204" pitchFamily="34" charset="0"/>
                  <a:buChar char="•"/>
                </a:pPr>
                <a:r>
                  <a:rPr lang="en-US" sz="2400" b="1" dirty="0"/>
                  <a:t>HRSLEEP</a:t>
                </a:r>
                <a:r>
                  <a:rPr lang="en-US" sz="2400" dirty="0"/>
                  <a:t>: usual number of hours of sleep per day</a:t>
                </a:r>
              </a:p>
              <a:p>
                <a:pPr marL="285750" indent="-285750">
                  <a:buFont typeface="Arial" panose="020B0604020202020204" pitchFamily="34" charset="0"/>
                  <a:buChar char="•"/>
                </a:pPr>
                <a:r>
                  <a:rPr lang="en-US" sz="2400" b="1" dirty="0"/>
                  <a:t>MOD10DMIN</a:t>
                </a:r>
                <a:r>
                  <a:rPr lang="en-US" sz="2400" dirty="0"/>
                  <a:t>, </a:t>
                </a:r>
                <a:r>
                  <a:rPr lang="en-US" sz="2400" b="1" dirty="0"/>
                  <a:t>VIG10DMIN</a:t>
                </a:r>
                <a:r>
                  <a:rPr lang="en-US" sz="2400" dirty="0"/>
                  <a:t>: duration of moderate/vigorous activity in minutes</a:t>
                </a:r>
              </a:p>
              <a:p>
                <a:pPr marL="285750" indent="-285750">
                  <a:buFont typeface="Arial" panose="020B0604020202020204" pitchFamily="34" charset="0"/>
                  <a:buChar char="•"/>
                </a:pPr>
                <a:r>
                  <a:rPr lang="en-US" sz="2400" b="1" dirty="0"/>
                  <a:t>JUICEMNO</a:t>
                </a:r>
                <a:r>
                  <a:rPr lang="en-US" sz="2400" dirty="0"/>
                  <a:t>: frequency of drinking fruit juice in past month</a:t>
                </a:r>
              </a:p>
              <a:p>
                <a:r>
                  <a:rPr lang="en-US" sz="2400" dirty="0"/>
                  <a:t>Then we randomly split the dataset into a training and test set using a 50%-50% split.</a:t>
                </a:r>
              </a:p>
              <a:p>
                <a:endParaRPr lang="en-US" sz="2400" dirty="0"/>
              </a:p>
              <a:p>
                <a:r>
                  <a:rPr lang="en-US" sz="2400" dirty="0"/>
                  <a:t>Once we loaded, cleaned, and split the data, we then turned towards data analysis. For each of the three kernels—linear, polynomial, and radial—we use cross-validation to tune the parameters and then evaluate model performance using training and test accuracy and ROC curves. The details of the hyperparameter search are as follows:</a:t>
                </a:r>
              </a:p>
              <a:p>
                <a:pPr marL="342900" indent="-342900">
                  <a:buFont typeface="Arial" panose="020B0604020202020204" pitchFamily="34" charset="0"/>
                  <a:buChar char="•"/>
                </a:pPr>
                <a:r>
                  <a:rPr lang="en-US" sz="2400" dirty="0"/>
                  <a:t>For the linear kernel, the only tuning parameter is </a:t>
                </a:r>
                <a14:m>
                  <m:oMath xmlns:m="http://schemas.openxmlformats.org/officeDocument/2006/math">
                    <m:r>
                      <a:rPr lang="en-US" sz="2400" b="0" i="1" smtClean="0">
                        <a:latin typeface="Cambria Math" panose="02040503050406030204" pitchFamily="18" charset="0"/>
                      </a:rPr>
                      <m:t>𝐶</m:t>
                    </m:r>
                  </m:oMath>
                </a14:m>
                <a:r>
                  <a:rPr lang="en-US" sz="2400" dirty="0"/>
                  <a:t>. We cross-validated the values </a:t>
                </a:r>
                <a14:m>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0.01, 0.1, 1, 5, 10</m:t>
                        </m:r>
                      </m:e>
                    </m:d>
                  </m:oMath>
                </a14:m>
                <a:r>
                  <a:rPr lang="en-US" sz="2400" dirty="0"/>
                  <a:t>.</a:t>
                </a:r>
              </a:p>
              <a:p>
                <a:pPr marL="342900" indent="-342900">
                  <a:buFont typeface="Arial" panose="020B0604020202020204" pitchFamily="34" charset="0"/>
                  <a:buChar char="•"/>
                </a:pPr>
                <a:r>
                  <a:rPr lang="en-US" sz="2400" dirty="0"/>
                  <a:t>For the polynomial kernel, the tuning parameters are </a:t>
                </a:r>
                <a14:m>
                  <m:oMath xmlns:m="http://schemas.openxmlformats.org/officeDocument/2006/math">
                    <m:r>
                      <a:rPr lang="en-US" sz="2400" b="0" i="1" smtClean="0">
                        <a:latin typeface="Cambria Math" panose="02040503050406030204" pitchFamily="18" charset="0"/>
                      </a:rPr>
                      <m:t>𝐶</m:t>
                    </m:r>
                  </m:oMath>
                </a14:m>
                <a:r>
                  <a:rPr lang="en-US" sz="2400" dirty="0"/>
                  <a:t> and </a:t>
                </a:r>
                <a14:m>
                  <m:oMath xmlns:m="http://schemas.openxmlformats.org/officeDocument/2006/math">
                    <m:r>
                      <a:rPr lang="en-US" sz="2400" b="0" i="1" smtClean="0">
                        <a:latin typeface="Cambria Math" panose="02040503050406030204" pitchFamily="18" charset="0"/>
                      </a:rPr>
                      <m:t>𝑑</m:t>
                    </m:r>
                  </m:oMath>
                </a14:m>
                <a:r>
                  <a:rPr lang="en-US" sz="2400" dirty="0"/>
                  <a:t>. We cross-validated the grid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𝐶</m:t>
                        </m:r>
                        <m:r>
                          <a:rPr lang="en-US" sz="2400" b="0" i="1" smtClean="0">
                            <a:latin typeface="Cambria Math" panose="02040503050406030204" pitchFamily="18" charset="0"/>
                          </a:rPr>
                          <m:t>, </m:t>
                        </m:r>
                        <m:r>
                          <a:rPr lang="en-US" sz="2400" b="0" i="1" smtClean="0">
                            <a:latin typeface="Cambria Math" panose="02040503050406030204" pitchFamily="18" charset="0"/>
                          </a:rPr>
                          <m:t>𝑑</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i="1" smtClean="0">
                            <a:latin typeface="Cambria Math" panose="02040503050406030204" pitchFamily="18" charset="0"/>
                          </a:rPr>
                          <m:t>0.1, 1, 10, 100</m:t>
                        </m:r>
                        <m:r>
                          <a:rPr lang="en-US" sz="2400" b="0" i="1" smtClean="0">
                            <a:latin typeface="Cambria Math" panose="02040503050406030204" pitchFamily="18" charset="0"/>
                          </a:rPr>
                          <m:t>, 1000</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2, 3, 4</m:t>
                        </m:r>
                      </m:e>
                    </m:d>
                  </m:oMath>
                </a14:m>
                <a:endParaRPr lang="en-US" sz="2400" dirty="0"/>
              </a:p>
              <a:p>
                <a:pPr marL="342900" indent="-342900">
                  <a:buFont typeface="Arial" panose="020B0604020202020204" pitchFamily="34" charset="0"/>
                  <a:buChar char="•"/>
                </a:pPr>
                <a:r>
                  <a:rPr lang="en-US" sz="2400" dirty="0"/>
                  <a:t>For the radial kernel, the tuning parameters are </a:t>
                </a:r>
                <a14:m>
                  <m:oMath xmlns:m="http://schemas.openxmlformats.org/officeDocument/2006/math">
                    <m:r>
                      <a:rPr lang="en-US" sz="2400" b="0" i="1" smtClean="0">
                        <a:latin typeface="Cambria Math" panose="02040503050406030204" pitchFamily="18" charset="0"/>
                      </a:rPr>
                      <m:t>𝐶</m:t>
                    </m:r>
                  </m:oMath>
                </a14:m>
                <a:r>
                  <a:rPr lang="en-US" sz="2400" dirty="0"/>
                  <a:t> and </a:t>
                </a:r>
                <a14:m>
                  <m:oMath xmlns:m="http://schemas.openxmlformats.org/officeDocument/2006/math">
                    <m:r>
                      <a:rPr lang="en-US" sz="2400" b="0" i="1" smtClean="0">
                        <a:latin typeface="Cambria Math" panose="02040503050406030204" pitchFamily="18" charset="0"/>
                      </a:rPr>
                      <m:t>𝛾</m:t>
                    </m:r>
                  </m:oMath>
                </a14:m>
                <a:r>
                  <a:rPr lang="en-US" sz="2400" dirty="0"/>
                  <a:t>. We cross-validated the grid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𝐶</m:t>
                        </m:r>
                        <m:r>
                          <a:rPr lang="en-US" sz="2400" b="0" i="1" smtClean="0">
                            <a:latin typeface="Cambria Math" panose="02040503050406030204" pitchFamily="18" charset="0"/>
                          </a:rPr>
                          <m:t>, </m:t>
                        </m:r>
                        <m:r>
                          <a:rPr lang="en-US" sz="2400" b="0" i="1" smtClean="0">
                            <a:latin typeface="Cambria Math" panose="02040503050406030204" pitchFamily="18" charset="0"/>
                          </a:rPr>
                          <m:t>𝛾</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−2, </m:t>
                            </m:r>
                            <m:r>
                              <a:rPr lang="en-US" sz="2400" b="0" i="1" smtClean="0">
                                <a:latin typeface="Cambria Math" panose="02040503050406030204" pitchFamily="18" charset="0"/>
                              </a:rPr>
                              <m:t>…, 5</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−4, </m:t>
                            </m:r>
                            <m:r>
                              <a:rPr lang="en-US" sz="2400" b="0" i="1" smtClean="0">
                                <a:latin typeface="Cambria Math" panose="02040503050406030204" pitchFamily="18" charset="0"/>
                              </a:rPr>
                              <m:t>…, 1</m:t>
                            </m:r>
                          </m:e>
                        </m:d>
                      </m:sup>
                    </m:sSup>
                  </m:oMath>
                </a14:m>
                <a:endParaRPr lang="en-US" sz="2400" dirty="0"/>
              </a:p>
            </p:txBody>
          </p:sp>
        </mc:Choice>
        <mc:Fallback>
          <p:sp>
            <p:nvSpPr>
              <p:cNvPr id="5" name="Text Placeholder 4">
                <a:extLst>
                  <a:ext uri="{FF2B5EF4-FFF2-40B4-BE49-F238E27FC236}">
                    <a16:creationId xmlns:a16="http://schemas.microsoft.com/office/drawing/2014/main" id="{7E17A497-46C1-B833-4D36-ADCA71D86349}"/>
                  </a:ext>
                </a:extLst>
              </p:cNvPr>
              <p:cNvSpPr>
                <a:spLocks noGrp="1" noRot="1" noChangeAspect="1" noMove="1" noResize="1" noEditPoints="1" noAdjustHandles="1" noChangeArrowheads="1" noChangeShapeType="1" noTextEdit="1"/>
              </p:cNvSpPr>
              <p:nvPr>
                <p:ph type="body" sz="quarter" idx="21"/>
              </p:nvPr>
            </p:nvSpPr>
            <p:spPr>
              <a:xfrm>
                <a:off x="22520280" y="5829841"/>
                <a:ext cx="10048874" cy="11763198"/>
              </a:xfrm>
              <a:blipFill>
                <a:blip r:embed="rId5"/>
                <a:stretch>
                  <a:fillRect/>
                </a:stretch>
              </a:blipFill>
            </p:spPr>
            <p:txBody>
              <a:bodyPr/>
              <a:lstStyle/>
              <a:p>
                <a:r>
                  <a:rPr lang="en-US">
                    <a:noFill/>
                  </a:rPr>
                  <a:t> </a:t>
                </a:r>
              </a:p>
            </p:txBody>
          </p:sp>
        </mc:Fallback>
      </mc:AlternateContent>
      <p:sp>
        <p:nvSpPr>
          <p:cNvPr id="6" name="Text Placeholder 5">
            <a:extLst>
              <a:ext uri="{FF2B5EF4-FFF2-40B4-BE49-F238E27FC236}">
                <a16:creationId xmlns:a16="http://schemas.microsoft.com/office/drawing/2014/main" id="{6585B3EA-B18E-7FC2-B2CD-2D7E02CF97EB}"/>
              </a:ext>
            </a:extLst>
          </p:cNvPr>
          <p:cNvSpPr>
            <a:spLocks noGrp="1"/>
          </p:cNvSpPr>
          <p:nvPr>
            <p:ph type="body" sz="quarter" idx="22"/>
          </p:nvPr>
        </p:nvSpPr>
        <p:spPr>
          <a:xfrm>
            <a:off x="22520279" y="5000109"/>
            <a:ext cx="10048875" cy="677100"/>
          </a:xfrm>
        </p:spPr>
        <p:txBody>
          <a:bodyPr/>
          <a:lstStyle/>
          <a:p>
            <a:r>
              <a:rPr lang="en-US" sz="3200" dirty="0"/>
              <a:t>Methodology</a:t>
            </a:r>
          </a:p>
        </p:txBody>
      </p:sp>
      <mc:AlternateContent xmlns:mc="http://schemas.openxmlformats.org/markup-compatibility/2006">
        <mc:Choice xmlns:a14="http://schemas.microsoft.com/office/drawing/2010/main" Requires="a14">
          <p:sp>
            <p:nvSpPr>
              <p:cNvPr id="7" name="Text Placeholder 6">
                <a:extLst>
                  <a:ext uri="{FF2B5EF4-FFF2-40B4-BE49-F238E27FC236}">
                    <a16:creationId xmlns:a16="http://schemas.microsoft.com/office/drawing/2014/main" id="{4F5BE437-9F0D-82A7-FBFB-D2DBD5108729}"/>
                  </a:ext>
                </a:extLst>
              </p:cNvPr>
              <p:cNvSpPr>
                <a:spLocks noGrp="1"/>
              </p:cNvSpPr>
              <p:nvPr>
                <p:ph type="body" sz="quarter" idx="23"/>
              </p:nvPr>
            </p:nvSpPr>
            <p:spPr>
              <a:xfrm>
                <a:off x="22520279" y="18641088"/>
                <a:ext cx="10048874" cy="18072618"/>
              </a:xfrm>
            </p:spPr>
            <p:txBody>
              <a:bodyPr/>
              <a:lstStyle/>
              <a:p>
                <a:r>
                  <a:rPr lang="en-US" sz="2600" b="1" dirty="0"/>
                  <a:t>Linear</a:t>
                </a:r>
                <a:endParaRPr lang="en-US" sz="2400" dirty="0"/>
              </a:p>
              <a:p>
                <a:r>
                  <a:rPr lang="en-US" sz="2400" dirty="0"/>
                  <a:t>Grid search failed to find a setting of </a:t>
                </a:r>
                <a14:m>
                  <m:oMath xmlns:m="http://schemas.openxmlformats.org/officeDocument/2006/math">
                    <m:r>
                      <a:rPr lang="en-US" sz="2400" b="0" i="1" smtClean="0">
                        <a:latin typeface="Cambria Math" panose="02040503050406030204" pitchFamily="18" charset="0"/>
                      </a:rPr>
                      <m:t>𝐶</m:t>
                    </m:r>
                  </m:oMath>
                </a14:m>
                <a:r>
                  <a:rPr lang="en-US" sz="2400" dirty="0"/>
                  <a:t> that performed better than the rest (they all performed </a:t>
                </a:r>
                <a:r>
                  <a:rPr lang="en-US" sz="2400" i="1" dirty="0"/>
                  <a:t>exactly</a:t>
                </a:r>
                <a:r>
                  <a:rPr lang="en-US" sz="2400" dirty="0"/>
                  <a:t> the same). I ended up choosing the largest value </a:t>
                </a:r>
                <a14:m>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=10</m:t>
                    </m:r>
                  </m:oMath>
                </a14:m>
                <a:r>
                  <a:rPr lang="en-US" sz="2400" dirty="0"/>
                  <a:t>, and the resulting model just predicted the most common response on the training and test set (no diabetes). That being said, SVMs aren’t decision trees—they can’t just </a:t>
                </a:r>
                <a:r>
                  <a:rPr lang="en-US" sz="2400" i="1" dirty="0"/>
                  <a:t>choose</a:t>
                </a:r>
                <a:r>
                  <a:rPr lang="en-US" sz="2400" dirty="0"/>
                  <a:t> to predict the most common response. Indeed, the AUC of the ROC curve being 0.65 and 0.64 for the training and test set, respectively, suggests that the model </a:t>
                </a:r>
                <a:r>
                  <a:rPr lang="en-US" sz="2400" i="1" dirty="0"/>
                  <a:t>is</a:t>
                </a:r>
                <a:r>
                  <a:rPr lang="en-US" sz="2400" dirty="0"/>
                  <a:t> capturing some signal in the data, just not enough to actual identify positive cases in the dataset.</a:t>
                </a:r>
              </a:p>
              <a:p>
                <a:endParaRPr lang="en-US" sz="2400" dirty="0"/>
              </a:p>
              <a:p>
                <a:r>
                  <a:rPr lang="en-US" sz="2600" b="1" dirty="0"/>
                  <a:t>Polynomial</a:t>
                </a:r>
              </a:p>
              <a:p>
                <a:r>
                  <a:rPr lang="en-US" sz="2400" dirty="0"/>
                  <a:t>Unlike with the linear kernel, some of the settings actually did worse than others. Grid search found </a:t>
                </a:r>
                <a14:m>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=1000</m:t>
                    </m:r>
                  </m:oMath>
                </a14:m>
                <a:r>
                  <a:rPr lang="en-US" sz="2400" dirty="0"/>
                  <a:t>, </a:t>
                </a:r>
                <a14:m>
                  <m:oMath xmlns:m="http://schemas.openxmlformats.org/officeDocument/2006/math">
                    <m:r>
                      <a:rPr lang="en-US" sz="2400" b="0" i="1" smtClean="0">
                        <a:latin typeface="Cambria Math" panose="02040503050406030204" pitchFamily="18" charset="0"/>
                      </a:rPr>
                      <m:t>𝑑</m:t>
                    </m:r>
                    <m:r>
                      <a:rPr lang="en-US" sz="2400" b="0" i="1" smtClean="0">
                        <a:latin typeface="Cambria Math" panose="02040503050406030204" pitchFamily="18" charset="0"/>
                      </a:rPr>
                      <m:t>=2</m:t>
                    </m:r>
                  </m:oMath>
                </a14:m>
                <a:r>
                  <a:rPr lang="en-US" sz="2400" dirty="0"/>
                  <a:t> as </a:t>
                </a:r>
                <a:r>
                  <a:rPr lang="en-US" sz="2400" i="1" dirty="0"/>
                  <a:t>one of</a:t>
                </a:r>
                <a:r>
                  <a:rPr lang="en-US" sz="2400" dirty="0"/>
                  <a:t> the best models. Unfortunately, the constructed model just predicted the most common response like the linear model, and the AUC of its ROC curve was actually worse than that of the linear model (0.7 on the training set, 0.61 on the test set). The AUC values suggest that the polynomial model is fitting the data much tighter than the linear model, though there ends up being no difference in the predictions.</a:t>
                </a:r>
              </a:p>
              <a:p>
                <a:endParaRPr lang="en-US" sz="2400" dirty="0"/>
              </a:p>
              <a:p>
                <a:r>
                  <a:rPr lang="en-US" sz="2600" b="1" dirty="0"/>
                  <a:t>Radial</a:t>
                </a:r>
              </a:p>
              <a:p>
                <a:r>
                  <a:rPr lang="en-US" sz="2400" dirty="0"/>
                  <a:t>The radial kernel also had some settings better than others, but one of the best settings </a:t>
                </a:r>
                <a14:m>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=0.1</m:t>
                    </m:r>
                  </m:oMath>
                </a14:m>
                <a:r>
                  <a:rPr lang="en-US" sz="2400" dirty="0"/>
                  <a:t>, </a:t>
                </a:r>
                <a14:m>
                  <m:oMath xmlns:m="http://schemas.openxmlformats.org/officeDocument/2006/math">
                    <m:r>
                      <a:rPr lang="en-US" sz="2400" b="0" i="1" smtClean="0">
                        <a:latin typeface="Cambria Math" panose="02040503050406030204" pitchFamily="18" charset="0"/>
                      </a:rPr>
                      <m:t>𝛾</m:t>
                    </m:r>
                    <m:r>
                      <a:rPr lang="en-US" sz="2400" b="0" i="1" smtClean="0">
                        <a:latin typeface="Cambria Math" panose="02040503050406030204" pitchFamily="18" charset="0"/>
                      </a:rPr>
                      <m:t>=0.0001</m:t>
                    </m:r>
                  </m:oMath>
                </a14:m>
                <a:r>
                  <a:rPr lang="en-US" sz="2400" dirty="0"/>
                  <a:t> still led to a model that only predicts the most common response. If you actually look at the confusion tables of some of the “worse” settings, you’ll see that the reason they perform worse is because they're actually trying to identify diabetes. The problem is that they overfit the training set and don't do a good job on the test set. Regardless, the fact that the radial kernel </a:t>
                </a:r>
                <a:r>
                  <a:rPr lang="en-US" sz="2400" i="1" dirty="0"/>
                  <a:t>can</a:t>
                </a:r>
                <a:r>
                  <a:rPr lang="en-US" sz="2400" dirty="0"/>
                  <a:t> overfit and the AUC of the best model’s ROC curve was better than both the polynomial and linear models, suggest that it is the best suited model.</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mc:Choice>
        <mc:Fallback>
          <p:sp>
            <p:nvSpPr>
              <p:cNvPr id="7" name="Text Placeholder 6">
                <a:extLst>
                  <a:ext uri="{FF2B5EF4-FFF2-40B4-BE49-F238E27FC236}">
                    <a16:creationId xmlns:a16="http://schemas.microsoft.com/office/drawing/2014/main" id="{4F5BE437-9F0D-82A7-FBFB-D2DBD5108729}"/>
                  </a:ext>
                </a:extLst>
              </p:cNvPr>
              <p:cNvSpPr>
                <a:spLocks noGrp="1" noRot="1" noChangeAspect="1" noMove="1" noResize="1" noEditPoints="1" noAdjustHandles="1" noChangeArrowheads="1" noChangeShapeType="1" noTextEdit="1"/>
              </p:cNvSpPr>
              <p:nvPr>
                <p:ph type="body" sz="quarter" idx="23"/>
              </p:nvPr>
            </p:nvSpPr>
            <p:spPr>
              <a:xfrm>
                <a:off x="22520279" y="18641088"/>
                <a:ext cx="10048874" cy="18072618"/>
              </a:xfrm>
              <a:blipFill>
                <a:blip r:embed="rId6"/>
                <a:stretch>
                  <a:fillRect r="-303"/>
                </a:stretch>
              </a:blipFill>
            </p:spPr>
            <p:txBody>
              <a:bodyPr/>
              <a:lstStyle/>
              <a:p>
                <a:r>
                  <a:rPr lang="en-US">
                    <a:noFill/>
                  </a:rPr>
                  <a:t> </a:t>
                </a:r>
              </a:p>
            </p:txBody>
          </p:sp>
        </mc:Fallback>
      </mc:AlternateContent>
      <p:sp>
        <p:nvSpPr>
          <p:cNvPr id="8" name="Text Placeholder 7">
            <a:extLst>
              <a:ext uri="{FF2B5EF4-FFF2-40B4-BE49-F238E27FC236}">
                <a16:creationId xmlns:a16="http://schemas.microsoft.com/office/drawing/2014/main" id="{194151B7-6ED8-F2C6-FE53-92BB5AE7F145}"/>
              </a:ext>
            </a:extLst>
          </p:cNvPr>
          <p:cNvSpPr>
            <a:spLocks noGrp="1"/>
          </p:cNvSpPr>
          <p:nvPr>
            <p:ph type="body" sz="quarter" idx="24"/>
          </p:nvPr>
        </p:nvSpPr>
        <p:spPr>
          <a:xfrm>
            <a:off x="22520280" y="17852789"/>
            <a:ext cx="10058400" cy="677100"/>
          </a:xfrm>
        </p:spPr>
        <p:txBody>
          <a:bodyPr/>
          <a:lstStyle/>
          <a:p>
            <a:r>
              <a:rPr lang="en-US" sz="3200" dirty="0"/>
              <a:t>Results</a:t>
            </a:r>
          </a:p>
        </p:txBody>
      </p:sp>
      <p:sp>
        <p:nvSpPr>
          <p:cNvPr id="10" name="Text Placeholder 9">
            <a:extLst>
              <a:ext uri="{FF2B5EF4-FFF2-40B4-BE49-F238E27FC236}">
                <a16:creationId xmlns:a16="http://schemas.microsoft.com/office/drawing/2014/main" id="{BD8D252B-839A-3EC0-1EEA-A62A153F85EC}"/>
              </a:ext>
            </a:extLst>
          </p:cNvPr>
          <p:cNvSpPr>
            <a:spLocks noGrp="1"/>
          </p:cNvSpPr>
          <p:nvPr>
            <p:ph type="body" sz="quarter" idx="26"/>
          </p:nvPr>
        </p:nvSpPr>
        <p:spPr>
          <a:xfrm>
            <a:off x="33390292" y="5829841"/>
            <a:ext cx="10047018" cy="9694940"/>
          </a:xfrm>
        </p:spPr>
        <p:txBody>
          <a:bodyPr/>
          <a:lstStyle/>
          <a:p>
            <a:r>
              <a:rPr lang="en-US" sz="2400" dirty="0"/>
              <a:t>All in all, our models didn’t </a:t>
            </a:r>
            <a:r>
              <a:rPr lang="en-US" sz="2400" i="1" dirty="0"/>
              <a:t>predict</a:t>
            </a:r>
            <a:r>
              <a:rPr lang="en-US" sz="2400" dirty="0"/>
              <a:t> anything useful or interesting. We can try to look some plots, but the multi-dimensionality and density of the data makes it hard to extract insights from them. For example, the following plot shows the “decision boundary” of the radial model the dimensions of age and BMI, which </a:t>
            </a:r>
            <a:r>
              <a:rPr lang="en-US" sz="2400" i="1" dirty="0"/>
              <a:t>might</a:t>
            </a:r>
            <a:r>
              <a:rPr lang="en-US" sz="2400" dirty="0"/>
              <a:t> suggest that higher age and BMI correlate with diabetes, but it’s hard to tell.</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The radial kernel was the most promising, yielding some models that overfit the training data, but this predictive power didn’t generalize to the test set. Perhaps we could test a larger grid of hyperparameters, or perhaps we need more data (more rows or more columns). Another option, if we’re interested in </a:t>
            </a:r>
            <a:r>
              <a:rPr lang="en-US" sz="2400" i="1" dirty="0"/>
              <a:t>inference</a:t>
            </a:r>
            <a:r>
              <a:rPr lang="en-US" sz="2400" dirty="0"/>
              <a:t>, would be to use decision trees or a logistical model rather than an SVM. </a:t>
            </a:r>
          </a:p>
        </p:txBody>
      </p:sp>
      <p:sp>
        <p:nvSpPr>
          <p:cNvPr id="11" name="Text Placeholder 10">
            <a:extLst>
              <a:ext uri="{FF2B5EF4-FFF2-40B4-BE49-F238E27FC236}">
                <a16:creationId xmlns:a16="http://schemas.microsoft.com/office/drawing/2014/main" id="{13725BF2-9AE2-7633-0FAE-711AAE057EFC}"/>
              </a:ext>
            </a:extLst>
          </p:cNvPr>
          <p:cNvSpPr>
            <a:spLocks noGrp="1"/>
          </p:cNvSpPr>
          <p:nvPr>
            <p:ph type="body" sz="quarter" idx="27"/>
          </p:nvPr>
        </p:nvSpPr>
        <p:spPr>
          <a:xfrm>
            <a:off x="33354973" y="15551240"/>
            <a:ext cx="10047018" cy="677100"/>
          </a:xfrm>
        </p:spPr>
        <p:txBody>
          <a:bodyPr/>
          <a:lstStyle/>
          <a:p>
            <a:r>
              <a:rPr lang="en-US" sz="3200" dirty="0"/>
              <a:t>References</a:t>
            </a:r>
          </a:p>
        </p:txBody>
      </p:sp>
      <p:sp>
        <p:nvSpPr>
          <p:cNvPr id="12" name="Text Placeholder 11">
            <a:extLst>
              <a:ext uri="{FF2B5EF4-FFF2-40B4-BE49-F238E27FC236}">
                <a16:creationId xmlns:a16="http://schemas.microsoft.com/office/drawing/2014/main" id="{14C41E60-197E-8E8D-43FF-35936D78FF38}"/>
              </a:ext>
            </a:extLst>
          </p:cNvPr>
          <p:cNvSpPr>
            <a:spLocks noGrp="1"/>
          </p:cNvSpPr>
          <p:nvPr>
            <p:ph type="body" sz="quarter" idx="28"/>
          </p:nvPr>
        </p:nvSpPr>
        <p:spPr>
          <a:xfrm>
            <a:off x="33390292" y="16438888"/>
            <a:ext cx="10052050" cy="2308302"/>
          </a:xfrm>
        </p:spPr>
        <p:txBody>
          <a:bodyPr/>
          <a:lstStyle/>
          <a:p>
            <a:pPr marL="342900" indent="-342900">
              <a:buFont typeface="+mj-lt"/>
              <a:buAutoNum type="arabicPeriod"/>
            </a:pPr>
            <a:r>
              <a:rPr lang="en-US" sz="2400" dirty="0"/>
              <a:t>Lynn A. Blewett, Julia A. Rivera Drew, Miriam L. King, Kari C.W. Williams, Daniel Backman, Annie Chen, and Stephanie Richards. IPUMS Health Surveys: National Health Interview Survey, Version 7.4 [dataset]. Minneapolis, MN: IPUMS, 2024. </a:t>
            </a:r>
            <a:r>
              <a:rPr lang="en-US" sz="2400" dirty="0">
                <a:hlinkClick r:id="rId7"/>
              </a:rPr>
              <a:t>https://doi.org/10.18128/D070.V7.4.</a:t>
            </a:r>
            <a:endParaRPr lang="en-US" sz="2400" dirty="0"/>
          </a:p>
        </p:txBody>
      </p:sp>
      <p:sp>
        <p:nvSpPr>
          <p:cNvPr id="16" name="Text Placeholder 15">
            <a:extLst>
              <a:ext uri="{FF2B5EF4-FFF2-40B4-BE49-F238E27FC236}">
                <a16:creationId xmlns:a16="http://schemas.microsoft.com/office/drawing/2014/main" id="{0AD2DAE7-5392-D4F6-09BD-CBD3734582B2}"/>
              </a:ext>
            </a:extLst>
          </p:cNvPr>
          <p:cNvSpPr>
            <a:spLocks noGrp="1"/>
          </p:cNvSpPr>
          <p:nvPr>
            <p:ph type="body" sz="quarter" idx="150"/>
          </p:nvPr>
        </p:nvSpPr>
        <p:spPr/>
        <p:txBody>
          <a:bodyPr/>
          <a:lstStyle/>
          <a:p>
            <a:r>
              <a:rPr lang="en-US" dirty="0"/>
              <a:t>https://github.com/senaisle/DATA-5322</a:t>
            </a:r>
          </a:p>
        </p:txBody>
      </p:sp>
      <p:sp>
        <p:nvSpPr>
          <p:cNvPr id="17" name="Text Placeholder 16">
            <a:extLst>
              <a:ext uri="{FF2B5EF4-FFF2-40B4-BE49-F238E27FC236}">
                <a16:creationId xmlns:a16="http://schemas.microsoft.com/office/drawing/2014/main" id="{AAE1D3A5-28F2-B404-D4C7-47EB988D933E}"/>
              </a:ext>
            </a:extLst>
          </p:cNvPr>
          <p:cNvSpPr>
            <a:spLocks noGrp="1"/>
          </p:cNvSpPr>
          <p:nvPr>
            <p:ph type="body" sz="quarter" idx="151"/>
          </p:nvPr>
        </p:nvSpPr>
        <p:spPr/>
        <p:txBody>
          <a:bodyPr/>
          <a:lstStyle/>
          <a:p>
            <a:r>
              <a:rPr lang="en-US" dirty="0"/>
              <a:t>Tyler Franck</a:t>
            </a:r>
          </a:p>
        </p:txBody>
      </p:sp>
      <p:sp>
        <p:nvSpPr>
          <p:cNvPr id="18" name="Text Placeholder 17">
            <a:extLst>
              <a:ext uri="{FF2B5EF4-FFF2-40B4-BE49-F238E27FC236}">
                <a16:creationId xmlns:a16="http://schemas.microsoft.com/office/drawing/2014/main" id="{12CD0C50-C7FD-6047-8A81-F714D190A0F7}"/>
              </a:ext>
            </a:extLst>
          </p:cNvPr>
          <p:cNvSpPr>
            <a:spLocks noGrp="1"/>
          </p:cNvSpPr>
          <p:nvPr>
            <p:ph type="body" sz="quarter" idx="153"/>
          </p:nvPr>
        </p:nvSpPr>
        <p:spPr>
          <a:xfrm>
            <a:off x="5932593" y="465813"/>
            <a:ext cx="31998968" cy="923330"/>
          </a:xfrm>
        </p:spPr>
        <p:txBody>
          <a:bodyPr/>
          <a:lstStyle/>
          <a:p>
            <a:r>
              <a:rPr lang="en-US" dirty="0"/>
              <a:t>Lifestyle and Demographic Predictors of Diabetes: An Analysis of NHIS Survey Data</a:t>
            </a:r>
          </a:p>
        </p:txBody>
      </p:sp>
      <mc:AlternateContent xmlns:mc="http://schemas.openxmlformats.org/markup-compatibility/2006">
        <mc:Choice xmlns:a14="http://schemas.microsoft.com/office/drawing/2010/main" Requires="a14">
          <p:sp>
            <p:nvSpPr>
              <p:cNvPr id="26" name="Text Placeholder 4">
                <a:extLst>
                  <a:ext uri="{FF2B5EF4-FFF2-40B4-BE49-F238E27FC236}">
                    <a16:creationId xmlns:a16="http://schemas.microsoft.com/office/drawing/2014/main" id="{32333FB0-E74F-BB12-584F-9AE495D2D20F}"/>
                  </a:ext>
                </a:extLst>
              </p:cNvPr>
              <p:cNvSpPr txBox="1">
                <a:spLocks/>
              </p:cNvSpPr>
              <p:nvPr/>
            </p:nvSpPr>
            <p:spPr>
              <a:xfrm>
                <a:off x="11426478" y="5829841"/>
                <a:ext cx="10048874" cy="26784361"/>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1800" kern="1200">
                    <a:solidFill>
                      <a:schemeClr val="accent5">
                        <a:lumMod val="50000"/>
                      </a:schemeClr>
                    </a:solidFill>
                    <a:latin typeface="Century Gothic" panose="020B0502020202020204" pitchFamily="34"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400" dirty="0"/>
                  <a:t>The problem with maximal margin classifiers is that they only work if the data can be </a:t>
                </a:r>
                <a:r>
                  <a:rPr lang="en-US" sz="2400" i="1" dirty="0"/>
                  <a:t>perfectly</a:t>
                </a:r>
                <a:r>
                  <a:rPr lang="en-US" sz="2400" dirty="0"/>
                  <a:t> linearly separated: you just can’t use a maximal margin classifier if there is no separating hyperplane. In such cases, you must either choose to (1) ignore some observations, or (2) use a non-linear decision boundary.</a:t>
                </a:r>
              </a:p>
              <a:p>
                <a:endParaRPr lang="en-US" sz="2400" dirty="0"/>
              </a:p>
              <a:p>
                <a:r>
                  <a:rPr lang="en-US" sz="2600" b="1" dirty="0"/>
                  <a:t>Support Vector Classifiers: Ignore Some Observations</a:t>
                </a:r>
              </a:p>
              <a:p>
                <a:r>
                  <a:rPr lang="en-US" sz="2400" dirty="0"/>
                  <a:t>Even when a separating hyperplane </a:t>
                </a:r>
                <a:r>
                  <a:rPr lang="en-US" sz="2400" i="1" dirty="0"/>
                  <a:t>does</a:t>
                </a:r>
                <a:r>
                  <a:rPr lang="en-US" sz="2400" dirty="0"/>
                  <a:t> exist, we might prefer a classifier that </a:t>
                </a:r>
                <a:r>
                  <a:rPr lang="en-US" sz="2400" i="1" dirty="0"/>
                  <a:t>doesn’t</a:t>
                </a:r>
                <a:r>
                  <a:rPr lang="en-US" sz="2400" dirty="0"/>
                  <a:t> perfectly separate the classes in exchange for (1) more robustness to individual observations and (2) better classification of </a:t>
                </a:r>
                <a:r>
                  <a:rPr lang="en-US" sz="2400" i="1" dirty="0"/>
                  <a:t>most</a:t>
                </a:r>
                <a:r>
                  <a:rPr lang="en-US" sz="2400" dirty="0"/>
                  <a:t> training observations. The </a:t>
                </a:r>
                <a:r>
                  <a:rPr lang="en-US" sz="2400" b="1" dirty="0"/>
                  <a:t>support vector classifier</a:t>
                </a:r>
                <a:r>
                  <a:rPr lang="en-US" sz="2400" dirty="0"/>
                  <a:t> does this by incorporating a </a:t>
                </a:r>
                <a:r>
                  <a:rPr lang="en-US" sz="2400" b="1" dirty="0"/>
                  <a:t>soft margin</a:t>
                </a:r>
                <a:r>
                  <a:rPr lang="en-US" sz="2400" dirty="0"/>
                  <a:t>: rather than </a:t>
                </a:r>
                <a:r>
                  <a:rPr lang="en-US" sz="2400" i="1" dirty="0"/>
                  <a:t>enforce</a:t>
                </a:r>
                <a:r>
                  <a:rPr lang="en-US" sz="2400" dirty="0"/>
                  <a:t> that all observations be on the correct side of the margin, we allow some observations to be on the wrong side of the margin and even the wrong side of the hyperplane but </a:t>
                </a:r>
                <a:r>
                  <a:rPr lang="en-US" sz="2400" i="1" dirty="0"/>
                  <a:t>penalize</a:t>
                </a:r>
                <a:r>
                  <a:rPr lang="en-US" sz="2400" dirty="0"/>
                  <a:t> such violations (up to some </a:t>
                </a:r>
                <a:r>
                  <a:rPr lang="en-US" sz="2400" i="1" dirty="0"/>
                  <a:t>budget</a:t>
                </a:r>
                <a:r>
                  <a:rPr lang="en-US" sz="2400" dirty="0"/>
                  <a:t> </a:t>
                </a:r>
                <a14:m>
                  <m:oMath xmlns:m="http://schemas.openxmlformats.org/officeDocument/2006/math">
                    <m:r>
                      <a:rPr lang="en-US" sz="2400" b="0" i="1" smtClean="0">
                        <a:latin typeface="Cambria Math" panose="02040503050406030204" pitchFamily="18" charset="0"/>
                      </a:rPr>
                      <m:t>𝐶</m:t>
                    </m:r>
                  </m:oMath>
                </a14:m>
                <a:r>
                  <a:rPr lang="en-US" sz="2400" dirty="0"/>
                  <a:t>).</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600" b="1" dirty="0"/>
                  <a:t>Support Vector Machines: Don’t Use a Line</a:t>
                </a:r>
              </a:p>
              <a:p>
                <a:r>
                  <a:rPr lang="en-US" sz="2400" dirty="0"/>
                  <a:t>Support vector classifiers can be extended to support non-linearity in much the same way that linear regression can: through the inclusion of non-linear features. The idea is to lift the data into a higher-dimensional space where the data </a:t>
                </a:r>
                <a:r>
                  <a:rPr lang="en-US" sz="2400" i="1" dirty="0"/>
                  <a:t>is</a:t>
                </a:r>
                <a:r>
                  <a:rPr lang="en-US" sz="2400" dirty="0"/>
                  <a:t> linearly separable. The </a:t>
                </a:r>
                <a:r>
                  <a:rPr lang="en-US" sz="2400" b="1" dirty="0"/>
                  <a:t>support vector machine</a:t>
                </a:r>
                <a:r>
                  <a:rPr lang="en-US" sz="2400" dirty="0"/>
                  <a:t> is an extension of the support vector classifier that results from enlarging the feature space using </a:t>
                </a:r>
                <a:r>
                  <a:rPr lang="en-US" sz="2400" b="1" dirty="0"/>
                  <a:t>kernels</a:t>
                </a:r>
                <a:r>
                  <a:rPr lang="en-US" sz="2400" dirty="0"/>
                  <a:t>.</a:t>
                </a:r>
              </a:p>
              <a:p>
                <a:endParaRPr lang="en-US" sz="2400" dirty="0"/>
              </a:p>
              <a:p>
                <a:r>
                  <a:rPr lang="en-US" sz="2400" dirty="0"/>
                  <a:t>It turns out that the support vector classifier problem can be solved using only the </a:t>
                </a:r>
                <a:r>
                  <a:rPr lang="en-US" sz="2400" i="1" dirty="0"/>
                  <a:t>inner products </a:t>
                </a:r>
                <a:r>
                  <a:rPr lang="en-US" sz="2400" dirty="0"/>
                  <a:t>of the observations and, furthermore, only those of the </a:t>
                </a:r>
                <a:r>
                  <a:rPr lang="en-US" sz="2400" b="1" dirty="0"/>
                  <a:t>support vectors</a:t>
                </a:r>
                <a:r>
                  <a:rPr lang="en-US" sz="2400" dirty="0"/>
                  <a:t> (the observations that bound their classes). A kernel is a generalization of the inner product that quantifies the similarity/distance between two observations. The general equation for the support vector machine is: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𝒮</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𝐾</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dirty="0" smtClean="0">
                                <a:latin typeface="Cambria Math" panose="02040503050406030204" pitchFamily="18" charset="0"/>
                              </a:rPr>
                              <m:t>, </m:t>
                            </m:r>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𝑖</m:t>
                                </m:r>
                              </m:sub>
                            </m:sSub>
                          </m:e>
                        </m:d>
                      </m:e>
                    </m:nary>
                  </m:oMath>
                </a14:m>
                <a:r>
                  <a:rPr lang="en-US" sz="2400" dirty="0"/>
                  <a:t>.</a:t>
                </a:r>
              </a:p>
              <a:p>
                <a:endParaRPr lang="en-US" sz="2400" dirty="0"/>
              </a:p>
              <a:p>
                <a:r>
                  <a:rPr lang="en-US" sz="2400" dirty="0"/>
                  <a:t>Kernels </a:t>
                </a:r>
                <a:r>
                  <a:rPr lang="en-US" sz="2400" i="1" dirty="0"/>
                  <a:t>implicitly</a:t>
                </a:r>
                <a:r>
                  <a:rPr lang="en-US" sz="2400" dirty="0"/>
                  <a:t> map data into a higher-dimensional space without </a:t>
                </a:r>
                <a:r>
                  <a:rPr lang="en-US" sz="2400" i="1" dirty="0"/>
                  <a:t>explicitly</a:t>
                </a:r>
                <a:r>
                  <a:rPr lang="en-US" sz="2400" dirty="0"/>
                  <a:t> computing the coordinates, which is useful when the enlarged feature space is very large or even infinite. Choosing the kernel is essentially equivalent to choosing the higher-dimensional space:</a:t>
                </a:r>
              </a:p>
              <a:p>
                <a:pPr marL="342900" indent="-342900">
                  <a:buFont typeface="Arial" panose="020B0604020202020204" pitchFamily="34" charset="0"/>
                  <a:buChar char="•"/>
                </a:pPr>
                <a:r>
                  <a:rPr lang="en-US" sz="2400" b="1" dirty="0"/>
                  <a:t>Linear Kernel:</a:t>
                </a:r>
                <a:r>
                  <a:rPr lang="en-US" sz="2400" dirty="0"/>
                  <a:t> </a:t>
                </a:r>
                <a14:m>
                  <m:oMath xmlns:m="http://schemas.openxmlformats.org/officeDocument/2006/math">
                    <m:r>
                      <a:rPr lang="en-US" sz="2400" b="0" i="1" smtClean="0">
                        <a:latin typeface="Cambria Math" panose="02040503050406030204" pitchFamily="18" charset="0"/>
                      </a:rPr>
                      <m:t>𝐾</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dirty="0" smtClean="0">
                            <a:latin typeface="Cambria Math" panose="02040503050406030204" pitchFamily="18" charset="0"/>
                          </a:rPr>
                          <m:t>, </m:t>
                        </m:r>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𝑖</m:t>
                            </m:r>
                          </m:sub>
                        </m:sSub>
                      </m:e>
                    </m:d>
                    <m:r>
                      <a:rPr lang="en-US" sz="2400" b="0" i="1" smtClean="0">
                        <a:latin typeface="Cambria Math" panose="02040503050406030204" pitchFamily="18" charset="0"/>
                      </a:rPr>
                      <m:t>=</m:t>
                    </m:r>
                    <m:sSubSup>
                      <m:sSubSupPr>
                        <m:ctrlPr>
                          <a:rPr lang="en-US" sz="2400" b="0" i="1" dirty="0" smtClean="0">
                            <a:latin typeface="Cambria Math" panose="02040503050406030204" pitchFamily="18" charset="0"/>
                          </a:rPr>
                        </m:ctrlPr>
                      </m:sSub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dirty="0" smtClean="0">
                            <a:latin typeface="Cambria Math" panose="02040503050406030204" pitchFamily="18" charset="0"/>
                          </a:rPr>
                          <m:t>𝑖</m:t>
                        </m:r>
                      </m:sub>
                      <m:sup>
                        <m:r>
                          <a:rPr lang="en-US" sz="2400" b="0" i="1" dirty="0" smtClean="0">
                            <a:latin typeface="Cambria Math" panose="02040503050406030204" pitchFamily="18" charset="0"/>
                          </a:rPr>
                          <m:t>⊤</m:t>
                        </m:r>
                      </m:sup>
                    </m:sSubSup>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oMath>
                </a14:m>
                <a:endParaRPr lang="en-US" sz="2400" b="1" dirty="0"/>
              </a:p>
              <a:p>
                <a:pPr marL="342900" indent="-342900">
                  <a:buFont typeface="Arial" panose="020B0604020202020204" pitchFamily="34" charset="0"/>
                  <a:buChar char="•"/>
                </a:pPr>
                <a:r>
                  <a:rPr lang="en-US" sz="2400" b="1" dirty="0"/>
                  <a:t>Polynomial Kernel: </a:t>
                </a:r>
                <a14:m>
                  <m:oMath xmlns:m="http://schemas.openxmlformats.org/officeDocument/2006/math">
                    <m:r>
                      <a:rPr lang="en-US" sz="2400" i="1">
                        <a:latin typeface="Cambria Math" panose="02040503050406030204" pitchFamily="18" charset="0"/>
                      </a:rPr>
                      <m:t>𝐾</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dirty="0">
                            <a:latin typeface="Cambria Math" panose="02040503050406030204" pitchFamily="18" charset="0"/>
                          </a:rPr>
                          <m:t>, </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𝑖</m:t>
                            </m:r>
                          </m:sub>
                        </m:sSub>
                      </m:e>
                    </m:d>
                    <m:r>
                      <a:rPr lang="en-US" sz="2400" b="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1+</m:t>
                            </m:r>
                            <m:sSubSup>
                              <m:sSubSupPr>
                                <m:ctrlPr>
                                  <a:rPr lang="en-US" sz="2400" i="1" dirty="0">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𝑖</m:t>
                                </m:r>
                              </m:sub>
                              <m:sup>
                                <m:r>
                                  <a:rPr lang="en-US" sz="2400" i="1" dirty="0">
                                    <a:latin typeface="Cambria Math" panose="02040503050406030204" pitchFamily="18" charset="0"/>
                                  </a:rPr>
                                  <m:t>⊤</m:t>
                                </m:r>
                              </m:sup>
                            </m:sSubSup>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d>
                      </m:e>
                      <m:sup>
                        <m:r>
                          <a:rPr lang="en-US" sz="2400" b="0" i="1" dirty="0" smtClean="0">
                            <a:latin typeface="Cambria Math" panose="02040503050406030204" pitchFamily="18" charset="0"/>
                          </a:rPr>
                          <m:t>𝑑</m:t>
                        </m:r>
                      </m:sup>
                    </m:sSup>
                  </m:oMath>
                </a14:m>
                <a:endParaRPr lang="en-US" sz="2400" b="1" dirty="0"/>
              </a:p>
              <a:p>
                <a:pPr marL="342900" indent="-342900">
                  <a:buFont typeface="Arial" panose="020B0604020202020204" pitchFamily="34" charset="0"/>
                  <a:buChar char="•"/>
                </a:pPr>
                <a:r>
                  <a:rPr lang="en-US" sz="2400" b="1" dirty="0"/>
                  <a:t>Radial Kernel: </a:t>
                </a:r>
                <a14:m>
                  <m:oMath xmlns:m="http://schemas.openxmlformats.org/officeDocument/2006/math">
                    <m:r>
                      <a:rPr lang="en-US" sz="2400" i="1" smtClean="0">
                        <a:latin typeface="Cambria Math" panose="02040503050406030204" pitchFamily="18" charset="0"/>
                      </a:rPr>
                      <m:t>𝐾</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dirty="0">
                            <a:latin typeface="Cambria Math" panose="02040503050406030204" pitchFamily="18" charset="0"/>
                          </a:rPr>
                          <m:t>, </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𝑖</m:t>
                            </m:r>
                          </m:sub>
                        </m:sSub>
                      </m:e>
                    </m:d>
                    <m:r>
                      <a:rPr lang="en-US" sz="2400" b="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𝑒</m:t>
                        </m:r>
                      </m:e>
                      <m:sup>
                        <m:r>
                          <a:rPr lang="en-US" sz="2400" b="0" i="1" dirty="0" smtClean="0">
                            <a:latin typeface="Cambria Math" panose="02040503050406030204" pitchFamily="18" charset="0"/>
                          </a:rPr>
                          <m:t>−</m:t>
                        </m:r>
                        <m:r>
                          <a:rPr lang="en-US" sz="2400" b="0" i="1" dirty="0" smtClean="0">
                            <a:latin typeface="Cambria Math" panose="02040503050406030204" pitchFamily="18" charset="0"/>
                          </a:rPr>
                          <m:t>𝛾</m:t>
                        </m:r>
                        <m:sSubSup>
                          <m:sSubSupPr>
                            <m:ctrlPr>
                              <a:rPr lang="en-US" sz="2400" b="0" i="1" dirty="0" smtClean="0">
                                <a:latin typeface="Cambria Math" panose="02040503050406030204" pitchFamily="18" charset="0"/>
                              </a:rPr>
                            </m:ctrlPr>
                          </m:sSubSupPr>
                          <m:e>
                            <m:d>
                              <m:dPr>
                                <m:begChr m:val="‖"/>
                                <m:endChr m:val="‖"/>
                                <m:ctrlPr>
                                  <a:rPr lang="en-US" sz="2400" b="0" i="1" dirty="0" smtClean="0">
                                    <a:latin typeface="Cambria Math" panose="02040503050406030204" pitchFamily="18" charset="0"/>
                                  </a:rPr>
                                </m:ctrlPr>
                              </m:d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𝑖</m:t>
                                    </m:r>
                                  </m:sub>
                                </m:sSub>
                              </m:e>
                            </m:d>
                          </m:e>
                          <m:sub>
                            <m:r>
                              <a:rPr lang="en-US" sz="2400" b="0" i="1" dirty="0" smtClean="0">
                                <a:latin typeface="Cambria Math" panose="02040503050406030204" pitchFamily="18" charset="0"/>
                              </a:rPr>
                              <m:t>2</m:t>
                            </m:r>
                          </m:sub>
                          <m:sup>
                            <m:r>
                              <a:rPr lang="en-US" sz="2400" b="0" i="1" dirty="0" smtClean="0">
                                <a:latin typeface="Cambria Math" panose="02040503050406030204" pitchFamily="18" charset="0"/>
                              </a:rPr>
                              <m:t>2</m:t>
                            </m:r>
                          </m:sup>
                        </m:sSubSup>
                      </m:sup>
                    </m:sSup>
                  </m:oMath>
                </a14:m>
                <a:endParaRPr lang="en-US" sz="2400" dirty="0"/>
              </a:p>
              <a:p>
                <a:r>
                  <a:rPr lang="en-US" sz="2400" dirty="0"/>
                  <a:t>Using the linear kernel is equivalent to using a support vector classifier. Using a polynomial kernel of degree </a:t>
                </a:r>
                <a14:m>
                  <m:oMath xmlns:m="http://schemas.openxmlformats.org/officeDocument/2006/math">
                    <m:r>
                      <a:rPr lang="en-US" sz="2400" b="0" i="1" smtClean="0">
                        <a:latin typeface="Cambria Math" panose="02040503050406030204" pitchFamily="18" charset="0"/>
                      </a:rPr>
                      <m:t>𝑑</m:t>
                    </m:r>
                  </m:oMath>
                </a14:m>
                <a:r>
                  <a:rPr lang="en-US" sz="2400" dirty="0"/>
                  <a:t> amounts to fitting a support vector classifier in a higher-dimensional space involving polynomials of degree </a:t>
                </a:r>
                <a14:m>
                  <m:oMath xmlns:m="http://schemas.openxmlformats.org/officeDocument/2006/math">
                    <m:r>
                      <a:rPr lang="en-US" sz="2400" b="0" i="1" smtClean="0">
                        <a:latin typeface="Cambria Math" panose="02040503050406030204" pitchFamily="18" charset="0"/>
                      </a:rPr>
                      <m:t>𝑑</m:t>
                    </m:r>
                  </m:oMath>
                </a14:m>
                <a:r>
                  <a:rPr lang="en-US" sz="2400" dirty="0"/>
                  <a:t> (increasing </a:t>
                </a:r>
                <a14:m>
                  <m:oMath xmlns:m="http://schemas.openxmlformats.org/officeDocument/2006/math">
                    <m:r>
                      <a:rPr lang="en-US" sz="2400" b="0" i="1" smtClean="0">
                        <a:latin typeface="Cambria Math" panose="02040503050406030204" pitchFamily="18" charset="0"/>
                      </a:rPr>
                      <m:t>𝑑</m:t>
                    </m:r>
                  </m:oMath>
                </a14:m>
                <a:r>
                  <a:rPr lang="en-US" sz="2400" dirty="0"/>
                  <a:t> leads to more inflection points in the decision boundary). The radial kernel exaggerates the Euclidean distance between points so that only very </a:t>
                </a:r>
                <a:r>
                  <a:rPr lang="en-US" sz="2400" i="1" dirty="0"/>
                  <a:t>local</a:t>
                </a:r>
                <a:r>
                  <a:rPr lang="en-US" sz="2400" dirty="0"/>
                  <a:t> points matter; using a radial kernel allows for more “circular” decision boundaries (</a:t>
                </a:r>
                <a14:m>
                  <m:oMath xmlns:m="http://schemas.openxmlformats.org/officeDocument/2006/math">
                    <m:r>
                      <a:rPr lang="en-US" sz="2400" b="0" i="1" smtClean="0">
                        <a:latin typeface="Cambria Math" panose="02040503050406030204" pitchFamily="18" charset="0"/>
                      </a:rPr>
                      <m:t>𝛾</m:t>
                    </m:r>
                  </m:oMath>
                </a14:m>
                <a:r>
                  <a:rPr lang="en-US" sz="2400" dirty="0"/>
                  <a:t> tunes the “spheres of influence” by scaling distance fall-off). All the kernels must consider the tuning parameter </a:t>
                </a:r>
                <a14:m>
                  <m:oMath xmlns:m="http://schemas.openxmlformats.org/officeDocument/2006/math">
                    <m:r>
                      <a:rPr lang="en-US" sz="2400" b="0" i="1" smtClean="0">
                        <a:latin typeface="Cambria Math" panose="02040503050406030204" pitchFamily="18" charset="0"/>
                      </a:rPr>
                      <m:t>𝐶</m:t>
                    </m:r>
                  </m:oMath>
                </a14:m>
                <a:r>
                  <a:rPr lang="en-US" sz="2400" dirty="0"/>
                  <a:t> as well.</a:t>
                </a:r>
              </a:p>
            </p:txBody>
          </p:sp>
        </mc:Choice>
        <mc:Fallback>
          <p:sp>
            <p:nvSpPr>
              <p:cNvPr id="26" name="Text Placeholder 4">
                <a:extLst>
                  <a:ext uri="{FF2B5EF4-FFF2-40B4-BE49-F238E27FC236}">
                    <a16:creationId xmlns:a16="http://schemas.microsoft.com/office/drawing/2014/main" id="{32333FB0-E74F-BB12-584F-9AE495D2D20F}"/>
                  </a:ext>
                </a:extLst>
              </p:cNvPr>
              <p:cNvSpPr txBox="1">
                <a:spLocks noRot="1" noChangeAspect="1" noMove="1" noResize="1" noEditPoints="1" noAdjustHandles="1" noChangeArrowheads="1" noChangeShapeType="1" noTextEdit="1"/>
              </p:cNvSpPr>
              <p:nvPr/>
            </p:nvSpPr>
            <p:spPr>
              <a:xfrm>
                <a:off x="11426478" y="5829841"/>
                <a:ext cx="10048874" cy="26784361"/>
              </a:xfrm>
              <a:prstGeom prst="rect">
                <a:avLst/>
              </a:prstGeom>
              <a:blipFill>
                <a:blip r:embed="rId8"/>
                <a:stretch>
                  <a:fillRect r="-364"/>
                </a:stretch>
              </a:blipFill>
            </p:spPr>
            <p:txBody>
              <a:bodyPr/>
              <a:lstStyle/>
              <a:p>
                <a:r>
                  <a:rPr lang="en-US">
                    <a:noFill/>
                  </a:rPr>
                  <a:t> </a:t>
                </a:r>
              </a:p>
            </p:txBody>
          </p:sp>
        </mc:Fallback>
      </mc:AlternateContent>
      <p:sp>
        <p:nvSpPr>
          <p:cNvPr id="28" name="Text Placeholder 2">
            <a:extLst>
              <a:ext uri="{FF2B5EF4-FFF2-40B4-BE49-F238E27FC236}">
                <a16:creationId xmlns:a16="http://schemas.microsoft.com/office/drawing/2014/main" id="{01C19025-7FD2-5333-8256-1A73E2D4A5AE}"/>
              </a:ext>
            </a:extLst>
          </p:cNvPr>
          <p:cNvSpPr txBox="1">
            <a:spLocks/>
          </p:cNvSpPr>
          <p:nvPr/>
        </p:nvSpPr>
        <p:spPr>
          <a:xfrm>
            <a:off x="11460162" y="4949927"/>
            <a:ext cx="10048875" cy="677100"/>
          </a:xfrm>
          <a:prstGeom prst="rect">
            <a:avLst/>
          </a:prstGeom>
          <a:solidFill>
            <a:schemeClr val="accent5">
              <a:lumMod val="50000"/>
            </a:schemeClr>
          </a:solid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2800" b="1" u="none" kern="1200" baseline="0">
                <a:solidFill>
                  <a:schemeClr val="bg1"/>
                </a:solidFill>
                <a:latin typeface="Century Gothic" panose="020B0502020202020204" pitchFamily="34" charset="0"/>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dirty="0"/>
              <a:t>Theoretical Background (Cont.)</a:t>
            </a:r>
          </a:p>
        </p:txBody>
      </p:sp>
      <p:sp>
        <p:nvSpPr>
          <p:cNvPr id="29" name="Text Placeholder 14">
            <a:extLst>
              <a:ext uri="{FF2B5EF4-FFF2-40B4-BE49-F238E27FC236}">
                <a16:creationId xmlns:a16="http://schemas.microsoft.com/office/drawing/2014/main" id="{A45DF141-CA55-622D-0C0E-565B330C8EAD}"/>
              </a:ext>
            </a:extLst>
          </p:cNvPr>
          <p:cNvSpPr txBox="1">
            <a:spLocks/>
          </p:cNvSpPr>
          <p:nvPr/>
        </p:nvSpPr>
        <p:spPr>
          <a:xfrm>
            <a:off x="473857" y="20693940"/>
            <a:ext cx="10056813" cy="4998269"/>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1800" kern="1200">
                <a:solidFill>
                  <a:schemeClr val="accent5">
                    <a:lumMod val="50000"/>
                  </a:schemeClr>
                </a:solidFill>
                <a:latin typeface="Century Gothic" panose="020B0502020202020204" pitchFamily="34"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600" b="1" dirty="0"/>
              <a:t>The Maximal Margin Classifier</a:t>
            </a:r>
          </a:p>
          <a:p>
            <a:r>
              <a:rPr lang="en-US" sz="2400" dirty="0"/>
              <a:t>When classes are linearly separable, there are generally an </a:t>
            </a:r>
            <a:r>
              <a:rPr lang="en-US" sz="2400" i="1" dirty="0"/>
              <a:t>infinite</a:t>
            </a:r>
            <a:r>
              <a:rPr lang="en-US" sz="2400" dirty="0"/>
              <a:t> number of separating hyperplanes that can do the job, which means that we must have a reasonable way to choose which of the candidate hyperplanes to use. Since the </a:t>
            </a:r>
            <a:r>
              <a:rPr lang="en-US" sz="2400" b="1" dirty="0"/>
              <a:t>margin</a:t>
            </a:r>
            <a:r>
              <a:rPr lang="en-US" sz="2400" dirty="0"/>
              <a:t> between an observation and the decision boundary is an indicator of classification confidence, then a natural choice is the </a:t>
            </a:r>
            <a:r>
              <a:rPr lang="en-US" sz="2400" b="1" dirty="0"/>
              <a:t>maximal margin hyperplane</a:t>
            </a:r>
            <a:r>
              <a:rPr lang="en-US" sz="2400" dirty="0"/>
              <a:t>, which is the hyperplane that has the largest “gap” between itself and the data it is separating. The </a:t>
            </a:r>
            <a:r>
              <a:rPr lang="en-US" sz="2400" b="1" dirty="0"/>
              <a:t>maximal margin classifier</a:t>
            </a:r>
            <a:r>
              <a:rPr lang="en-US" sz="2400" dirty="0"/>
              <a:t> simply classifies observations based on which side of the maximal margin hyperplane they’re on.</a:t>
            </a:r>
          </a:p>
        </p:txBody>
      </p:sp>
      <p:pic>
        <p:nvPicPr>
          <p:cNvPr id="20" name="Picture 19">
            <a:extLst>
              <a:ext uri="{FF2B5EF4-FFF2-40B4-BE49-F238E27FC236}">
                <a16:creationId xmlns:a16="http://schemas.microsoft.com/office/drawing/2014/main" id="{5C31A4E0-AEDA-05EA-EBCF-5D4659469CC6}"/>
              </a:ext>
            </a:extLst>
          </p:cNvPr>
          <p:cNvPicPr>
            <a:picLocks noChangeAspect="1"/>
          </p:cNvPicPr>
          <p:nvPr/>
        </p:nvPicPr>
        <p:blipFill>
          <a:blip r:embed="rId9"/>
          <a:srcRect r="22682"/>
          <a:stretch/>
        </p:blipFill>
        <p:spPr>
          <a:xfrm>
            <a:off x="701234" y="25884806"/>
            <a:ext cx="9573691" cy="3915410"/>
          </a:xfrm>
          <a:prstGeom prst="rect">
            <a:avLst/>
          </a:prstGeom>
        </p:spPr>
      </p:pic>
      <p:pic>
        <p:nvPicPr>
          <p:cNvPr id="24" name="Picture 23">
            <a:extLst>
              <a:ext uri="{FF2B5EF4-FFF2-40B4-BE49-F238E27FC236}">
                <a16:creationId xmlns:a16="http://schemas.microsoft.com/office/drawing/2014/main" id="{816DF506-6380-B0B4-D668-2574E3EC25F2}"/>
              </a:ext>
            </a:extLst>
          </p:cNvPr>
          <p:cNvPicPr>
            <a:picLocks noChangeAspect="1"/>
          </p:cNvPicPr>
          <p:nvPr/>
        </p:nvPicPr>
        <p:blipFill>
          <a:blip r:embed="rId10"/>
          <a:srcRect r="22561"/>
          <a:stretch/>
        </p:blipFill>
        <p:spPr>
          <a:xfrm>
            <a:off x="11697753" y="12523970"/>
            <a:ext cx="9573691" cy="5023294"/>
          </a:xfrm>
          <a:prstGeom prst="rect">
            <a:avLst/>
          </a:prstGeom>
        </p:spPr>
      </p:pic>
      <p:sp>
        <p:nvSpPr>
          <p:cNvPr id="35" name="Text Placeholder 7">
            <a:extLst>
              <a:ext uri="{FF2B5EF4-FFF2-40B4-BE49-F238E27FC236}">
                <a16:creationId xmlns:a16="http://schemas.microsoft.com/office/drawing/2014/main" id="{D6308414-DB5E-A2EB-95EC-C5205A678934}"/>
              </a:ext>
            </a:extLst>
          </p:cNvPr>
          <p:cNvSpPr txBox="1">
            <a:spLocks/>
          </p:cNvSpPr>
          <p:nvPr/>
        </p:nvSpPr>
        <p:spPr>
          <a:xfrm>
            <a:off x="33354973" y="5000109"/>
            <a:ext cx="10058400" cy="677100"/>
          </a:xfrm>
          <a:prstGeom prst="rect">
            <a:avLst/>
          </a:prstGeom>
          <a:solidFill>
            <a:schemeClr val="accent5">
              <a:lumMod val="50000"/>
            </a:schemeClr>
          </a:solid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2800" b="1" u="none" kern="1200" baseline="0">
                <a:solidFill>
                  <a:schemeClr val="bg1"/>
                </a:solidFill>
                <a:latin typeface="Century Gothic" panose="020B0502020202020204" pitchFamily="34" charset="0"/>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dirty="0"/>
              <a:t>Conclusion</a:t>
            </a:r>
          </a:p>
        </p:txBody>
      </p:sp>
      <p:pic>
        <p:nvPicPr>
          <p:cNvPr id="43" name="Picture 42">
            <a:extLst>
              <a:ext uri="{FF2B5EF4-FFF2-40B4-BE49-F238E27FC236}">
                <a16:creationId xmlns:a16="http://schemas.microsoft.com/office/drawing/2014/main" id="{61EE63E0-F1C7-6619-AA48-F54A655177F5}"/>
              </a:ext>
            </a:extLst>
          </p:cNvPr>
          <p:cNvPicPr>
            <a:picLocks noChangeAspect="1"/>
          </p:cNvPicPr>
          <p:nvPr/>
        </p:nvPicPr>
        <p:blipFill>
          <a:blip r:embed="rId11"/>
          <a:stretch>
            <a:fillRect/>
          </a:stretch>
        </p:blipFill>
        <p:spPr>
          <a:xfrm>
            <a:off x="33459114" y="18893272"/>
            <a:ext cx="6591300" cy="6467475"/>
          </a:xfrm>
          <a:prstGeom prst="rect">
            <a:avLst/>
          </a:prstGeom>
        </p:spPr>
      </p:pic>
      <p:pic>
        <p:nvPicPr>
          <p:cNvPr id="45" name="Picture 44">
            <a:extLst>
              <a:ext uri="{FF2B5EF4-FFF2-40B4-BE49-F238E27FC236}">
                <a16:creationId xmlns:a16="http://schemas.microsoft.com/office/drawing/2014/main" id="{C844B447-8A18-1A50-04B9-676D72F3991B}"/>
              </a:ext>
            </a:extLst>
          </p:cNvPr>
          <p:cNvPicPr>
            <a:picLocks noChangeAspect="1"/>
          </p:cNvPicPr>
          <p:nvPr/>
        </p:nvPicPr>
        <p:blipFill>
          <a:blip r:embed="rId12"/>
          <a:stretch>
            <a:fillRect/>
          </a:stretch>
        </p:blipFill>
        <p:spPr>
          <a:xfrm>
            <a:off x="33459114" y="25506830"/>
            <a:ext cx="6591300" cy="6467475"/>
          </a:xfrm>
          <a:prstGeom prst="rect">
            <a:avLst/>
          </a:prstGeom>
        </p:spPr>
      </p:pic>
      <p:pic>
        <p:nvPicPr>
          <p:cNvPr id="48" name="Picture 47">
            <a:extLst>
              <a:ext uri="{FF2B5EF4-FFF2-40B4-BE49-F238E27FC236}">
                <a16:creationId xmlns:a16="http://schemas.microsoft.com/office/drawing/2014/main" id="{8EE7501E-D026-F3F7-E502-6E778BDF2AA7}"/>
              </a:ext>
            </a:extLst>
          </p:cNvPr>
          <p:cNvPicPr>
            <a:picLocks noChangeAspect="1"/>
          </p:cNvPicPr>
          <p:nvPr/>
        </p:nvPicPr>
        <p:blipFill>
          <a:blip r:embed="rId13"/>
          <a:stretch>
            <a:fillRect/>
          </a:stretch>
        </p:blipFill>
        <p:spPr>
          <a:xfrm>
            <a:off x="35827763" y="8465817"/>
            <a:ext cx="5172075" cy="3933825"/>
          </a:xfrm>
          <a:prstGeom prst="rect">
            <a:avLst/>
          </a:prstGeom>
        </p:spPr>
      </p:pic>
      <p:sp>
        <p:nvSpPr>
          <p:cNvPr id="50" name="Text Placeholder 49">
            <a:extLst>
              <a:ext uri="{FF2B5EF4-FFF2-40B4-BE49-F238E27FC236}">
                <a16:creationId xmlns:a16="http://schemas.microsoft.com/office/drawing/2014/main" id="{AB80E745-537D-772D-8BB2-D5CB774ED44B}"/>
              </a:ext>
            </a:extLst>
          </p:cNvPr>
          <p:cNvSpPr>
            <a:spLocks noGrp="1"/>
          </p:cNvSpPr>
          <p:nvPr>
            <p:ph type="body" sz="quarter" idx="25"/>
          </p:nvPr>
        </p:nvSpPr>
        <p:spPr/>
        <p:txBody>
          <a:bodyPr/>
          <a:lstStyle/>
          <a:p>
            <a:r>
              <a:rPr lang="en-US" dirty="0"/>
              <a:t>Conclusion</a:t>
            </a:r>
          </a:p>
        </p:txBody>
      </p:sp>
    </p:spTree>
    <p:extLst>
      <p:ext uri="{BB962C8B-B14F-4D97-AF65-F5344CB8AC3E}">
        <p14:creationId xmlns:p14="http://schemas.microsoft.com/office/powerpoint/2010/main" val="358771719"/>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1469</TotalTime>
  <Words>1753</Words>
  <Application>Microsoft Office PowerPoint</Application>
  <PresentationFormat>Custom</PresentationFormat>
  <Paragraphs>93</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Calibri</vt:lpstr>
      <vt:lpstr>Cambria Math</vt:lpstr>
      <vt:lpstr>Century Gothic</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Tyler Franck</cp:lastModifiedBy>
  <cp:revision>124</cp:revision>
  <dcterms:created xsi:type="dcterms:W3CDTF">2012-02-03T19:11:35Z</dcterms:created>
  <dcterms:modified xsi:type="dcterms:W3CDTF">2025-04-28T23:17:14Z</dcterms:modified>
  <cp:category>Research poster templates</cp:category>
</cp:coreProperties>
</file>