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embeddedFontLst>
    <p:embeddedFont>
      <p:font typeface="Merriweather" panose="020B0604020202020204" charset="0"/>
      <p:regular r:id="rId43"/>
      <p:bold r:id="rId44"/>
      <p:italic r:id="rId45"/>
      <p:boldItalic r:id="rId46"/>
    </p:embeddedFont>
    <p:embeddedFont>
      <p:font typeface="Calibri" panose="020F0502020204030204" pitchFamily="34" charset="0"/>
      <p:regular r:id="rId47"/>
      <p:bold r:id="rId48"/>
      <p:italic r:id="rId49"/>
      <p:boldItalic r:id="rId50"/>
    </p:embeddedFont>
    <p:embeddedFont>
      <p:font typeface="Roboto" panose="020B0604020202020204" charset="0"/>
      <p:regular r:id="rId51"/>
      <p:bold r:id="rId52"/>
      <p:italic r:id="rId53"/>
      <p:boldItalic r:id="rId54"/>
    </p:embeddedFont>
    <p:embeddedFont>
      <p:font typeface="Georgia" panose="02040502050405020303" pitchFamily="18"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847BB1-D3A8-4069-8E5A-C274989D8E00}">
  <a:tblStyle styleId="{F3847BB1-D3A8-4069-8E5A-C274989D8E0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818" autoAdjust="0"/>
  </p:normalViewPr>
  <p:slideViewPr>
    <p:cSldViewPr snapToGrid="0">
      <p:cViewPr varScale="1">
        <p:scale>
          <a:sx n="73" d="100"/>
          <a:sy n="73" d="100"/>
        </p:scale>
        <p:origin x="129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2.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font" Target="fonts/font1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a45b7f5b3f_0_1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a45b7f5b3f_0_1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a45b7f5b3f_0_1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a45b7f5b3f_0_1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a45b7f5b3f_0_1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a45b7f5b3f_0_1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a45b7f5b3f_0_1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a45b7f5b3f_0_1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a45b7f5b3f_0_1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a45b7f5b3f_0_1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a45b7f5b3f_0_1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a45b7f5b3f_0_1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a45b7f5b3f_0_1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a45b7f5b3f_0_1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a45b7f5b3f_0_1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a45b7f5b3f_0_1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a45b7f5b3f_0_1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a45b7f5b3f_0_1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a45b7f5b3f_0_1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a45b7f5b3f_0_1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a45b7f5b3f_0_1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a45b7f5b3f_0_1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a45b7f5b3f_0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a45b7f5b3f_0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a45b7f5b3f_0_1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a45b7f5b3f_0_1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a45b7f5b3f_0_1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a45b7f5b3f_0_1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a45b7f5b3f_0_1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a45b7f5b3f_0_1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GB" sz="1000">
                <a:solidFill>
                  <a:schemeClr val="dk1"/>
                </a:solidFill>
                <a:latin typeface="Calibri"/>
                <a:ea typeface="Calibri"/>
                <a:cs typeface="Calibri"/>
                <a:sym typeface="Calibri"/>
              </a:rPr>
              <a:t>FBS: </a:t>
            </a:r>
            <a:r>
              <a:rPr lang="en-GB" sz="1000">
                <a:solidFill>
                  <a:schemeClr val="dk1"/>
                </a:solidFill>
                <a:highlight>
                  <a:srgbClr val="FFFFFE"/>
                </a:highlight>
                <a:latin typeface="Calibri"/>
                <a:ea typeface="Calibri"/>
                <a:cs typeface="Calibri"/>
                <a:sym typeface="Calibri"/>
              </a:rPr>
              <a:t>Here, we observe that the number for class true, is lower compared to class false. However, if we look closely, there are lower number of heart disease patient without diabetes. </a:t>
            </a:r>
            <a:endParaRPr sz="1000">
              <a:solidFill>
                <a:schemeClr val="dk1"/>
              </a:solidFill>
              <a:highlight>
                <a:srgbClr val="FFFFFE"/>
              </a:highlight>
              <a:latin typeface="Calibri"/>
              <a:ea typeface="Calibri"/>
              <a:cs typeface="Calibri"/>
              <a:sym typeface="Calibri"/>
            </a:endParaRPr>
          </a:p>
          <a:p>
            <a:pPr marL="0" lvl="0" indent="0" algn="just" rtl="0">
              <a:lnSpc>
                <a:spcPct val="100000"/>
              </a:lnSpc>
              <a:spcBef>
                <a:spcPts val="0"/>
              </a:spcBef>
              <a:spcAft>
                <a:spcPts val="0"/>
              </a:spcAft>
              <a:buClr>
                <a:schemeClr val="dk1"/>
              </a:buClr>
              <a:buSzPts val="1100"/>
              <a:buFont typeface="Arial"/>
              <a:buNone/>
            </a:pPr>
            <a:r>
              <a:rPr lang="en-GB" sz="1000">
                <a:solidFill>
                  <a:schemeClr val="dk1"/>
                </a:solidFill>
                <a:highlight>
                  <a:srgbClr val="FFFFFE"/>
                </a:highlight>
                <a:latin typeface="Calibri"/>
                <a:ea typeface="Calibri"/>
                <a:cs typeface="Calibri"/>
                <a:sym typeface="Calibri"/>
              </a:rPr>
              <a:t>This provide an indication that fbs might not be a strong feature differentiating between heart disease and non-disease patient.</a:t>
            </a:r>
            <a:endParaRPr sz="1000">
              <a:solidFill>
                <a:schemeClr val="dk1"/>
              </a:solidFill>
              <a:highlight>
                <a:srgbClr val="FFFFFE"/>
              </a:highlight>
              <a:latin typeface="Calibri"/>
              <a:ea typeface="Calibri"/>
              <a:cs typeface="Calibri"/>
              <a:sym typeface="Calibri"/>
            </a:endParaRPr>
          </a:p>
          <a:p>
            <a:pPr marL="0" lvl="0" indent="0" algn="just" rtl="0">
              <a:lnSpc>
                <a:spcPct val="100000"/>
              </a:lnSpc>
              <a:spcBef>
                <a:spcPts val="0"/>
              </a:spcBef>
              <a:spcAft>
                <a:spcPts val="0"/>
              </a:spcAft>
              <a:buNone/>
            </a:pPr>
            <a:r>
              <a:rPr lang="en-GB" sz="1000">
                <a:solidFill>
                  <a:schemeClr val="dk1"/>
                </a:solidFill>
                <a:latin typeface="Calibri"/>
                <a:ea typeface="Calibri"/>
                <a:cs typeface="Calibri"/>
                <a:sym typeface="Calibri"/>
              </a:rPr>
              <a:t>ca: number of major vessels (0-3) colored by fluoroscopy —&gt; When the value 0 there is no heart disease patients.</a:t>
            </a:r>
            <a:endParaRPr sz="10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a45b7f5b3f_0_1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a45b7f5b3f_0_1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lnSpc>
                <a:spcPct val="115000"/>
              </a:lnSpc>
              <a:spcBef>
                <a:spcPts val="1200"/>
              </a:spcBef>
              <a:spcAft>
                <a:spcPts val="0"/>
              </a:spcAft>
              <a:buClr>
                <a:schemeClr val="dk1"/>
              </a:buClr>
              <a:buSzPts val="1000"/>
              <a:buFont typeface="Calibri"/>
              <a:buChar char="●"/>
            </a:pPr>
            <a:r>
              <a:rPr lang="en-GB" sz="1000">
                <a:solidFill>
                  <a:schemeClr val="dk1"/>
                </a:solidFill>
                <a:latin typeface="Calibri"/>
                <a:ea typeface="Calibri"/>
                <a:cs typeface="Calibri"/>
                <a:sym typeface="Calibri"/>
              </a:rPr>
              <a:t>By contrasting the empirical distribution of the data with the theoretical values anticipated from a certain distribution, distribution plots provide a visual assessment of the distribution of sample data.</a:t>
            </a:r>
            <a:endParaRPr sz="1000">
              <a:solidFill>
                <a:schemeClr val="dk1"/>
              </a:solidFill>
              <a:latin typeface="Calibri"/>
              <a:ea typeface="Calibri"/>
              <a:cs typeface="Calibri"/>
              <a:sym typeface="Calibri"/>
            </a:endParaRPr>
          </a:p>
          <a:p>
            <a:pPr marL="457200" lvl="0" indent="-292100" algn="l" rtl="0">
              <a:lnSpc>
                <a:spcPct val="115000"/>
              </a:lnSpc>
              <a:spcBef>
                <a:spcPts val="0"/>
              </a:spcBef>
              <a:spcAft>
                <a:spcPts val="0"/>
              </a:spcAft>
              <a:buClr>
                <a:schemeClr val="dk1"/>
              </a:buClr>
              <a:buSzPts val="1000"/>
              <a:buFont typeface="Calibri"/>
              <a:buChar char="●"/>
            </a:pPr>
            <a:r>
              <a:rPr lang="en-GB" sz="1000">
                <a:solidFill>
                  <a:schemeClr val="dk1"/>
                </a:solidFill>
                <a:latin typeface="Calibri"/>
                <a:ea typeface="Calibri"/>
                <a:cs typeface="Calibri"/>
                <a:sym typeface="Calibri"/>
              </a:rPr>
              <a:t>normal distribution: age, trestbps left skewed: old peak, chol right skewed: thalach</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a45b7f5b3f_0_1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a45b7f5b3f_0_1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79400" algn="just" rtl="0">
              <a:lnSpc>
                <a:spcPct val="100000"/>
              </a:lnSpc>
              <a:spcBef>
                <a:spcPts val="1200"/>
              </a:spcBef>
              <a:spcAft>
                <a:spcPts val="0"/>
              </a:spcAft>
              <a:buClr>
                <a:schemeClr val="dk1"/>
              </a:buClr>
              <a:buSzPts val="800"/>
              <a:buChar char="●"/>
            </a:pPr>
            <a:r>
              <a:rPr lang="en-GB" sz="800" b="1">
                <a:solidFill>
                  <a:schemeClr val="dk1"/>
                </a:solidFill>
              </a:rPr>
              <a:t>AGE VS RESTING BP: </a:t>
            </a:r>
            <a:r>
              <a:rPr lang="en-GB" sz="800">
                <a:solidFill>
                  <a:schemeClr val="dk1"/>
                </a:solidFill>
              </a:rPr>
              <a:t>Resting blood pressure rises with age, and this dataset shows that resting blood pressure rises dramatically in women. </a:t>
            </a:r>
            <a:endParaRPr sz="800">
              <a:solidFill>
                <a:schemeClr val="dk1"/>
              </a:solidFill>
            </a:endParaRPr>
          </a:p>
          <a:p>
            <a:pPr marL="457200" lvl="0" indent="-279400" algn="just" rtl="0">
              <a:lnSpc>
                <a:spcPct val="100000"/>
              </a:lnSpc>
              <a:spcBef>
                <a:spcPts val="0"/>
              </a:spcBef>
              <a:spcAft>
                <a:spcPts val="0"/>
              </a:spcAft>
              <a:buClr>
                <a:schemeClr val="dk1"/>
              </a:buClr>
              <a:buSzPts val="800"/>
              <a:buChar char="●"/>
            </a:pPr>
            <a:r>
              <a:rPr lang="en-GB" sz="800" b="1">
                <a:solidFill>
                  <a:schemeClr val="dk1"/>
                </a:solidFill>
              </a:rPr>
              <a:t>AGE VS CHOLESTEROL: </a:t>
            </a:r>
            <a:r>
              <a:rPr lang="en-GB" sz="800">
                <a:solidFill>
                  <a:schemeClr val="dk1"/>
                </a:solidFill>
              </a:rPr>
              <a:t>As people get older, their cholesterol levels rise. Women are more likely to be affected than men. </a:t>
            </a:r>
            <a:endParaRPr sz="800">
              <a:solidFill>
                <a:schemeClr val="dk1"/>
              </a:solidFill>
            </a:endParaRPr>
          </a:p>
          <a:p>
            <a:pPr marL="0" lvl="0" indent="0" algn="l" rtl="0">
              <a:spcBef>
                <a:spcPts val="0"/>
              </a:spcBef>
              <a:spcAft>
                <a:spcPts val="0"/>
              </a:spcAft>
              <a:buNone/>
            </a:pPr>
            <a:endParaRPr sz="8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a45b7f5b3f_0_1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a45b7f5b3f_0_1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a45b7f5b3f_0_1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a45b7f5b3f_0_1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a45b7f5b3f_0_1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a45b7f5b3f_0_1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a45b7f5b3f_0_1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a45b7f5b3f_0_1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lnSpc>
                <a:spcPct val="100000"/>
              </a:lnSpc>
              <a:spcBef>
                <a:spcPts val="0"/>
              </a:spcBef>
              <a:spcAft>
                <a:spcPts val="0"/>
              </a:spcAft>
              <a:buClr>
                <a:schemeClr val="dk1"/>
              </a:buClr>
              <a:buSzPts val="1000"/>
              <a:buFont typeface="Calibri"/>
              <a:buChar char="●"/>
            </a:pPr>
            <a:r>
              <a:rPr lang="en-GB" sz="1000">
                <a:solidFill>
                  <a:schemeClr val="dk1"/>
                </a:solidFill>
                <a:latin typeface="Calibri"/>
                <a:ea typeface="Calibri"/>
                <a:cs typeface="Calibri"/>
                <a:sym typeface="Calibri"/>
              </a:rPr>
              <a:t>In the first grah we can see that </a:t>
            </a:r>
            <a:r>
              <a:rPr lang="en-GB" sz="1000">
                <a:solidFill>
                  <a:schemeClr val="dk1"/>
                </a:solidFill>
                <a:highlight>
                  <a:srgbClr val="FFFFFE"/>
                </a:highlight>
                <a:latin typeface="Calibri"/>
                <a:ea typeface="Calibri"/>
                <a:cs typeface="Calibri"/>
                <a:sym typeface="Calibri"/>
              </a:rPr>
              <a:t>three values are there 0,1,2 (normal, ST-T wave and left ventricular hypertrophy</a:t>
            </a:r>
            <a:endParaRPr sz="1000">
              <a:solidFill>
                <a:schemeClr val="dk1"/>
              </a:solidFill>
              <a:highlight>
                <a:srgbClr val="FFFFFE"/>
              </a:highlight>
              <a:latin typeface="Calibri"/>
              <a:ea typeface="Calibri"/>
              <a:cs typeface="Calibri"/>
              <a:sym typeface="Calibri"/>
            </a:endParaRPr>
          </a:p>
          <a:p>
            <a:pPr marL="457200" lvl="0" indent="-292100" algn="l" rtl="0">
              <a:lnSpc>
                <a:spcPct val="100000"/>
              </a:lnSpc>
              <a:spcBef>
                <a:spcPts val="0"/>
              </a:spcBef>
              <a:spcAft>
                <a:spcPts val="0"/>
              </a:spcAft>
              <a:buClr>
                <a:schemeClr val="dk1"/>
              </a:buClr>
              <a:buSzPts val="1000"/>
              <a:buFont typeface="Calibri"/>
              <a:buChar char="●"/>
            </a:pPr>
            <a:r>
              <a:rPr lang="en-GB" sz="1000">
                <a:solidFill>
                  <a:schemeClr val="dk1"/>
                </a:solidFill>
                <a:highlight>
                  <a:srgbClr val="FFFFFE"/>
                </a:highlight>
                <a:latin typeface="Calibri"/>
                <a:ea typeface="Calibri"/>
                <a:cs typeface="Calibri"/>
                <a:sym typeface="Calibri"/>
              </a:rPr>
              <a:t>People with normal ECG are healthy people compared to that of diseased individuals.</a:t>
            </a:r>
            <a:endParaRPr sz="1000">
              <a:solidFill>
                <a:schemeClr val="dk1"/>
              </a:solidFill>
              <a:highlight>
                <a:srgbClr val="FFFFFE"/>
              </a:highlight>
              <a:latin typeface="Calibri"/>
              <a:ea typeface="Calibri"/>
              <a:cs typeface="Calibri"/>
              <a:sym typeface="Calibri"/>
            </a:endParaRPr>
          </a:p>
          <a:p>
            <a:pPr marL="457200" lvl="0" indent="-292100" algn="l" rtl="0">
              <a:lnSpc>
                <a:spcPct val="100000"/>
              </a:lnSpc>
              <a:spcBef>
                <a:spcPts val="0"/>
              </a:spcBef>
              <a:spcAft>
                <a:spcPts val="0"/>
              </a:spcAft>
              <a:buClr>
                <a:schemeClr val="dk1"/>
              </a:buClr>
              <a:buSzPts val="1000"/>
              <a:buFont typeface="Calibri"/>
              <a:buChar char="●"/>
            </a:pPr>
            <a:r>
              <a:rPr lang="en-GB" sz="1000">
                <a:solidFill>
                  <a:schemeClr val="dk1"/>
                </a:solidFill>
                <a:highlight>
                  <a:srgbClr val="FFFFFE"/>
                </a:highlight>
                <a:latin typeface="Calibri"/>
                <a:ea typeface="Calibri"/>
                <a:cs typeface="Calibri"/>
                <a:sym typeface="Calibri"/>
              </a:rPr>
              <a:t>People who have a reversible defect are more likely to have heart disease.</a:t>
            </a:r>
            <a:endParaRPr sz="1000">
              <a:solidFill>
                <a:schemeClr val="dk1"/>
              </a:solidFill>
              <a:highlight>
                <a:srgbClr val="FFFFFE"/>
              </a:highlight>
              <a:latin typeface="Calibri"/>
              <a:ea typeface="Calibri"/>
              <a:cs typeface="Calibri"/>
              <a:sym typeface="Calibri"/>
            </a:endParaRPr>
          </a:p>
          <a:p>
            <a:pPr marL="457200" lvl="0" indent="-292100" algn="l" rtl="0">
              <a:lnSpc>
                <a:spcPct val="100000"/>
              </a:lnSpc>
              <a:spcBef>
                <a:spcPts val="0"/>
              </a:spcBef>
              <a:spcAft>
                <a:spcPts val="0"/>
              </a:spcAft>
              <a:buClr>
                <a:schemeClr val="dk1"/>
              </a:buClr>
              <a:buSzPts val="1000"/>
              <a:buFont typeface="Calibri"/>
              <a:buChar char="●"/>
            </a:pPr>
            <a:r>
              <a:rPr lang="en-GB" sz="1000">
                <a:solidFill>
                  <a:schemeClr val="dk1"/>
                </a:solidFill>
                <a:highlight>
                  <a:srgbClr val="FFFFFE"/>
                </a:highlight>
                <a:latin typeface="Calibri"/>
                <a:ea typeface="Calibri"/>
                <a:cs typeface="Calibri"/>
                <a:sym typeface="Calibri"/>
              </a:rPr>
              <a:t>Histogram use:  As the dataset suddenly changes, we can see how the graph changes.</a:t>
            </a:r>
            <a:endParaRPr sz="1000">
              <a:solidFill>
                <a:schemeClr val="dk1"/>
              </a:solidFill>
              <a:highlight>
                <a:srgbClr val="FFFFFE"/>
              </a:highlight>
              <a:latin typeface="Calibri"/>
              <a:ea typeface="Calibri"/>
              <a:cs typeface="Calibri"/>
              <a:sym typeface="Calibri"/>
            </a:endParaRPr>
          </a:p>
          <a:p>
            <a:pPr marL="0" lvl="0" indent="0" algn="l" rtl="0">
              <a:lnSpc>
                <a:spcPct val="135714"/>
              </a:lnSpc>
              <a:spcBef>
                <a:spcPts val="0"/>
              </a:spcBef>
              <a:spcAft>
                <a:spcPts val="0"/>
              </a:spcAft>
              <a:buClr>
                <a:schemeClr val="dk1"/>
              </a:buClr>
              <a:buSzPts val="1100"/>
              <a:buFont typeface="Arial"/>
              <a:buNone/>
            </a:pPr>
            <a:endParaRPr sz="1000">
              <a:solidFill>
                <a:schemeClr val="dk1"/>
              </a:solidFill>
              <a:highlight>
                <a:srgbClr val="FFFFFE"/>
              </a:highlight>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a45b7f5b3f_0_1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a45b7f5b3f_0_1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a45b7f5b3f_0_1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a45b7f5b3f_0_1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GB" sz="900">
                <a:solidFill>
                  <a:srgbClr val="252525"/>
                </a:solidFill>
              </a:rPr>
              <a:t>corr() is used to find the pairwise correlation of all columns in the Pandas data frame in Python. The function helped me understand the correlation between target and other columns in the dataset.</a:t>
            </a:r>
            <a:endParaRPr sz="900">
              <a:solidFill>
                <a:srgbClr val="252525"/>
              </a:solidFill>
            </a:endParaRPr>
          </a:p>
          <a:p>
            <a:pPr marL="0" lvl="0" indent="0" algn="l" rtl="0">
              <a:spcBef>
                <a:spcPts val="120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a45b7f5b3f_0_1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a45b7f5b3f_0_1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a45b7f5b3f_0_1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a45b7f5b3f_0_1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a45b7f5b3f_0_1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a45b7f5b3f_0_1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a45b7f5b3f_0_1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a45b7f5b3f_0_1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a45b7f5b3f_0_1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a45b7f5b3f_0_1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a45b7f5b3f_0_1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a45b7f5b3f_0_1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00">
                <a:latin typeface="Calibri"/>
                <a:ea typeface="Calibri"/>
                <a:cs typeface="Calibri"/>
                <a:sym typeface="Calibri"/>
              </a:rPr>
              <a:t>K means: </a:t>
            </a:r>
            <a:r>
              <a:rPr lang="en-GB" sz="1000">
                <a:solidFill>
                  <a:srgbClr val="111111"/>
                </a:solidFill>
                <a:latin typeface="Calibri"/>
                <a:ea typeface="Calibri"/>
                <a:cs typeface="Calibri"/>
                <a:sym typeface="Calibri"/>
              </a:rPr>
              <a:t>Using a scatter plot, the clusters for the data points using “Chol” for your x-axis and “thalach” for your y-axis are plotted along with centroids. The cluster centroids help us to determine the three different clusters obtained.</a:t>
            </a:r>
            <a:endParaRPr sz="1000">
              <a:solidFill>
                <a:srgbClr val="111111"/>
              </a:solidFill>
              <a:latin typeface="Calibri"/>
              <a:ea typeface="Calibri"/>
              <a:cs typeface="Calibri"/>
              <a:sym typeface="Calibri"/>
            </a:endParaRPr>
          </a:p>
          <a:p>
            <a:pPr marL="0" lvl="0" indent="0" algn="l" rtl="0">
              <a:spcBef>
                <a:spcPts val="0"/>
              </a:spcBef>
              <a:spcAft>
                <a:spcPts val="0"/>
              </a:spcAft>
              <a:buNone/>
            </a:pPr>
            <a:r>
              <a:rPr lang="en-GB" sz="1000">
                <a:latin typeface="Calibri"/>
                <a:ea typeface="Calibri"/>
                <a:cs typeface="Calibri"/>
                <a:sym typeface="Calibri"/>
              </a:rPr>
              <a:t>NLP Analysis: This graph aids in determining the frequency of words. We can also see that the dataset has a higher proportion of males than females. The dataset consists of fewer individuals with heart disease</a:t>
            </a:r>
            <a:r>
              <a:rPr lang="en-GB"/>
              <a:t>.</a:t>
            </a:r>
            <a:endParaRPr/>
          </a:p>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a45b7f5b3f_0_14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a45b7f5b3f_0_1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a45b7f5b3f_0_1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a45b7f5b3f_0_1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My research questions were successfully</a:t>
            </a:r>
            <a:r>
              <a:rPr lang="en-US" baseline="0" dirty="0" smtClean="0"/>
              <a:t> completed.</a:t>
            </a:r>
          </a:p>
          <a:p>
            <a:pPr marL="0" lvl="0" indent="0" algn="l" rtl="0">
              <a:spcBef>
                <a:spcPts val="0"/>
              </a:spcBef>
              <a:spcAft>
                <a:spcPts val="0"/>
              </a:spcAft>
              <a:buNone/>
            </a:pPr>
            <a:r>
              <a:rPr lang="en-US" baseline="0" dirty="0" smtClean="0"/>
              <a:t>Gender and age analysis : male outnumbers female patients and age 50s and 60s</a:t>
            </a:r>
          </a:p>
          <a:p>
            <a:pPr marL="0" lvl="0" indent="0" algn="l" rtl="0">
              <a:spcBef>
                <a:spcPts val="0"/>
              </a:spcBef>
              <a:spcAft>
                <a:spcPts val="0"/>
              </a:spcAft>
              <a:buNone/>
            </a:pPr>
            <a:r>
              <a:rPr lang="en-US" baseline="0" dirty="0" smtClean="0"/>
              <a:t>By correlation matrix we can understand the main feature which helps in understanding the heart disease</a:t>
            </a:r>
          </a:p>
          <a:p>
            <a:pPr marL="0" lvl="0" indent="0" algn="l" rtl="0">
              <a:spcBef>
                <a:spcPts val="0"/>
              </a:spcBef>
              <a:spcAft>
                <a:spcPts val="0"/>
              </a:spcAft>
              <a:buNone/>
            </a:pPr>
            <a:r>
              <a:rPr lang="en-US" baseline="0" dirty="0" smtClean="0"/>
              <a:t>By </a:t>
            </a:r>
            <a:r>
              <a:rPr lang="en-US" baseline="0" dirty="0" err="1" smtClean="0"/>
              <a:t>exang</a:t>
            </a:r>
            <a:r>
              <a:rPr lang="en-US" baseline="0" dirty="0" smtClean="0"/>
              <a:t>, old peak and slope analysis helps us in analyzing the </a:t>
            </a:r>
            <a:r>
              <a:rPr lang="en-GB" sz="1100" dirty="0" smtClean="0">
                <a:solidFill>
                  <a:schemeClr val="lt1"/>
                </a:solidFill>
                <a:latin typeface="Calibri"/>
                <a:ea typeface="Calibri"/>
                <a:cs typeface="Calibri"/>
                <a:sym typeface="Calibri"/>
              </a:rPr>
              <a:t>physical activity needs to be stimulated in the patients to detect the heart disease in patients</a:t>
            </a: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a45b7f5b3f_0_1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a45b7f5b3f_0_1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a45b7f5b3f_0_1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a45b7f5b3f_0_1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000">
                <a:solidFill>
                  <a:schemeClr val="dk1"/>
                </a:solidFill>
                <a:latin typeface="Calibri"/>
                <a:ea typeface="Calibri"/>
                <a:cs typeface="Calibri"/>
                <a:sym typeface="Calibri"/>
              </a:rPr>
              <a:t>The heart is an extremely complex organ with a challenging role to play in keeping us alive. </a:t>
            </a:r>
            <a:endParaRPr sz="1000">
              <a:solidFill>
                <a:schemeClr val="dk1"/>
              </a:solidFill>
              <a:latin typeface="Calibri"/>
              <a:ea typeface="Calibri"/>
              <a:cs typeface="Calibri"/>
              <a:sym typeface="Calibri"/>
            </a:endParaRPr>
          </a:p>
          <a:p>
            <a:pPr marL="0" lvl="0" indent="0" algn="just" rtl="0">
              <a:spcBef>
                <a:spcPts val="0"/>
              </a:spcBef>
              <a:spcAft>
                <a:spcPts val="0"/>
              </a:spcAft>
              <a:buNone/>
            </a:pPr>
            <a:r>
              <a:rPr lang="en-GB" sz="1000">
                <a:solidFill>
                  <a:schemeClr val="dk1"/>
                </a:solidFill>
                <a:latin typeface="Calibri"/>
                <a:ea typeface="Calibri"/>
                <a:cs typeface="Calibri"/>
                <a:sym typeface="Calibri"/>
              </a:rPr>
              <a:t>It is so frequent that every 40 seconds at least one person will have heart attack and every minute at least one person dies out of heart failure conditions. A prompt diagnosis, prompt therapy, and ongoing monitoring are necessary for patients with heart disease. </a:t>
            </a:r>
            <a:endParaRPr sz="1000">
              <a:solidFill>
                <a:schemeClr val="dk1"/>
              </a:solidFill>
              <a:latin typeface="Calibri"/>
              <a:ea typeface="Calibri"/>
              <a:cs typeface="Calibri"/>
              <a:sym typeface="Calibri"/>
            </a:endParaRPr>
          </a:p>
          <a:p>
            <a:pPr marL="0" lvl="0" indent="0" algn="just" rtl="0">
              <a:spcBef>
                <a:spcPts val="0"/>
              </a:spcBef>
              <a:spcAft>
                <a:spcPts val="0"/>
              </a:spcAft>
              <a:buNone/>
            </a:pPr>
            <a:r>
              <a:rPr lang="en-GB" sz="1000">
                <a:solidFill>
                  <a:schemeClr val="dk1"/>
                </a:solidFill>
                <a:latin typeface="Calibri"/>
                <a:ea typeface="Calibri"/>
                <a:cs typeface="Calibri"/>
                <a:sym typeface="Calibri"/>
              </a:rPr>
              <a:t>I am interested in the medical field and health science domain because of which I have opted for this dataset. </a:t>
            </a:r>
            <a:endParaRPr sz="1000">
              <a:solidFill>
                <a:schemeClr val="dk1"/>
              </a:solidFill>
              <a:latin typeface="Calibri"/>
              <a:ea typeface="Calibri"/>
              <a:cs typeface="Calibri"/>
              <a:sym typeface="Calibri"/>
            </a:endParaRPr>
          </a:p>
          <a:p>
            <a:pPr marL="0" lvl="0" indent="0" algn="just" rtl="0">
              <a:spcBef>
                <a:spcPts val="0"/>
              </a:spcBef>
              <a:spcAft>
                <a:spcPts val="0"/>
              </a:spcAft>
              <a:buNone/>
            </a:pPr>
            <a:r>
              <a:rPr lang="en-GB" sz="1000">
                <a:solidFill>
                  <a:schemeClr val="dk1"/>
                </a:solidFill>
                <a:latin typeface="Calibri"/>
                <a:ea typeface="Calibri"/>
                <a:cs typeface="Calibri"/>
                <a:sym typeface="Calibri"/>
              </a:rPr>
              <a:t>Detecting patterns using these datasets would give an upper hand to the health care practices to better provide services to the world.</a:t>
            </a:r>
            <a:endParaRPr sz="1000">
              <a:solidFill>
                <a:schemeClr val="dk1"/>
              </a:solidFill>
              <a:latin typeface="Calibri"/>
              <a:ea typeface="Calibri"/>
              <a:cs typeface="Calibri"/>
              <a:sym typeface="Calibri"/>
            </a:endParaRPr>
          </a:p>
          <a:p>
            <a:pPr marL="0" lvl="0" indent="0" algn="just" rtl="0">
              <a:spcBef>
                <a:spcPts val="0"/>
              </a:spcBef>
              <a:spcAft>
                <a:spcPts val="0"/>
              </a:spcAft>
              <a:buNone/>
            </a:pPr>
            <a:r>
              <a:rPr lang="en-GB" sz="1000">
                <a:solidFill>
                  <a:schemeClr val="dk1"/>
                </a:solidFill>
                <a:latin typeface="Calibri"/>
                <a:ea typeface="Calibri"/>
                <a:cs typeface="Calibri"/>
                <a:sym typeface="Calibri"/>
              </a:rPr>
              <a:t>This aspect excites me as a software engineer where I can contribute to the betterment of health care by applying machine learning paradigms.</a:t>
            </a:r>
            <a:endParaRPr sz="10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a45b7f5b3f_0_1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a45b7f5b3f_0_1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a45b7f5b3f_0_1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a45b7f5b3f_0_1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a45b7f5b3f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a45b7f5b3f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a45b7f5b3f_0_1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a45b7f5b3f_0_1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rgbClr val="202124"/>
                </a:solidFill>
                <a:highlight>
                  <a:srgbClr val="FFFFFF"/>
                </a:highlight>
                <a:latin typeface="Roboto"/>
                <a:ea typeface="Roboto"/>
                <a:cs typeface="Roboto"/>
                <a:sym typeface="Roboto"/>
              </a:rPr>
              <a:t>A thallium stress test is a nuclear medicine study that </a:t>
            </a:r>
            <a:r>
              <a:rPr lang="en-GB" sz="1000" b="1">
                <a:solidFill>
                  <a:srgbClr val="202124"/>
                </a:solidFill>
                <a:highlight>
                  <a:srgbClr val="FFFFFF"/>
                </a:highlight>
                <a:latin typeface="Roboto"/>
                <a:ea typeface="Roboto"/>
                <a:cs typeface="Roboto"/>
                <a:sym typeface="Roboto"/>
              </a:rPr>
              <a:t>shows your physician how well blood flows through your heart muscle while you're exercising or at rest</a:t>
            </a:r>
            <a:r>
              <a:rPr lang="en-GB" sz="1000">
                <a:solidFill>
                  <a:srgbClr val="202124"/>
                </a:solidFill>
                <a:highlight>
                  <a:srgbClr val="FFFFFF"/>
                </a:highlight>
                <a:latin typeface="Roboto"/>
                <a:ea typeface="Roboto"/>
                <a:cs typeface="Roboto"/>
                <a:sym typeface="Roboto"/>
              </a:rPr>
              <a:t>. </a:t>
            </a:r>
            <a:endParaRPr sz="9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a45b7f5b3f_0_1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a45b7f5b3f_0_1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a45b7f5b3f_0_1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a45b7f5b3f_0_1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3"/>
          <p:cNvPicPr preferRelativeResize="0"/>
          <p:nvPr/>
        </p:nvPicPr>
        <p:blipFill>
          <a:blip r:embed="rId3">
            <a:alphaModFix/>
          </a:blip>
          <a:stretch>
            <a:fillRect/>
          </a:stretch>
        </p:blipFill>
        <p:spPr>
          <a:xfrm>
            <a:off x="136288" y="120325"/>
            <a:ext cx="4219575" cy="2914650"/>
          </a:xfrm>
          <a:prstGeom prst="rect">
            <a:avLst/>
          </a:prstGeom>
          <a:noFill/>
          <a:ln>
            <a:noFill/>
          </a:ln>
        </p:spPr>
      </p:pic>
      <p:sp>
        <p:nvSpPr>
          <p:cNvPr id="65" name="Google Shape;65;p13"/>
          <p:cNvSpPr txBox="1">
            <a:spLocks noGrp="1"/>
          </p:cNvSpPr>
          <p:nvPr>
            <p:ph type="subTitle" idx="1"/>
          </p:nvPr>
        </p:nvSpPr>
        <p:spPr>
          <a:xfrm>
            <a:off x="4499950" y="471922"/>
            <a:ext cx="4242600" cy="96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800" b="1">
                <a:solidFill>
                  <a:schemeClr val="dk1"/>
                </a:solidFill>
                <a:latin typeface="Calibri"/>
                <a:ea typeface="Calibri"/>
                <a:cs typeface="Calibri"/>
                <a:sym typeface="Calibri"/>
              </a:rPr>
              <a:t>HEART DISEASE DATASET ANALYSIS</a:t>
            </a:r>
            <a:endParaRPr sz="2800" b="1">
              <a:solidFill>
                <a:schemeClr val="dk1"/>
              </a:solidFill>
              <a:latin typeface="Calibri"/>
              <a:ea typeface="Calibri"/>
              <a:cs typeface="Calibri"/>
              <a:sym typeface="Calibri"/>
            </a:endParaRPr>
          </a:p>
        </p:txBody>
      </p:sp>
      <p:sp>
        <p:nvSpPr>
          <p:cNvPr id="66" name="Google Shape;66;p13"/>
          <p:cNvSpPr txBox="1"/>
          <p:nvPr/>
        </p:nvSpPr>
        <p:spPr>
          <a:xfrm>
            <a:off x="5806425" y="4063875"/>
            <a:ext cx="32130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b="1">
                <a:solidFill>
                  <a:schemeClr val="lt1"/>
                </a:solidFill>
                <a:latin typeface="Calibri"/>
                <a:ea typeface="Calibri"/>
                <a:cs typeface="Calibri"/>
                <a:sym typeface="Calibri"/>
              </a:rPr>
              <a:t>PRESENTED BY: AISWARYA SEN</a:t>
            </a:r>
            <a:endParaRPr sz="1600" b="1">
              <a:solidFill>
                <a:schemeClr val="lt1"/>
              </a:solidFill>
              <a:latin typeface="Calibri"/>
              <a:ea typeface="Calibri"/>
              <a:cs typeface="Calibri"/>
              <a:sym typeface="Calibri"/>
            </a:endParaRPr>
          </a:p>
          <a:p>
            <a:pPr marL="0" lvl="0" indent="0" algn="ctr" rtl="0">
              <a:spcBef>
                <a:spcPts val="0"/>
              </a:spcBef>
              <a:spcAft>
                <a:spcPts val="0"/>
              </a:spcAft>
              <a:buNone/>
            </a:pPr>
            <a:r>
              <a:rPr lang="en-GB" sz="1600" b="1">
                <a:solidFill>
                  <a:schemeClr val="lt1"/>
                </a:solidFill>
                <a:latin typeface="Calibri"/>
                <a:ea typeface="Calibri"/>
                <a:cs typeface="Calibri"/>
                <a:sym typeface="Calibri"/>
              </a:rPr>
              <a:t>GNUMBER: G01388802</a:t>
            </a:r>
            <a:endParaRPr sz="1600" b="1">
              <a:solidFill>
                <a:schemeClr val="lt1"/>
              </a:solidFill>
              <a:latin typeface="Calibri"/>
              <a:ea typeface="Calibri"/>
              <a:cs typeface="Calibri"/>
              <a:sym typeface="Calibri"/>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a:spLocks noGrp="1"/>
          </p:cNvSpPr>
          <p:nvPr>
            <p:ph type="ctrTitle"/>
          </p:nvPr>
        </p:nvSpPr>
        <p:spPr>
          <a:xfrm>
            <a:off x="1521900" y="1375350"/>
            <a:ext cx="5941500" cy="738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3000" b="1">
                <a:latin typeface="Calibri"/>
                <a:ea typeface="Calibri"/>
                <a:cs typeface="Calibri"/>
                <a:sym typeface="Calibri"/>
              </a:rPr>
              <a:t>DATA CLEANING AND PREPROCESSING</a:t>
            </a:r>
            <a:endParaRPr sz="3000" b="1">
              <a:latin typeface="Calibri"/>
              <a:ea typeface="Calibri"/>
              <a:cs typeface="Calibri"/>
              <a:sym typeface="Calibri"/>
            </a:endParaRPr>
          </a:p>
          <a:p>
            <a:pPr marL="0" lvl="0" indent="0" algn="l" rtl="0">
              <a:spcBef>
                <a:spcPts val="0"/>
              </a:spcBef>
              <a:spcAft>
                <a:spcPts val="0"/>
              </a:spcAft>
              <a:buNone/>
            </a:pPr>
            <a:endParaRPr/>
          </a:p>
        </p:txBody>
      </p:sp>
      <p:pic>
        <p:nvPicPr>
          <p:cNvPr id="138" name="Google Shape;138;p22"/>
          <p:cNvPicPr preferRelativeResize="0"/>
          <p:nvPr/>
        </p:nvPicPr>
        <p:blipFill>
          <a:blip r:embed="rId3">
            <a:alphaModFix/>
          </a:blip>
          <a:stretch>
            <a:fillRect/>
          </a:stretch>
        </p:blipFill>
        <p:spPr>
          <a:xfrm>
            <a:off x="305425" y="1104825"/>
            <a:ext cx="1216475" cy="1279325"/>
          </a:xfrm>
          <a:prstGeom prst="rect">
            <a:avLst/>
          </a:prstGeom>
          <a:noFill/>
          <a:ln>
            <a:noFill/>
          </a:ln>
        </p:spPr>
      </p:pic>
      <p:sp>
        <p:nvSpPr>
          <p:cNvPr id="139" name="Google Shape;139;p22"/>
          <p:cNvSpPr txBox="1"/>
          <p:nvPr/>
        </p:nvSpPr>
        <p:spPr>
          <a:xfrm>
            <a:off x="5806250" y="3789175"/>
            <a:ext cx="30000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IMPORT DATASET</a:t>
            </a:r>
            <a:endParaRPr b="1">
              <a:solidFill>
                <a:schemeClr val="lt1"/>
              </a:solidFill>
              <a:latin typeface="Calibri"/>
              <a:ea typeface="Calibri"/>
              <a:cs typeface="Calibri"/>
              <a:sym typeface="Calibri"/>
            </a:endParaRPr>
          </a:p>
          <a:p>
            <a:pPr marL="457200" lvl="0" indent="-317500" algn="l" rtl="0">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CHECK FOR DATA MISTAKES</a:t>
            </a:r>
            <a:endParaRPr b="1">
              <a:solidFill>
                <a:schemeClr val="lt1"/>
              </a:solidFill>
              <a:latin typeface="Calibri"/>
              <a:ea typeface="Calibri"/>
              <a:cs typeface="Calibri"/>
              <a:sym typeface="Calibri"/>
            </a:endParaRPr>
          </a:p>
          <a:p>
            <a:pPr marL="457200" lvl="0" indent="-317500" algn="l" rtl="0">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CHECK FOR DATA TYPES</a:t>
            </a:r>
            <a:endParaRPr b="1">
              <a:solidFill>
                <a:schemeClr val="lt1"/>
              </a:solidFill>
              <a:latin typeface="Calibri"/>
              <a:ea typeface="Calibri"/>
              <a:cs typeface="Calibri"/>
              <a:sym typeface="Calibri"/>
            </a:endParaRPr>
          </a:p>
          <a:p>
            <a:pPr marL="457200" lvl="0" indent="-317500" algn="l" rtl="0">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CHECK FOR DUPLICATE ROWS</a:t>
            </a:r>
            <a:endParaRPr b="1">
              <a:solidFill>
                <a:schemeClr val="lt1"/>
              </a:solidFill>
              <a:latin typeface="Calibri"/>
              <a:ea typeface="Calibri"/>
              <a:cs typeface="Calibri"/>
              <a:sym typeface="Calibri"/>
            </a:endParaRPr>
          </a:p>
          <a:p>
            <a:pPr marL="457200" lvl="0" indent="-317500" algn="l" rtl="0">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STATISTICAL SUMMARY</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311300" y="500925"/>
            <a:ext cx="4155300" cy="2049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1900" b="1">
                <a:latin typeface="Calibri"/>
                <a:ea typeface="Calibri"/>
                <a:cs typeface="Calibri"/>
                <a:sym typeface="Calibri"/>
              </a:rPr>
              <a:t>TOOLS AND LANGUAGE USED FOR ANALYSIS:</a:t>
            </a:r>
            <a:endParaRPr sz="1900" b="1">
              <a:latin typeface="Calibri"/>
              <a:ea typeface="Calibri"/>
              <a:cs typeface="Calibri"/>
              <a:sym typeface="Calibri"/>
            </a:endParaRPr>
          </a:p>
          <a:p>
            <a:pPr marL="0" lvl="0" indent="0" algn="ctr" rtl="0">
              <a:spcBef>
                <a:spcPts val="0"/>
              </a:spcBef>
              <a:spcAft>
                <a:spcPts val="0"/>
              </a:spcAft>
              <a:buNone/>
            </a:pPr>
            <a:endParaRPr sz="1900" b="1">
              <a:latin typeface="Calibri"/>
              <a:ea typeface="Calibri"/>
              <a:cs typeface="Calibri"/>
              <a:sym typeface="Calibri"/>
            </a:endParaRPr>
          </a:p>
          <a:p>
            <a:pPr marL="457200" lvl="0" indent="-349250" algn="l" rtl="0">
              <a:spcBef>
                <a:spcPts val="0"/>
              </a:spcBef>
              <a:spcAft>
                <a:spcPts val="0"/>
              </a:spcAft>
              <a:buSzPts val="1900"/>
              <a:buFont typeface="Calibri"/>
              <a:buChar char="●"/>
            </a:pPr>
            <a:r>
              <a:rPr lang="en-GB" sz="1900" b="1">
                <a:latin typeface="Calibri"/>
                <a:ea typeface="Calibri"/>
                <a:cs typeface="Calibri"/>
                <a:sym typeface="Calibri"/>
              </a:rPr>
              <a:t>PYTHON</a:t>
            </a:r>
            <a:endParaRPr sz="1900" b="1">
              <a:latin typeface="Calibri"/>
              <a:ea typeface="Calibri"/>
              <a:cs typeface="Calibri"/>
              <a:sym typeface="Calibri"/>
            </a:endParaRPr>
          </a:p>
          <a:p>
            <a:pPr marL="457200" lvl="0" indent="-349250" algn="l" rtl="0">
              <a:spcBef>
                <a:spcPts val="0"/>
              </a:spcBef>
              <a:spcAft>
                <a:spcPts val="0"/>
              </a:spcAft>
              <a:buSzPts val="1900"/>
              <a:buFont typeface="Calibri"/>
              <a:buChar char="●"/>
            </a:pPr>
            <a:r>
              <a:rPr lang="en-GB" sz="1900" b="1">
                <a:latin typeface="Calibri"/>
                <a:ea typeface="Calibri"/>
                <a:cs typeface="Calibri"/>
                <a:sym typeface="Calibri"/>
              </a:rPr>
              <a:t>GOOGLE COLAB</a:t>
            </a:r>
            <a:endParaRPr sz="1900" b="1">
              <a:latin typeface="Calibri"/>
              <a:ea typeface="Calibri"/>
              <a:cs typeface="Calibri"/>
              <a:sym typeface="Calibri"/>
            </a:endParaRPr>
          </a:p>
        </p:txBody>
      </p:sp>
      <p:sp>
        <p:nvSpPr>
          <p:cNvPr id="145" name="Google Shape;145;p23"/>
          <p:cNvSpPr txBox="1">
            <a:spLocks noGrp="1"/>
          </p:cNvSpPr>
          <p:nvPr>
            <p:ph type="subTitle" idx="1"/>
          </p:nvPr>
        </p:nvSpPr>
        <p:spPr>
          <a:xfrm>
            <a:off x="463275" y="3793750"/>
            <a:ext cx="3704400" cy="926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a:solidFill>
                  <a:schemeClr val="lt1"/>
                </a:solidFill>
                <a:latin typeface="Calibri"/>
                <a:ea typeface="Calibri"/>
                <a:cs typeface="Calibri"/>
                <a:sym typeface="Calibri"/>
              </a:rPr>
              <a:t>Data cleaning &amp; preprocessing done on the dataset </a:t>
            </a:r>
            <a:endParaRPr b="1">
              <a:solidFill>
                <a:schemeClr val="lt1"/>
              </a:solidFill>
              <a:latin typeface="Calibri"/>
              <a:ea typeface="Calibri"/>
              <a:cs typeface="Calibri"/>
              <a:sym typeface="Calibri"/>
            </a:endParaRPr>
          </a:p>
        </p:txBody>
      </p:sp>
      <p:sp>
        <p:nvSpPr>
          <p:cNvPr id="146" name="Google Shape;146;p23"/>
          <p:cNvSpPr txBox="1">
            <a:spLocks noGrp="1"/>
          </p:cNvSpPr>
          <p:nvPr>
            <p:ph type="body" idx="2"/>
          </p:nvPr>
        </p:nvSpPr>
        <p:spPr>
          <a:xfrm>
            <a:off x="4572000" y="228450"/>
            <a:ext cx="4461600" cy="4686600"/>
          </a:xfrm>
          <a:prstGeom prst="rect">
            <a:avLst/>
          </a:prstGeom>
        </p:spPr>
        <p:txBody>
          <a:bodyPr spcFirstLastPara="1" wrap="square" lIns="91425" tIns="91425" rIns="91425" bIns="91425" anchor="t" anchorCtr="0">
            <a:normAutofit fontScale="25000" lnSpcReduction="20000"/>
          </a:bodyPr>
          <a:lstStyle/>
          <a:p>
            <a:pPr marL="457200" lvl="0" indent="-317500" algn="just" rtl="0">
              <a:lnSpc>
                <a:spcPct val="150000"/>
              </a:lnSpc>
              <a:spcBef>
                <a:spcPts val="0"/>
              </a:spcBef>
              <a:spcAft>
                <a:spcPts val="0"/>
              </a:spcAft>
              <a:buClr>
                <a:srgbClr val="000000"/>
              </a:buClr>
              <a:buSzPct val="100000"/>
              <a:buFont typeface="Calibri"/>
              <a:buChar char="●"/>
            </a:pPr>
            <a:r>
              <a:rPr lang="en-GB" sz="5600">
                <a:solidFill>
                  <a:srgbClr val="000000"/>
                </a:solidFill>
                <a:latin typeface="Calibri"/>
                <a:ea typeface="Calibri"/>
                <a:cs typeface="Calibri"/>
                <a:sym typeface="Calibri"/>
              </a:rPr>
              <a:t>Imported the dataset to start with the analysis.</a:t>
            </a:r>
            <a:endParaRPr sz="5600">
              <a:solidFill>
                <a:srgbClr val="000000"/>
              </a:solidFill>
              <a:latin typeface="Calibri"/>
              <a:ea typeface="Calibri"/>
              <a:cs typeface="Calibri"/>
              <a:sym typeface="Calibri"/>
            </a:endParaRPr>
          </a:p>
          <a:p>
            <a:pPr marL="457200" lvl="0" indent="-317500" algn="just" rtl="0">
              <a:lnSpc>
                <a:spcPct val="150000"/>
              </a:lnSpc>
              <a:spcBef>
                <a:spcPts val="0"/>
              </a:spcBef>
              <a:spcAft>
                <a:spcPts val="0"/>
              </a:spcAft>
              <a:buClr>
                <a:srgbClr val="000000"/>
              </a:buClr>
              <a:buSzPct val="100000"/>
              <a:buFont typeface="Calibri"/>
              <a:buChar char="●"/>
            </a:pPr>
            <a:r>
              <a:rPr lang="en-GB" sz="5600">
                <a:solidFill>
                  <a:srgbClr val="000000"/>
                </a:solidFill>
                <a:latin typeface="Calibri"/>
                <a:ea typeface="Calibri"/>
                <a:cs typeface="Calibri"/>
                <a:sym typeface="Calibri"/>
              </a:rPr>
              <a:t>Created a dataframe</a:t>
            </a:r>
            <a:endParaRPr sz="5600">
              <a:solidFill>
                <a:srgbClr val="000000"/>
              </a:solidFill>
              <a:latin typeface="Calibri"/>
              <a:ea typeface="Calibri"/>
              <a:cs typeface="Calibri"/>
              <a:sym typeface="Calibri"/>
            </a:endParaRPr>
          </a:p>
          <a:p>
            <a:pPr marL="457200" lvl="0" indent="-317500" algn="just" rtl="0">
              <a:lnSpc>
                <a:spcPct val="150000"/>
              </a:lnSpc>
              <a:spcBef>
                <a:spcPts val="0"/>
              </a:spcBef>
              <a:spcAft>
                <a:spcPts val="0"/>
              </a:spcAft>
              <a:buClr>
                <a:srgbClr val="000000"/>
              </a:buClr>
              <a:buSzPct val="100000"/>
              <a:buFont typeface="Calibri"/>
              <a:buChar char="●"/>
            </a:pPr>
            <a:r>
              <a:rPr lang="en-GB" sz="5600">
                <a:solidFill>
                  <a:srgbClr val="000000"/>
                </a:solidFill>
                <a:latin typeface="Calibri"/>
                <a:ea typeface="Calibri"/>
                <a:cs typeface="Calibri"/>
                <a:sym typeface="Calibri"/>
              </a:rPr>
              <a:t>The csv file did not contain a header list. Therefore, I have included the data frame with header list.</a:t>
            </a:r>
            <a:endParaRPr sz="5600">
              <a:solidFill>
                <a:srgbClr val="000000"/>
              </a:solidFill>
              <a:latin typeface="Calibri"/>
              <a:ea typeface="Calibri"/>
              <a:cs typeface="Calibri"/>
              <a:sym typeface="Calibri"/>
            </a:endParaRPr>
          </a:p>
          <a:p>
            <a:pPr marL="457200" lvl="0" indent="-317500" algn="just" rtl="0">
              <a:spcBef>
                <a:spcPts val="0"/>
              </a:spcBef>
              <a:spcAft>
                <a:spcPts val="0"/>
              </a:spcAft>
              <a:buClr>
                <a:srgbClr val="000000"/>
              </a:buClr>
              <a:buSzPct val="100000"/>
              <a:buFont typeface="Calibri"/>
              <a:buChar char="●"/>
            </a:pPr>
            <a:r>
              <a:rPr lang="en-GB" sz="5600">
                <a:solidFill>
                  <a:srgbClr val="000000"/>
                </a:solidFill>
                <a:latin typeface="Calibri"/>
                <a:ea typeface="Calibri"/>
                <a:cs typeface="Calibri"/>
                <a:sym typeface="Calibri"/>
              </a:rPr>
              <a:t>I changed the attribute values(string) for easier understanding prior to beginning the categorical attribute plotting.</a:t>
            </a:r>
            <a:endParaRPr sz="5600">
              <a:solidFill>
                <a:srgbClr val="000000"/>
              </a:solidFill>
              <a:latin typeface="Calibri"/>
              <a:ea typeface="Calibri"/>
              <a:cs typeface="Calibri"/>
              <a:sym typeface="Calibri"/>
            </a:endParaRPr>
          </a:p>
          <a:p>
            <a:pPr marL="457200" lvl="0" indent="-317500" algn="just" rtl="0">
              <a:lnSpc>
                <a:spcPct val="150000"/>
              </a:lnSpc>
              <a:spcBef>
                <a:spcPts val="0"/>
              </a:spcBef>
              <a:spcAft>
                <a:spcPts val="0"/>
              </a:spcAft>
              <a:buClr>
                <a:srgbClr val="000000"/>
              </a:buClr>
              <a:buSzPct val="100000"/>
              <a:buFont typeface="Calibri"/>
              <a:buChar char="●"/>
            </a:pPr>
            <a:r>
              <a:rPr lang="en-GB" sz="5600">
                <a:solidFill>
                  <a:srgbClr val="000000"/>
                </a:solidFill>
                <a:latin typeface="Calibri"/>
                <a:ea typeface="Calibri"/>
                <a:cs typeface="Calibri"/>
                <a:sym typeface="Calibri"/>
              </a:rPr>
              <a:t>Before cleaning,  the dataset had 302 rows and 14 attributes (columns).</a:t>
            </a:r>
            <a:endParaRPr sz="5600">
              <a:solidFill>
                <a:srgbClr val="000000"/>
              </a:solidFill>
              <a:latin typeface="Calibri"/>
              <a:ea typeface="Calibri"/>
              <a:cs typeface="Calibri"/>
              <a:sym typeface="Calibri"/>
            </a:endParaRPr>
          </a:p>
          <a:p>
            <a:pPr marL="457200" lvl="0" indent="-317500" algn="just" rtl="0">
              <a:lnSpc>
                <a:spcPct val="150000"/>
              </a:lnSpc>
              <a:spcBef>
                <a:spcPts val="0"/>
              </a:spcBef>
              <a:spcAft>
                <a:spcPts val="0"/>
              </a:spcAft>
              <a:buClr>
                <a:srgbClr val="000000"/>
              </a:buClr>
              <a:buSzPct val="100000"/>
              <a:buFont typeface="Calibri"/>
              <a:buChar char="●"/>
            </a:pPr>
            <a:r>
              <a:rPr lang="en-GB" sz="5600">
                <a:solidFill>
                  <a:srgbClr val="000000"/>
                </a:solidFill>
                <a:latin typeface="Calibri"/>
                <a:ea typeface="Calibri"/>
                <a:cs typeface="Calibri"/>
                <a:sym typeface="Calibri"/>
              </a:rPr>
              <a:t>In order to confirm the error data,I have examined the distinct values for each column to look for any data errors in the dataset.</a:t>
            </a:r>
            <a:endParaRPr sz="5600">
              <a:solidFill>
                <a:srgbClr val="000000"/>
              </a:solidFill>
              <a:latin typeface="Calibri"/>
              <a:ea typeface="Calibri"/>
              <a:cs typeface="Calibri"/>
              <a:sym typeface="Calibri"/>
            </a:endParaRPr>
          </a:p>
          <a:p>
            <a:pPr marL="457200" lvl="0" indent="-317500" algn="just" rtl="0">
              <a:lnSpc>
                <a:spcPct val="150000"/>
              </a:lnSpc>
              <a:spcBef>
                <a:spcPts val="0"/>
              </a:spcBef>
              <a:spcAft>
                <a:spcPts val="0"/>
              </a:spcAft>
              <a:buClr>
                <a:srgbClr val="000000"/>
              </a:buClr>
              <a:buSzPct val="100000"/>
              <a:buFont typeface="Calibri"/>
              <a:buChar char="●"/>
            </a:pPr>
            <a:r>
              <a:rPr lang="en-GB" sz="5600">
                <a:solidFill>
                  <a:srgbClr val="000000"/>
                </a:solidFill>
                <a:latin typeface="Calibri"/>
                <a:ea typeface="Calibri"/>
                <a:cs typeface="Calibri"/>
                <a:sym typeface="Calibri"/>
              </a:rPr>
              <a:t>Which made it easier to comprehend that two columns named "ca" and "thal" contain "?" incorrect data. To provide better findings and forecasts, this was eliminated from the data.</a:t>
            </a:r>
            <a:endParaRPr sz="5600">
              <a:solidFill>
                <a:srgbClr val="000000"/>
              </a:solidFill>
              <a:latin typeface="Calibri"/>
              <a:ea typeface="Calibri"/>
              <a:cs typeface="Calibri"/>
              <a:sym typeface="Calibri"/>
            </a:endParaRPr>
          </a:p>
          <a:p>
            <a:pPr marL="457200" lvl="0" indent="-317500" algn="just" rtl="0">
              <a:spcBef>
                <a:spcPts val="0"/>
              </a:spcBef>
              <a:spcAft>
                <a:spcPts val="0"/>
              </a:spcAft>
              <a:buClr>
                <a:srgbClr val="000000"/>
              </a:buClr>
              <a:buSzPct val="100000"/>
              <a:buFont typeface="Calibri"/>
              <a:buChar char="●"/>
            </a:pPr>
            <a:r>
              <a:rPr lang="en-GB" sz="5600">
                <a:solidFill>
                  <a:srgbClr val="000000"/>
                </a:solidFill>
                <a:latin typeface="Calibri"/>
                <a:ea typeface="Calibri"/>
                <a:cs typeface="Calibri"/>
                <a:sym typeface="Calibri"/>
              </a:rPr>
              <a:t>I have changed the "?" to a null value in order to eliminate the character.</a:t>
            </a:r>
            <a:endParaRPr sz="5600">
              <a:solidFill>
                <a:srgbClr val="000000"/>
              </a:solidFill>
              <a:latin typeface="Calibri"/>
              <a:ea typeface="Calibri"/>
              <a:cs typeface="Calibri"/>
              <a:sym typeface="Calibri"/>
            </a:endParaRPr>
          </a:p>
          <a:p>
            <a:pPr marL="457200" lvl="0" indent="0" algn="just" rtl="0">
              <a:lnSpc>
                <a:spcPct val="150000"/>
              </a:lnSpc>
              <a:spcBef>
                <a:spcPts val="1200"/>
              </a:spcBef>
              <a:spcAft>
                <a:spcPts val="0"/>
              </a:spcAft>
              <a:buNone/>
            </a:pPr>
            <a:endParaRPr sz="5600">
              <a:solidFill>
                <a:srgbClr val="000000"/>
              </a:solidFill>
              <a:latin typeface="Calibri"/>
              <a:ea typeface="Calibri"/>
              <a:cs typeface="Calibri"/>
              <a:sym typeface="Calibri"/>
            </a:endParaRPr>
          </a:p>
          <a:p>
            <a:pPr marL="0" lvl="0" indent="0" algn="l" rtl="0">
              <a:spcBef>
                <a:spcPts val="1200"/>
              </a:spcBef>
              <a:spcAft>
                <a:spcPts val="0"/>
              </a:spcAft>
              <a:buNone/>
            </a:pPr>
            <a:endParaRPr sz="3500">
              <a:solidFill>
                <a:srgbClr val="000000"/>
              </a:solidFill>
              <a:latin typeface="Calibri"/>
              <a:ea typeface="Calibri"/>
              <a:cs typeface="Calibri"/>
              <a:sym typeface="Calibri"/>
            </a:endParaRPr>
          </a:p>
          <a:p>
            <a:pPr marL="0" lvl="0" indent="0" algn="l" rtl="0">
              <a:spcBef>
                <a:spcPts val="1200"/>
              </a:spcBef>
              <a:spcAft>
                <a:spcPts val="0"/>
              </a:spcAft>
              <a:buNone/>
            </a:pPr>
            <a:endParaRPr sz="3500">
              <a:solidFill>
                <a:srgbClr val="000000"/>
              </a:solidFill>
              <a:latin typeface="Calibri"/>
              <a:ea typeface="Calibri"/>
              <a:cs typeface="Calibri"/>
              <a:sym typeface="Calibri"/>
            </a:endParaRPr>
          </a:p>
          <a:p>
            <a:pPr marL="0" lvl="0" indent="0" algn="l" rtl="0">
              <a:spcBef>
                <a:spcPts val="1200"/>
              </a:spcBef>
              <a:spcAft>
                <a:spcPts val="0"/>
              </a:spcAft>
              <a:buNone/>
            </a:pPr>
            <a:endParaRPr sz="1600">
              <a:solidFill>
                <a:srgbClr val="000000"/>
              </a:solidFill>
              <a:latin typeface="Calibri"/>
              <a:ea typeface="Calibri"/>
              <a:cs typeface="Calibri"/>
              <a:sym typeface="Calibri"/>
            </a:endParaRPr>
          </a:p>
          <a:p>
            <a:pPr marL="0" lvl="0" indent="0" algn="l" rtl="0">
              <a:spcBef>
                <a:spcPts val="1200"/>
              </a:spcBef>
              <a:spcAft>
                <a:spcPts val="0"/>
              </a:spcAft>
              <a:buNone/>
            </a:pPr>
            <a:endParaRPr sz="1600">
              <a:solidFill>
                <a:srgbClr val="000000"/>
              </a:solidFill>
              <a:latin typeface="Calibri"/>
              <a:ea typeface="Calibri"/>
              <a:cs typeface="Calibri"/>
              <a:sym typeface="Calibri"/>
            </a:endParaRPr>
          </a:p>
          <a:p>
            <a:pPr marL="0" lvl="0" indent="0" algn="l" rtl="0">
              <a:spcBef>
                <a:spcPts val="1200"/>
              </a:spcBef>
              <a:spcAft>
                <a:spcPts val="0"/>
              </a:spcAft>
              <a:buNone/>
            </a:pPr>
            <a:endParaRPr sz="1600">
              <a:solidFill>
                <a:srgbClr val="000000"/>
              </a:solidFill>
              <a:latin typeface="Calibri"/>
              <a:ea typeface="Calibri"/>
              <a:cs typeface="Calibri"/>
              <a:sym typeface="Calibri"/>
            </a:endParaRPr>
          </a:p>
          <a:p>
            <a:pPr marL="0" lvl="0" indent="0" algn="l" rtl="0">
              <a:spcBef>
                <a:spcPts val="1200"/>
              </a:spcBef>
              <a:spcAft>
                <a:spcPts val="0"/>
              </a:spcAft>
              <a:buNone/>
            </a:pPr>
            <a:endParaRPr sz="1600">
              <a:solidFill>
                <a:srgbClr val="000000"/>
              </a:solidFill>
              <a:latin typeface="Calibri"/>
              <a:ea typeface="Calibri"/>
              <a:cs typeface="Calibri"/>
              <a:sym typeface="Calibri"/>
            </a:endParaRPr>
          </a:p>
          <a:p>
            <a:pPr marL="0" lvl="0" indent="0" algn="l" rtl="0">
              <a:spcBef>
                <a:spcPts val="1200"/>
              </a:spcBef>
              <a:spcAft>
                <a:spcPts val="1200"/>
              </a:spcAft>
              <a:buNone/>
            </a:pPr>
            <a:endParaRPr sz="1600">
              <a:solidFill>
                <a:srgbClr val="000000"/>
              </a:solidFill>
              <a:latin typeface="Calibri"/>
              <a:ea typeface="Calibri"/>
              <a:cs typeface="Calibri"/>
              <a:sym typeface="Calibri"/>
            </a:endParaRPr>
          </a:p>
        </p:txBody>
      </p:sp>
      <p:sp>
        <p:nvSpPr>
          <p:cNvPr id="147" name="Google Shape;147;p23"/>
          <p:cNvSpPr/>
          <p:nvPr/>
        </p:nvSpPr>
        <p:spPr>
          <a:xfrm>
            <a:off x="1933725" y="3069750"/>
            <a:ext cx="763500" cy="590700"/>
          </a:xfrm>
          <a:prstGeom prst="right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body" idx="1"/>
          </p:nvPr>
        </p:nvSpPr>
        <p:spPr>
          <a:xfrm>
            <a:off x="-152400" y="4394450"/>
            <a:ext cx="9144000" cy="821100"/>
          </a:xfrm>
          <a:prstGeom prst="rect">
            <a:avLst/>
          </a:prstGeom>
        </p:spPr>
        <p:txBody>
          <a:bodyPr spcFirstLastPara="1" wrap="square" lIns="91425" tIns="91425" rIns="91425" bIns="91425" anchor="ctr" anchorCtr="0">
            <a:normAutofit fontScale="25000" lnSpcReduction="10000"/>
          </a:bodyPr>
          <a:lstStyle/>
          <a:p>
            <a:pPr marL="457200" lvl="0" indent="-317500" algn="just" rtl="0">
              <a:lnSpc>
                <a:spcPct val="115000"/>
              </a:lnSpc>
              <a:spcBef>
                <a:spcPts val="1200"/>
              </a:spcBef>
              <a:spcAft>
                <a:spcPts val="0"/>
              </a:spcAft>
              <a:buSzPct val="100000"/>
              <a:buFont typeface="Calibri"/>
              <a:buChar char="●"/>
            </a:pPr>
            <a:r>
              <a:rPr lang="en-GB" sz="5600">
                <a:latin typeface="Calibri"/>
                <a:ea typeface="Calibri"/>
                <a:cs typeface="Calibri"/>
                <a:sym typeface="Calibri"/>
              </a:rPr>
              <a:t>To display the values that are missing, I utilized the Missingno library. The horizontal lines represent the values that are missing. It is evident from this graph that there are six missing values.</a:t>
            </a:r>
            <a:endParaRPr sz="4300">
              <a:latin typeface="Calibri"/>
              <a:ea typeface="Calibri"/>
              <a:cs typeface="Calibri"/>
              <a:sym typeface="Calibri"/>
            </a:endParaRPr>
          </a:p>
        </p:txBody>
      </p:sp>
      <p:pic>
        <p:nvPicPr>
          <p:cNvPr id="153" name="Google Shape;153;p24"/>
          <p:cNvPicPr preferRelativeResize="0"/>
          <p:nvPr/>
        </p:nvPicPr>
        <p:blipFill>
          <a:blip r:embed="rId3">
            <a:alphaModFix/>
          </a:blip>
          <a:stretch>
            <a:fillRect/>
          </a:stretch>
        </p:blipFill>
        <p:spPr>
          <a:xfrm>
            <a:off x="152400" y="138000"/>
            <a:ext cx="8839199" cy="387867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p:nvPr/>
        </p:nvSpPr>
        <p:spPr>
          <a:xfrm>
            <a:off x="104375" y="101825"/>
            <a:ext cx="8762400" cy="42975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Font typeface="Calibri"/>
              <a:buChar char="●"/>
            </a:pPr>
            <a:r>
              <a:rPr lang="en-GB">
                <a:latin typeface="Calibri"/>
                <a:ea typeface="Calibri"/>
                <a:cs typeface="Calibri"/>
                <a:sym typeface="Calibri"/>
              </a:rPr>
              <a:t>All of the missing values from the dataset were successfully deleted. The dataset after cleaning contains 296 rows and 14 attributes (columns).</a:t>
            </a:r>
            <a:endParaRPr>
              <a:latin typeface="Calibri"/>
              <a:ea typeface="Calibri"/>
              <a:cs typeface="Calibri"/>
              <a:sym typeface="Calibri"/>
            </a:endParaRPr>
          </a:p>
          <a:p>
            <a:pPr marL="457200" lvl="0" indent="0" algn="l" rtl="0">
              <a:lnSpc>
                <a:spcPct val="115000"/>
              </a:lnSpc>
              <a:spcBef>
                <a:spcPts val="1200"/>
              </a:spcBef>
              <a:spcAft>
                <a:spcPts val="0"/>
              </a:spcAft>
              <a:buNone/>
            </a:pPr>
            <a:r>
              <a:rPr lang="en-GB" b="1">
                <a:latin typeface="Calibri"/>
                <a:ea typeface="Calibri"/>
                <a:cs typeface="Calibri"/>
                <a:sym typeface="Calibri"/>
              </a:rPr>
              <a:t>DATA TYPES:</a:t>
            </a:r>
            <a:endParaRPr b="1">
              <a:latin typeface="Calibri"/>
              <a:ea typeface="Calibri"/>
              <a:cs typeface="Calibri"/>
              <a:sym typeface="Calibri"/>
            </a:endParaRPr>
          </a:p>
          <a:p>
            <a:pPr marL="457200" lvl="0" indent="-317500" algn="l" rtl="0">
              <a:lnSpc>
                <a:spcPct val="115000"/>
              </a:lnSpc>
              <a:spcBef>
                <a:spcPts val="1200"/>
              </a:spcBef>
              <a:spcAft>
                <a:spcPts val="0"/>
              </a:spcAft>
              <a:buSzPts val="1400"/>
              <a:buFont typeface="Calibri"/>
              <a:buChar char="●"/>
            </a:pPr>
            <a:r>
              <a:rPr lang="en-GB">
                <a:latin typeface="Calibri"/>
                <a:ea typeface="Calibri"/>
                <a:cs typeface="Calibri"/>
                <a:sym typeface="Calibri"/>
              </a:rPr>
              <a:t>The data types in the dataset are validated. Most of the columns are given as float data types. Only the "Old Peak" column in the dataset is in float data type, while the rest are in integer data type.</a:t>
            </a:r>
            <a:endParaRPr>
              <a:latin typeface="Calibri"/>
              <a:ea typeface="Calibri"/>
              <a:cs typeface="Calibri"/>
              <a:sym typeface="Calibri"/>
            </a:endParaRPr>
          </a:p>
          <a:p>
            <a:pPr marL="457200" lvl="0" indent="0" algn="l" rtl="0">
              <a:lnSpc>
                <a:spcPct val="115000"/>
              </a:lnSpc>
              <a:spcBef>
                <a:spcPts val="1200"/>
              </a:spcBef>
              <a:spcAft>
                <a:spcPts val="0"/>
              </a:spcAft>
              <a:buNone/>
            </a:pPr>
            <a:r>
              <a:rPr lang="en-GB" b="1">
                <a:latin typeface="Calibri"/>
                <a:ea typeface="Calibri"/>
                <a:cs typeface="Calibri"/>
                <a:sym typeface="Calibri"/>
              </a:rPr>
              <a:t>CHECK FOR DUPLICATES:</a:t>
            </a:r>
            <a:endParaRPr b="1">
              <a:latin typeface="Calibri"/>
              <a:ea typeface="Calibri"/>
              <a:cs typeface="Calibri"/>
              <a:sym typeface="Calibri"/>
            </a:endParaRPr>
          </a:p>
          <a:p>
            <a:pPr marL="457200" lvl="0" indent="-317500" algn="l" rtl="0">
              <a:lnSpc>
                <a:spcPct val="115000"/>
              </a:lnSpc>
              <a:spcBef>
                <a:spcPts val="1200"/>
              </a:spcBef>
              <a:spcAft>
                <a:spcPts val="0"/>
              </a:spcAft>
              <a:buSzPts val="1400"/>
              <a:buFont typeface="Calibri"/>
              <a:buChar char="●"/>
            </a:pPr>
            <a:r>
              <a:rPr lang="en-GB">
                <a:latin typeface="Calibri"/>
                <a:ea typeface="Calibri"/>
                <a:cs typeface="Calibri"/>
                <a:sym typeface="Calibri"/>
              </a:rPr>
              <a:t>There were no duplicates available in the dataset.</a:t>
            </a:r>
            <a:endParaRPr>
              <a:latin typeface="Calibri"/>
              <a:ea typeface="Calibri"/>
              <a:cs typeface="Calibri"/>
              <a:sym typeface="Calibri"/>
            </a:endParaRPr>
          </a:p>
          <a:p>
            <a:pPr marL="457200" lvl="0" indent="0" algn="l" rtl="0">
              <a:lnSpc>
                <a:spcPct val="115000"/>
              </a:lnSpc>
              <a:spcBef>
                <a:spcPts val="1200"/>
              </a:spcBef>
              <a:spcAft>
                <a:spcPts val="0"/>
              </a:spcAft>
              <a:buNone/>
            </a:pPr>
            <a:r>
              <a:rPr lang="en-GB" b="1">
                <a:latin typeface="Calibri"/>
                <a:ea typeface="Calibri"/>
                <a:cs typeface="Calibri"/>
                <a:sym typeface="Calibri"/>
              </a:rPr>
              <a:t>TARGET ATTRIBUTE:</a:t>
            </a:r>
            <a:endParaRPr b="1">
              <a:latin typeface="Calibri"/>
              <a:ea typeface="Calibri"/>
              <a:cs typeface="Calibri"/>
              <a:sym typeface="Calibri"/>
            </a:endParaRPr>
          </a:p>
          <a:p>
            <a:pPr marL="457200" lvl="0" indent="-317500" algn="l" rtl="0">
              <a:lnSpc>
                <a:spcPct val="115000"/>
              </a:lnSpc>
              <a:spcBef>
                <a:spcPts val="1200"/>
              </a:spcBef>
              <a:spcAft>
                <a:spcPts val="0"/>
              </a:spcAft>
              <a:buSzPts val="1400"/>
              <a:buFont typeface="Calibri"/>
              <a:buChar char="●"/>
            </a:pPr>
            <a:r>
              <a:rPr lang="en-GB">
                <a:latin typeface="Calibri"/>
                <a:ea typeface="Calibri"/>
                <a:cs typeface="Calibri"/>
                <a:sym typeface="Calibri"/>
              </a:rPr>
              <a:t>The target attribute, num, is specified as follows in the dataset:</a:t>
            </a:r>
            <a:endParaRPr>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GB">
                <a:latin typeface="Calibri"/>
                <a:ea typeface="Calibri"/>
                <a:cs typeface="Calibri"/>
                <a:sym typeface="Calibri"/>
              </a:rPr>
              <a:t>Num: diagnosis of heart disease (Angiographic disease status) Value 0: &lt; 50% diameter narrowing and Value 1: &gt; 50% diameter narrowing</a:t>
            </a:r>
            <a:endParaRPr>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GB">
                <a:latin typeface="Calibri"/>
                <a:ea typeface="Calibri"/>
                <a:cs typeface="Calibri"/>
                <a:sym typeface="Calibri"/>
              </a:rPr>
              <a:t>In the given dataset we have 0,1,2,3,4 values. For the better understanding and data visualization I have replaced the values 2,3,4 as 1. 1: defines people with heart disease  0: defines people without heart disease.</a:t>
            </a:r>
            <a:endParaRPr>
              <a:latin typeface="Roboto"/>
              <a:ea typeface="Roboto"/>
              <a:cs typeface="Roboto"/>
              <a:sym typeface="Roboto"/>
            </a:endParaRPr>
          </a:p>
        </p:txBody>
      </p:sp>
      <p:sp>
        <p:nvSpPr>
          <p:cNvPr id="159" name="Google Shape;159;p25"/>
          <p:cNvSpPr txBox="1"/>
          <p:nvPr/>
        </p:nvSpPr>
        <p:spPr>
          <a:xfrm>
            <a:off x="4293625" y="4640175"/>
            <a:ext cx="46536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300" b="1">
                <a:solidFill>
                  <a:schemeClr val="lt1"/>
                </a:solidFill>
                <a:latin typeface="Calibri"/>
                <a:ea typeface="Calibri"/>
                <a:cs typeface="Calibri"/>
                <a:sym typeface="Calibri"/>
              </a:rPr>
              <a:t>DATA TYPES , DUPLICATES AND TARGET ATTRIBUTE</a:t>
            </a:r>
            <a:endParaRPr sz="1300" b="1">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311700" y="356850"/>
            <a:ext cx="8520600" cy="623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a:latin typeface="Calibri"/>
                <a:ea typeface="Calibri"/>
                <a:cs typeface="Calibri"/>
                <a:sym typeface="Calibri"/>
              </a:rPr>
              <a:t>STATISTICAL SUMMARY</a:t>
            </a:r>
            <a:endParaRPr b="1">
              <a:latin typeface="Calibri"/>
              <a:ea typeface="Calibri"/>
              <a:cs typeface="Calibri"/>
              <a:sym typeface="Calibri"/>
            </a:endParaRPr>
          </a:p>
        </p:txBody>
      </p:sp>
      <p:pic>
        <p:nvPicPr>
          <p:cNvPr id="165" name="Google Shape;165;p26"/>
          <p:cNvPicPr preferRelativeResize="0"/>
          <p:nvPr/>
        </p:nvPicPr>
        <p:blipFill>
          <a:blip r:embed="rId3">
            <a:alphaModFix/>
          </a:blip>
          <a:stretch>
            <a:fillRect/>
          </a:stretch>
        </p:blipFill>
        <p:spPr>
          <a:xfrm>
            <a:off x="152400" y="1424138"/>
            <a:ext cx="8839199" cy="2599550"/>
          </a:xfrm>
          <a:prstGeom prst="rect">
            <a:avLst/>
          </a:prstGeom>
          <a:noFill/>
          <a:ln>
            <a:noFill/>
          </a:ln>
        </p:spPr>
      </p:pic>
      <p:sp>
        <p:nvSpPr>
          <p:cNvPr id="166" name="Google Shape;166;p26"/>
          <p:cNvSpPr txBox="1"/>
          <p:nvPr/>
        </p:nvSpPr>
        <p:spPr>
          <a:xfrm>
            <a:off x="184350" y="4235400"/>
            <a:ext cx="8775300" cy="1000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b="1">
                <a:latin typeface="Calibri"/>
                <a:ea typeface="Calibri"/>
                <a:cs typeface="Calibri"/>
                <a:sym typeface="Calibri"/>
              </a:rPr>
              <a:t>This helps in understanding the general statistical study of the dataset. </a:t>
            </a:r>
            <a:r>
              <a:rPr lang="en-GB" b="1">
                <a:highlight>
                  <a:srgbClr val="FFFFFF"/>
                </a:highlight>
                <a:latin typeface="Calibri"/>
                <a:ea typeface="Calibri"/>
                <a:cs typeface="Calibri"/>
                <a:sym typeface="Calibri"/>
              </a:rPr>
              <a:t>This contains  count - The number of not-empty values,  mean - The average (mean) value, std - The standard deviation,   min - the minimum value,   25% - The 25% percentile*,   50% - The 50% percentile*,   75% - The 75% percentile*,   max - the maximum value.</a:t>
            </a:r>
            <a:endParaRPr b="1">
              <a:highlight>
                <a:srgbClr val="FFFFFF"/>
              </a:highlight>
              <a:latin typeface="Calibri"/>
              <a:ea typeface="Calibri"/>
              <a:cs typeface="Calibri"/>
              <a:sym typeface="Calibri"/>
            </a:endParaRPr>
          </a:p>
          <a:p>
            <a:pPr marL="0" lvl="0" indent="0" algn="l" rtl="0">
              <a:spcBef>
                <a:spcPts val="0"/>
              </a:spcBef>
              <a:spcAft>
                <a:spcPts val="0"/>
              </a:spcAft>
              <a:buNone/>
            </a:pPr>
            <a:endParaRPr sz="110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ctrTitle"/>
          </p:nvPr>
        </p:nvSpPr>
        <p:spPr>
          <a:xfrm>
            <a:off x="1666025" y="1647463"/>
            <a:ext cx="5134500" cy="81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3000" b="1">
                <a:latin typeface="Calibri"/>
                <a:ea typeface="Calibri"/>
                <a:cs typeface="Calibri"/>
                <a:sym typeface="Calibri"/>
              </a:rPr>
              <a:t>DATA ANALYSIS : VISUALIZATION</a:t>
            </a:r>
            <a:endParaRPr sz="3000" b="1">
              <a:latin typeface="Calibri"/>
              <a:ea typeface="Calibri"/>
              <a:cs typeface="Calibri"/>
              <a:sym typeface="Calibri"/>
            </a:endParaRPr>
          </a:p>
          <a:p>
            <a:pPr marL="0" lvl="0" indent="0" algn="l" rtl="0">
              <a:spcBef>
                <a:spcPts val="0"/>
              </a:spcBef>
              <a:spcAft>
                <a:spcPts val="0"/>
              </a:spcAft>
              <a:buNone/>
            </a:pPr>
            <a:endParaRPr/>
          </a:p>
        </p:txBody>
      </p:sp>
      <p:pic>
        <p:nvPicPr>
          <p:cNvPr id="172" name="Google Shape;172;p27"/>
          <p:cNvPicPr preferRelativeResize="0"/>
          <p:nvPr/>
        </p:nvPicPr>
        <p:blipFill>
          <a:blip r:embed="rId3">
            <a:alphaModFix/>
          </a:blip>
          <a:stretch>
            <a:fillRect/>
          </a:stretch>
        </p:blipFill>
        <p:spPr>
          <a:xfrm>
            <a:off x="282075" y="1435487"/>
            <a:ext cx="1311925" cy="1239376"/>
          </a:xfrm>
          <a:prstGeom prst="rect">
            <a:avLst/>
          </a:prstGeom>
          <a:noFill/>
          <a:ln>
            <a:noFill/>
          </a:ln>
        </p:spPr>
      </p:pic>
      <p:sp>
        <p:nvSpPr>
          <p:cNvPr id="173" name="Google Shape;173;p27"/>
          <p:cNvSpPr txBox="1"/>
          <p:nvPr/>
        </p:nvSpPr>
        <p:spPr>
          <a:xfrm>
            <a:off x="5878275" y="3141625"/>
            <a:ext cx="3184200" cy="19086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MAIN ATTRIBUTES ANALYSIS</a:t>
            </a:r>
            <a:endParaRPr b="1">
              <a:solidFill>
                <a:schemeClr val="lt1"/>
              </a:solidFill>
              <a:latin typeface="Calibri"/>
              <a:ea typeface="Calibri"/>
              <a:cs typeface="Calibri"/>
              <a:sym typeface="Calibri"/>
            </a:endParaRPr>
          </a:p>
          <a:p>
            <a:pPr marL="457200" lvl="0" indent="-317500" algn="just" rtl="0">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CORRELATION MATRIX</a:t>
            </a:r>
            <a:endParaRPr b="1">
              <a:solidFill>
                <a:schemeClr val="lt1"/>
              </a:solidFill>
              <a:latin typeface="Calibri"/>
              <a:ea typeface="Calibri"/>
              <a:cs typeface="Calibri"/>
              <a:sym typeface="Calibri"/>
            </a:endParaRPr>
          </a:p>
          <a:p>
            <a:pPr marL="457200" lvl="0" indent="-317500" algn="just" rtl="0">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RELATIONSHIP PLOT</a:t>
            </a:r>
            <a:endParaRPr b="1">
              <a:solidFill>
                <a:schemeClr val="lt1"/>
              </a:solidFill>
              <a:latin typeface="Calibri"/>
              <a:ea typeface="Calibri"/>
              <a:cs typeface="Calibri"/>
              <a:sym typeface="Calibri"/>
            </a:endParaRPr>
          </a:p>
          <a:p>
            <a:pPr marL="457200" lvl="0" indent="-317500" algn="just" rtl="0">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PAIR PLOT AND SCATTER PLOT</a:t>
            </a:r>
            <a:endParaRPr b="1">
              <a:solidFill>
                <a:schemeClr val="lt1"/>
              </a:solidFill>
              <a:latin typeface="Calibri"/>
              <a:ea typeface="Calibri"/>
              <a:cs typeface="Calibri"/>
              <a:sym typeface="Calibri"/>
            </a:endParaRPr>
          </a:p>
          <a:p>
            <a:pPr marL="457200" lvl="0" indent="-317500" algn="just" rtl="0">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DISTRIBUTION AND HISTOGRAM PLOTS</a:t>
            </a:r>
            <a:endParaRPr b="1">
              <a:solidFill>
                <a:schemeClr val="lt1"/>
              </a:solidFill>
              <a:latin typeface="Calibri"/>
              <a:ea typeface="Calibri"/>
              <a:cs typeface="Calibri"/>
              <a:sym typeface="Calibri"/>
            </a:endParaRPr>
          </a:p>
          <a:p>
            <a:pPr marL="457200" lvl="0" indent="-317500" algn="just" rtl="0">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COMPARING TWO ATTRIBUTES AGAINST ONE ATTRIBUTE</a:t>
            </a:r>
            <a:endParaRPr b="1">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311725" y="500925"/>
            <a:ext cx="3127500" cy="648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1800" b="1">
                <a:latin typeface="Calibri"/>
                <a:ea typeface="Calibri"/>
                <a:cs typeface="Calibri"/>
                <a:sym typeface="Calibri"/>
              </a:rPr>
              <a:t>TARGET ANALYSIS</a:t>
            </a:r>
            <a:endParaRPr sz="1800" b="1">
              <a:latin typeface="Calibri"/>
              <a:ea typeface="Calibri"/>
              <a:cs typeface="Calibri"/>
              <a:sym typeface="Calibri"/>
            </a:endParaRPr>
          </a:p>
        </p:txBody>
      </p:sp>
      <p:pic>
        <p:nvPicPr>
          <p:cNvPr id="179" name="Google Shape;179;p28"/>
          <p:cNvPicPr preferRelativeResize="0"/>
          <p:nvPr/>
        </p:nvPicPr>
        <p:blipFill>
          <a:blip r:embed="rId3">
            <a:alphaModFix/>
          </a:blip>
          <a:stretch>
            <a:fillRect/>
          </a:stretch>
        </p:blipFill>
        <p:spPr>
          <a:xfrm>
            <a:off x="4442325" y="295075"/>
            <a:ext cx="3861225" cy="3595875"/>
          </a:xfrm>
          <a:prstGeom prst="rect">
            <a:avLst/>
          </a:prstGeom>
          <a:noFill/>
          <a:ln>
            <a:noFill/>
          </a:ln>
        </p:spPr>
      </p:pic>
      <p:pic>
        <p:nvPicPr>
          <p:cNvPr id="180" name="Google Shape;180;p28"/>
          <p:cNvPicPr preferRelativeResize="0"/>
          <p:nvPr/>
        </p:nvPicPr>
        <p:blipFill>
          <a:blip r:embed="rId4">
            <a:alphaModFix/>
          </a:blip>
          <a:stretch>
            <a:fillRect/>
          </a:stretch>
        </p:blipFill>
        <p:spPr>
          <a:xfrm>
            <a:off x="397325" y="1323975"/>
            <a:ext cx="3105150" cy="2495550"/>
          </a:xfrm>
          <a:prstGeom prst="rect">
            <a:avLst/>
          </a:prstGeom>
          <a:noFill/>
          <a:ln>
            <a:noFill/>
          </a:ln>
        </p:spPr>
      </p:pic>
      <p:sp>
        <p:nvSpPr>
          <p:cNvPr id="181" name="Google Shape;181;p28"/>
          <p:cNvSpPr txBox="1"/>
          <p:nvPr/>
        </p:nvSpPr>
        <p:spPr>
          <a:xfrm>
            <a:off x="3919000" y="4135900"/>
            <a:ext cx="5157900" cy="648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400"/>
              </a:spcBef>
              <a:spcAft>
                <a:spcPts val="1400"/>
              </a:spcAft>
              <a:buNone/>
            </a:pPr>
            <a:r>
              <a:rPr lang="en-GB" b="1">
                <a:latin typeface="Calibri"/>
                <a:ea typeface="Calibri"/>
                <a:cs typeface="Calibri"/>
                <a:sym typeface="Calibri"/>
              </a:rPr>
              <a:t>The dataset is balanced with 53.72% individuals without heart disease and 46.28% with heart disease. </a:t>
            </a:r>
            <a:endParaRPr b="1">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172650" y="400075"/>
            <a:ext cx="3405600" cy="86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800" b="1">
                <a:latin typeface="Calibri"/>
                <a:ea typeface="Calibri"/>
                <a:cs typeface="Calibri"/>
                <a:sym typeface="Calibri"/>
              </a:rPr>
              <a:t>GENDER ANALYSIS</a:t>
            </a:r>
            <a:endParaRPr sz="1800" b="1">
              <a:latin typeface="Calibri"/>
              <a:ea typeface="Calibri"/>
              <a:cs typeface="Calibri"/>
              <a:sym typeface="Calibri"/>
            </a:endParaRPr>
          </a:p>
          <a:p>
            <a:pPr marL="0" lvl="0" indent="0" algn="l" rtl="0">
              <a:spcBef>
                <a:spcPts val="0"/>
              </a:spcBef>
              <a:spcAft>
                <a:spcPts val="0"/>
              </a:spcAft>
              <a:buNone/>
            </a:pPr>
            <a:endParaRPr/>
          </a:p>
        </p:txBody>
      </p:sp>
      <p:pic>
        <p:nvPicPr>
          <p:cNvPr id="187" name="Google Shape;187;p29"/>
          <p:cNvPicPr preferRelativeResize="0"/>
          <p:nvPr/>
        </p:nvPicPr>
        <p:blipFill>
          <a:blip r:embed="rId3">
            <a:alphaModFix/>
          </a:blip>
          <a:stretch>
            <a:fillRect/>
          </a:stretch>
        </p:blipFill>
        <p:spPr>
          <a:xfrm>
            <a:off x="4254375" y="276675"/>
            <a:ext cx="4505575" cy="3893300"/>
          </a:xfrm>
          <a:prstGeom prst="rect">
            <a:avLst/>
          </a:prstGeom>
          <a:noFill/>
          <a:ln>
            <a:noFill/>
          </a:ln>
        </p:spPr>
      </p:pic>
      <p:pic>
        <p:nvPicPr>
          <p:cNvPr id="188" name="Google Shape;188;p29"/>
          <p:cNvPicPr preferRelativeResize="0"/>
          <p:nvPr/>
        </p:nvPicPr>
        <p:blipFill>
          <a:blip r:embed="rId4">
            <a:alphaModFix/>
          </a:blip>
          <a:stretch>
            <a:fillRect/>
          </a:stretch>
        </p:blipFill>
        <p:spPr>
          <a:xfrm>
            <a:off x="389175" y="1268875"/>
            <a:ext cx="2939125" cy="3342475"/>
          </a:xfrm>
          <a:prstGeom prst="rect">
            <a:avLst/>
          </a:prstGeom>
          <a:noFill/>
          <a:ln>
            <a:noFill/>
          </a:ln>
        </p:spPr>
      </p:pic>
      <p:sp>
        <p:nvSpPr>
          <p:cNvPr id="189" name="Google Shape;189;p29"/>
          <p:cNvSpPr txBox="1"/>
          <p:nvPr/>
        </p:nvSpPr>
        <p:spPr>
          <a:xfrm>
            <a:off x="4079400" y="4270825"/>
            <a:ext cx="4855500" cy="648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400"/>
              </a:spcBef>
              <a:spcAft>
                <a:spcPts val="1400"/>
              </a:spcAft>
              <a:buNone/>
            </a:pPr>
            <a:r>
              <a:rPr lang="en-GB" b="1">
                <a:latin typeface="Calibri"/>
                <a:ea typeface="Calibri"/>
                <a:cs typeface="Calibri"/>
                <a:sym typeface="Calibri"/>
              </a:rPr>
              <a:t>The dataset reveals that male patients with diseases outnumber female patients.</a:t>
            </a:r>
            <a:endParaRPr b="1">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1800" b="1">
                <a:latin typeface="Calibri"/>
                <a:ea typeface="Calibri"/>
                <a:cs typeface="Calibri"/>
                <a:sym typeface="Calibri"/>
              </a:rPr>
              <a:t>AGE ANALYSIS</a:t>
            </a:r>
            <a:endParaRPr sz="1800" b="1">
              <a:latin typeface="Calibri"/>
              <a:ea typeface="Calibri"/>
              <a:cs typeface="Calibri"/>
              <a:sym typeface="Calibri"/>
            </a:endParaRPr>
          </a:p>
        </p:txBody>
      </p:sp>
      <p:pic>
        <p:nvPicPr>
          <p:cNvPr id="195" name="Google Shape;195;p30"/>
          <p:cNvPicPr preferRelativeResize="0"/>
          <p:nvPr/>
        </p:nvPicPr>
        <p:blipFill>
          <a:blip r:embed="rId3">
            <a:alphaModFix/>
          </a:blip>
          <a:stretch>
            <a:fillRect/>
          </a:stretch>
        </p:blipFill>
        <p:spPr>
          <a:xfrm>
            <a:off x="503400" y="368375"/>
            <a:ext cx="5173350" cy="3234450"/>
          </a:xfrm>
          <a:prstGeom prst="rect">
            <a:avLst/>
          </a:prstGeom>
          <a:noFill/>
          <a:ln>
            <a:noFill/>
          </a:ln>
        </p:spPr>
      </p:pic>
      <p:sp>
        <p:nvSpPr>
          <p:cNvPr id="196" name="Google Shape;196;p30"/>
          <p:cNvSpPr txBox="1"/>
          <p:nvPr/>
        </p:nvSpPr>
        <p:spPr>
          <a:xfrm>
            <a:off x="5878450" y="908625"/>
            <a:ext cx="3164700" cy="1939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500" b="1">
                <a:latin typeface="Calibri"/>
                <a:ea typeface="Calibri"/>
                <a:cs typeface="Calibri"/>
                <a:sym typeface="Calibri"/>
              </a:rPr>
              <a:t> The majority of the patients are in their fifties and sixties. </a:t>
            </a:r>
            <a:endParaRPr sz="1500" b="1">
              <a:latin typeface="Calibri"/>
              <a:ea typeface="Calibri"/>
              <a:cs typeface="Calibri"/>
              <a:sym typeface="Calibri"/>
            </a:endParaRPr>
          </a:p>
          <a:p>
            <a:pPr marL="0" lvl="0" indent="0" algn="l" rtl="0">
              <a:lnSpc>
                <a:spcPct val="115000"/>
              </a:lnSpc>
              <a:spcBef>
                <a:spcPts val="1200"/>
              </a:spcBef>
              <a:spcAft>
                <a:spcPts val="0"/>
              </a:spcAft>
              <a:buNone/>
            </a:pPr>
            <a:r>
              <a:rPr lang="en-GB" sz="1500" b="1">
                <a:latin typeface="Calibri"/>
                <a:ea typeface="Calibri"/>
                <a:cs typeface="Calibri"/>
                <a:sym typeface="Calibri"/>
              </a:rPr>
              <a:t>The mean age is about 54 years; </a:t>
            </a:r>
            <a:endParaRPr sz="1500" b="1">
              <a:latin typeface="Calibri"/>
              <a:ea typeface="Calibri"/>
              <a:cs typeface="Calibri"/>
              <a:sym typeface="Calibri"/>
            </a:endParaRPr>
          </a:p>
          <a:p>
            <a:pPr marL="0" lvl="0" indent="0" algn="l" rtl="0">
              <a:lnSpc>
                <a:spcPct val="115000"/>
              </a:lnSpc>
              <a:spcBef>
                <a:spcPts val="1200"/>
              </a:spcBef>
              <a:spcAft>
                <a:spcPts val="0"/>
              </a:spcAft>
              <a:buNone/>
            </a:pPr>
            <a:r>
              <a:rPr lang="en-GB" sz="1500" b="1">
                <a:latin typeface="Calibri"/>
                <a:ea typeface="Calibri"/>
                <a:cs typeface="Calibri"/>
                <a:sym typeface="Calibri"/>
              </a:rPr>
              <a:t>Min age : 29 years</a:t>
            </a:r>
            <a:endParaRPr sz="1500" b="1">
              <a:latin typeface="Calibri"/>
              <a:ea typeface="Calibri"/>
              <a:cs typeface="Calibri"/>
              <a:sym typeface="Calibri"/>
            </a:endParaRPr>
          </a:p>
          <a:p>
            <a:pPr marL="0" lvl="0" indent="0" algn="l" rtl="0">
              <a:lnSpc>
                <a:spcPct val="115000"/>
              </a:lnSpc>
              <a:spcBef>
                <a:spcPts val="1200"/>
              </a:spcBef>
              <a:spcAft>
                <a:spcPts val="1200"/>
              </a:spcAft>
              <a:buNone/>
            </a:pPr>
            <a:r>
              <a:rPr lang="en-GB" sz="1500" b="1">
                <a:latin typeface="Calibri"/>
                <a:ea typeface="Calibri"/>
                <a:cs typeface="Calibri"/>
                <a:sym typeface="Calibri"/>
              </a:rPr>
              <a:t>Max age : 77 years</a:t>
            </a:r>
            <a:endParaRPr sz="1500" b="1">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1"/>
          <p:cNvSpPr txBox="1">
            <a:spLocks noGrp="1"/>
          </p:cNvSpPr>
          <p:nvPr>
            <p:ph type="body" idx="1"/>
          </p:nvPr>
        </p:nvSpPr>
        <p:spPr>
          <a:xfrm>
            <a:off x="311700" y="4524925"/>
            <a:ext cx="8736300" cy="557700"/>
          </a:xfrm>
          <a:prstGeom prst="rect">
            <a:avLst/>
          </a:prstGeom>
        </p:spPr>
        <p:txBody>
          <a:bodyPr spcFirstLastPara="1" wrap="square" lIns="91425" tIns="91425" rIns="91425" bIns="91425" anchor="ctr" anchorCtr="0">
            <a:normAutofit fontScale="25000" lnSpcReduction="20000"/>
          </a:bodyPr>
          <a:lstStyle/>
          <a:p>
            <a:pPr marL="0" lvl="0" indent="0" algn="just" rtl="0">
              <a:lnSpc>
                <a:spcPct val="115000"/>
              </a:lnSpc>
              <a:spcBef>
                <a:spcPts val="1200"/>
              </a:spcBef>
              <a:spcAft>
                <a:spcPts val="0"/>
              </a:spcAft>
              <a:buNone/>
            </a:pPr>
            <a:r>
              <a:rPr lang="en-GB" sz="5600" b="1">
                <a:latin typeface="Calibri"/>
                <a:ea typeface="Calibri"/>
                <a:cs typeface="Calibri"/>
                <a:sym typeface="Calibri"/>
              </a:rPr>
              <a:t>It is obvious from this graph that the individuals in their fifties and sixties are heart disease sufferers. People who are 58 years old or older in this dataset have heart disease.</a:t>
            </a:r>
            <a:endParaRPr sz="5600" b="1">
              <a:latin typeface="Calibri"/>
              <a:ea typeface="Calibri"/>
              <a:cs typeface="Calibri"/>
              <a:sym typeface="Calibri"/>
            </a:endParaRPr>
          </a:p>
          <a:p>
            <a:pPr marL="0" lvl="0" indent="0" algn="l" rtl="0">
              <a:spcBef>
                <a:spcPts val="1200"/>
              </a:spcBef>
              <a:spcAft>
                <a:spcPts val="0"/>
              </a:spcAft>
              <a:buNone/>
            </a:pPr>
            <a:endParaRPr/>
          </a:p>
        </p:txBody>
      </p:sp>
      <p:pic>
        <p:nvPicPr>
          <p:cNvPr id="202" name="Google Shape;202;p31"/>
          <p:cNvPicPr preferRelativeResize="0"/>
          <p:nvPr/>
        </p:nvPicPr>
        <p:blipFill>
          <a:blip r:embed="rId3">
            <a:alphaModFix/>
          </a:blip>
          <a:stretch>
            <a:fillRect/>
          </a:stretch>
        </p:blipFill>
        <p:spPr>
          <a:xfrm>
            <a:off x="481000" y="269675"/>
            <a:ext cx="8386776" cy="376785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00" y="356850"/>
            <a:ext cx="8520600" cy="623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a:latin typeface="Calibri"/>
                <a:ea typeface="Calibri"/>
                <a:cs typeface="Calibri"/>
                <a:sym typeface="Calibri"/>
              </a:rPr>
              <a:t>OVERVIEW</a:t>
            </a:r>
            <a:endParaRPr b="1">
              <a:latin typeface="Calibri"/>
              <a:ea typeface="Calibri"/>
              <a:cs typeface="Calibri"/>
              <a:sym typeface="Calibri"/>
            </a:endParaRPr>
          </a:p>
        </p:txBody>
      </p:sp>
      <p:sp>
        <p:nvSpPr>
          <p:cNvPr id="72" name="Google Shape;72;p14"/>
          <p:cNvSpPr/>
          <p:nvPr/>
        </p:nvSpPr>
        <p:spPr>
          <a:xfrm>
            <a:off x="687700" y="1660950"/>
            <a:ext cx="331200" cy="400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p:nvPr/>
        </p:nvSpPr>
        <p:spPr>
          <a:xfrm>
            <a:off x="706150" y="2201250"/>
            <a:ext cx="331200" cy="400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p:nvPr/>
        </p:nvSpPr>
        <p:spPr>
          <a:xfrm>
            <a:off x="706150" y="2741550"/>
            <a:ext cx="331200" cy="400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p:nvPr/>
        </p:nvSpPr>
        <p:spPr>
          <a:xfrm>
            <a:off x="706150" y="3326175"/>
            <a:ext cx="331200" cy="334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txBox="1"/>
          <p:nvPr/>
        </p:nvSpPr>
        <p:spPr>
          <a:xfrm>
            <a:off x="1267950" y="1684975"/>
            <a:ext cx="7564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latin typeface="Calibri"/>
                <a:ea typeface="Calibri"/>
                <a:cs typeface="Calibri"/>
                <a:sym typeface="Calibri"/>
              </a:rPr>
              <a:t>INTRODUCTION : DATASET INFORMATION, NOIR ANALYSIS &amp; RESEARCH QUESTIONS </a:t>
            </a:r>
            <a:endParaRPr sz="1600" b="1">
              <a:latin typeface="Calibri"/>
              <a:ea typeface="Calibri"/>
              <a:cs typeface="Calibri"/>
              <a:sym typeface="Calibri"/>
            </a:endParaRPr>
          </a:p>
        </p:txBody>
      </p:sp>
      <p:sp>
        <p:nvSpPr>
          <p:cNvPr id="77" name="Google Shape;77;p14"/>
          <p:cNvSpPr txBox="1"/>
          <p:nvPr/>
        </p:nvSpPr>
        <p:spPr>
          <a:xfrm>
            <a:off x="1267950" y="2237300"/>
            <a:ext cx="6396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latin typeface="Calibri"/>
                <a:ea typeface="Calibri"/>
                <a:cs typeface="Calibri"/>
                <a:sym typeface="Calibri"/>
              </a:rPr>
              <a:t>DATA CLEANING AND PREPROCESSING</a:t>
            </a:r>
            <a:endParaRPr sz="1600" b="1">
              <a:latin typeface="Calibri"/>
              <a:ea typeface="Calibri"/>
              <a:cs typeface="Calibri"/>
              <a:sym typeface="Calibri"/>
            </a:endParaRPr>
          </a:p>
        </p:txBody>
      </p:sp>
      <p:sp>
        <p:nvSpPr>
          <p:cNvPr id="78" name="Google Shape;78;p14"/>
          <p:cNvSpPr txBox="1"/>
          <p:nvPr/>
        </p:nvSpPr>
        <p:spPr>
          <a:xfrm>
            <a:off x="1268050" y="2779600"/>
            <a:ext cx="6396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latin typeface="Calibri"/>
                <a:ea typeface="Calibri"/>
                <a:cs typeface="Calibri"/>
                <a:sym typeface="Calibri"/>
              </a:rPr>
              <a:t>DATA ANALYSIS : VISUALIZATION</a:t>
            </a:r>
            <a:endParaRPr sz="1600" b="1">
              <a:latin typeface="Calibri"/>
              <a:ea typeface="Calibri"/>
              <a:cs typeface="Calibri"/>
              <a:sym typeface="Calibri"/>
            </a:endParaRPr>
          </a:p>
        </p:txBody>
      </p:sp>
      <p:sp>
        <p:nvSpPr>
          <p:cNvPr id="79" name="Google Shape;79;p14"/>
          <p:cNvSpPr txBox="1"/>
          <p:nvPr/>
        </p:nvSpPr>
        <p:spPr>
          <a:xfrm>
            <a:off x="1248750" y="3320875"/>
            <a:ext cx="6646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latin typeface="Calibri"/>
                <a:ea typeface="Calibri"/>
                <a:cs typeface="Calibri"/>
                <a:sym typeface="Calibri"/>
              </a:rPr>
              <a:t>DATA MODEL,CLUSTERING,NLP ANALYSIS</a:t>
            </a:r>
            <a:endParaRPr sz="1600" b="1">
              <a:latin typeface="Calibri"/>
              <a:ea typeface="Calibri"/>
              <a:cs typeface="Calibri"/>
              <a:sym typeface="Calibri"/>
            </a:endParaRPr>
          </a:p>
        </p:txBody>
      </p:sp>
      <p:sp>
        <p:nvSpPr>
          <p:cNvPr id="80" name="Google Shape;80;p14"/>
          <p:cNvSpPr/>
          <p:nvPr/>
        </p:nvSpPr>
        <p:spPr>
          <a:xfrm>
            <a:off x="706150" y="3860375"/>
            <a:ext cx="331200" cy="400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txBox="1"/>
          <p:nvPr/>
        </p:nvSpPr>
        <p:spPr>
          <a:xfrm>
            <a:off x="1268050" y="3862150"/>
            <a:ext cx="6858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latin typeface="Calibri"/>
                <a:ea typeface="Calibri"/>
                <a:cs typeface="Calibri"/>
                <a:sym typeface="Calibri"/>
              </a:rPr>
              <a:t>CONCLUSION AND FUTURE WORK</a:t>
            </a:r>
            <a:endParaRPr sz="1600" b="1">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1500" b="1">
                <a:latin typeface="Calibri"/>
                <a:ea typeface="Calibri"/>
                <a:cs typeface="Calibri"/>
                <a:sym typeface="Calibri"/>
              </a:rPr>
              <a:t>CHEST PAIN TYPE ANALYSIS</a:t>
            </a:r>
            <a:endParaRPr sz="1500" b="1">
              <a:latin typeface="Calibri"/>
              <a:ea typeface="Calibri"/>
              <a:cs typeface="Calibri"/>
              <a:sym typeface="Calibri"/>
            </a:endParaRPr>
          </a:p>
        </p:txBody>
      </p:sp>
      <p:sp>
        <p:nvSpPr>
          <p:cNvPr id="208" name="Google Shape;208;p32"/>
          <p:cNvSpPr txBox="1"/>
          <p:nvPr/>
        </p:nvSpPr>
        <p:spPr>
          <a:xfrm>
            <a:off x="5230100" y="207150"/>
            <a:ext cx="3587400" cy="40944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Clr>
                <a:srgbClr val="292929"/>
              </a:buClr>
              <a:buSzPts val="1400"/>
              <a:buFont typeface="Calibri"/>
              <a:buChar char="●"/>
            </a:pPr>
            <a:r>
              <a:rPr lang="en-GB">
                <a:solidFill>
                  <a:srgbClr val="292929"/>
                </a:solidFill>
                <a:highlight>
                  <a:srgbClr val="FFFFFF"/>
                </a:highlight>
                <a:latin typeface="Calibri"/>
                <a:ea typeface="Calibri"/>
                <a:cs typeface="Calibri"/>
                <a:sym typeface="Calibri"/>
              </a:rPr>
              <a:t>Stress, physical activity, and many other factors can cause chest pain, which differs between genders.</a:t>
            </a:r>
            <a:endParaRPr>
              <a:solidFill>
                <a:srgbClr val="292929"/>
              </a:solidFill>
              <a:highlight>
                <a:srgbClr val="FFFFFF"/>
              </a:highlight>
              <a:latin typeface="Calibri"/>
              <a:ea typeface="Calibri"/>
              <a:cs typeface="Calibri"/>
              <a:sym typeface="Calibri"/>
            </a:endParaRPr>
          </a:p>
          <a:p>
            <a:pPr marL="457200" lvl="0" indent="-317500" algn="just" rtl="0">
              <a:spcBef>
                <a:spcPts val="0"/>
              </a:spcBef>
              <a:spcAft>
                <a:spcPts val="0"/>
              </a:spcAft>
              <a:buClr>
                <a:srgbClr val="292929"/>
              </a:buClr>
              <a:buSzPts val="1400"/>
              <a:buFont typeface="Calibri"/>
              <a:buChar char="●"/>
            </a:pPr>
            <a:r>
              <a:rPr lang="en-GB">
                <a:solidFill>
                  <a:srgbClr val="292929"/>
                </a:solidFill>
                <a:highlight>
                  <a:srgbClr val="FFFFFF"/>
                </a:highlight>
                <a:latin typeface="Calibri"/>
                <a:ea typeface="Calibri"/>
                <a:cs typeface="Calibri"/>
                <a:sym typeface="Calibri"/>
              </a:rPr>
              <a:t>The bar graph above shows that a greater proportion of healthy participants are experiencing </a:t>
            </a:r>
            <a:r>
              <a:rPr lang="en-GB" b="1">
                <a:solidFill>
                  <a:srgbClr val="292929"/>
                </a:solidFill>
                <a:highlight>
                  <a:srgbClr val="FFFFFF"/>
                </a:highlight>
                <a:latin typeface="Calibri"/>
                <a:ea typeface="Calibri"/>
                <a:cs typeface="Calibri"/>
                <a:sym typeface="Calibri"/>
              </a:rPr>
              <a:t>non-angina chest pain.</a:t>
            </a:r>
            <a:endParaRPr b="1">
              <a:solidFill>
                <a:srgbClr val="292929"/>
              </a:solidFill>
              <a:highlight>
                <a:srgbClr val="FFFFFF"/>
              </a:highlight>
              <a:latin typeface="Calibri"/>
              <a:ea typeface="Calibri"/>
              <a:cs typeface="Calibri"/>
              <a:sym typeface="Calibri"/>
            </a:endParaRPr>
          </a:p>
          <a:p>
            <a:pPr marL="457200" lvl="0" indent="-317500" algn="just" rtl="0">
              <a:spcBef>
                <a:spcPts val="0"/>
              </a:spcBef>
              <a:spcAft>
                <a:spcPts val="0"/>
              </a:spcAft>
              <a:buClr>
                <a:srgbClr val="292929"/>
              </a:buClr>
              <a:buSzPts val="1400"/>
              <a:buFont typeface="Calibri"/>
              <a:buChar char="●"/>
            </a:pPr>
            <a:r>
              <a:rPr lang="en-GB">
                <a:solidFill>
                  <a:srgbClr val="292929"/>
                </a:solidFill>
                <a:highlight>
                  <a:srgbClr val="FFFFFF"/>
                </a:highlight>
                <a:latin typeface="Calibri"/>
                <a:ea typeface="Calibri"/>
                <a:cs typeface="Calibri"/>
                <a:sym typeface="Calibri"/>
              </a:rPr>
              <a:t>This graph demonstrates that the sample contains a higher percentage of individuals with a</a:t>
            </a:r>
            <a:r>
              <a:rPr lang="en-GB" b="1">
                <a:solidFill>
                  <a:srgbClr val="292929"/>
                </a:solidFill>
                <a:highlight>
                  <a:srgbClr val="FFFFFF"/>
                </a:highlight>
                <a:latin typeface="Calibri"/>
                <a:ea typeface="Calibri"/>
                <a:cs typeface="Calibri"/>
                <a:sym typeface="Calibri"/>
              </a:rPr>
              <a:t>symptomatic chest discomfort.</a:t>
            </a:r>
            <a:endParaRPr b="1">
              <a:solidFill>
                <a:srgbClr val="292929"/>
              </a:solidFill>
              <a:highlight>
                <a:srgbClr val="FFFFFF"/>
              </a:highlight>
              <a:latin typeface="Calibri"/>
              <a:ea typeface="Calibri"/>
              <a:cs typeface="Calibri"/>
              <a:sym typeface="Calibri"/>
            </a:endParaRPr>
          </a:p>
          <a:p>
            <a:pPr marL="457200" lvl="0" indent="-317500" algn="just" rtl="0">
              <a:spcBef>
                <a:spcPts val="0"/>
              </a:spcBef>
              <a:spcAft>
                <a:spcPts val="0"/>
              </a:spcAft>
              <a:buClr>
                <a:srgbClr val="292929"/>
              </a:buClr>
              <a:buSzPts val="1400"/>
              <a:buFont typeface="Calibri"/>
              <a:buChar char="●"/>
            </a:pPr>
            <a:r>
              <a:rPr lang="en-GB" b="1">
                <a:solidFill>
                  <a:srgbClr val="292929"/>
                </a:solidFill>
                <a:highlight>
                  <a:srgbClr val="FFFFFF"/>
                </a:highlight>
                <a:latin typeface="Calibri"/>
                <a:ea typeface="Calibri"/>
                <a:cs typeface="Calibri"/>
                <a:sym typeface="Calibri"/>
              </a:rPr>
              <a:t>Silent (asymptomatic) myocardial ischemia is a transient alteration in myocardial perfusion without chest pain or the normal symptoms of angina (SMI).</a:t>
            </a:r>
            <a:endParaRPr b="1">
              <a:solidFill>
                <a:srgbClr val="292929"/>
              </a:solidFill>
              <a:highlight>
                <a:srgbClr val="FFFFFF"/>
              </a:highlight>
              <a:latin typeface="Calibri"/>
              <a:ea typeface="Calibri"/>
              <a:cs typeface="Calibri"/>
              <a:sym typeface="Calibri"/>
            </a:endParaRPr>
          </a:p>
          <a:p>
            <a:pPr marL="0" lvl="0" indent="0" algn="l" rtl="0">
              <a:spcBef>
                <a:spcPts val="0"/>
              </a:spcBef>
              <a:spcAft>
                <a:spcPts val="0"/>
              </a:spcAft>
              <a:buNone/>
            </a:pPr>
            <a:endParaRPr sz="15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500">
              <a:solidFill>
                <a:srgbClr val="292929"/>
              </a:solidFill>
              <a:highlight>
                <a:srgbClr val="FFFFFF"/>
              </a:highlight>
              <a:latin typeface="Georgia"/>
              <a:ea typeface="Georgia"/>
              <a:cs typeface="Georgia"/>
              <a:sym typeface="Georgia"/>
            </a:endParaRPr>
          </a:p>
        </p:txBody>
      </p:sp>
      <p:pic>
        <p:nvPicPr>
          <p:cNvPr id="209" name="Google Shape;209;p32"/>
          <p:cNvPicPr preferRelativeResize="0"/>
          <p:nvPr/>
        </p:nvPicPr>
        <p:blipFill>
          <a:blip r:embed="rId3">
            <a:alphaModFix/>
          </a:blip>
          <a:stretch>
            <a:fillRect/>
          </a:stretch>
        </p:blipFill>
        <p:spPr>
          <a:xfrm>
            <a:off x="195800" y="311150"/>
            <a:ext cx="5135175" cy="3651875"/>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225300" y="227175"/>
            <a:ext cx="8779500" cy="9120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0"/>
              </a:spcAft>
              <a:buSzPts val="990"/>
              <a:buNone/>
            </a:pPr>
            <a:r>
              <a:rPr lang="en-GB" sz="1400" b="1">
                <a:latin typeface="Calibri"/>
                <a:ea typeface="Calibri"/>
                <a:cs typeface="Calibri"/>
                <a:sym typeface="Calibri"/>
              </a:rPr>
              <a:t>It is obvious from the first graph that those with heart disease are the ones who experience discomfort after engaging in strenuous exercise. We can deduce from the second graph that the healthy individuals will have an upward-sloping graph. (A higher heart rate following activity)</a:t>
            </a:r>
            <a:endParaRPr sz="1400" b="1">
              <a:latin typeface="Calibri"/>
              <a:ea typeface="Calibri"/>
              <a:cs typeface="Calibri"/>
              <a:sym typeface="Calibri"/>
            </a:endParaRPr>
          </a:p>
          <a:p>
            <a:pPr marL="0" lvl="0" indent="0" algn="l" rtl="0">
              <a:spcBef>
                <a:spcPts val="1200"/>
              </a:spcBef>
              <a:spcAft>
                <a:spcPts val="0"/>
              </a:spcAft>
              <a:buSzPts val="990"/>
              <a:buNone/>
            </a:pPr>
            <a:endParaRPr sz="2520"/>
          </a:p>
        </p:txBody>
      </p:sp>
      <p:pic>
        <p:nvPicPr>
          <p:cNvPr id="215" name="Google Shape;215;p33"/>
          <p:cNvPicPr preferRelativeResize="0"/>
          <p:nvPr/>
        </p:nvPicPr>
        <p:blipFill>
          <a:blip r:embed="rId3">
            <a:alphaModFix/>
          </a:blip>
          <a:stretch>
            <a:fillRect/>
          </a:stretch>
        </p:blipFill>
        <p:spPr>
          <a:xfrm>
            <a:off x="4362450" y="1443600"/>
            <a:ext cx="4469875" cy="3200400"/>
          </a:xfrm>
          <a:prstGeom prst="rect">
            <a:avLst/>
          </a:prstGeom>
          <a:noFill/>
          <a:ln>
            <a:noFill/>
          </a:ln>
        </p:spPr>
      </p:pic>
      <p:pic>
        <p:nvPicPr>
          <p:cNvPr id="216" name="Google Shape;216;p33"/>
          <p:cNvPicPr preferRelativeResize="0"/>
          <p:nvPr/>
        </p:nvPicPr>
        <p:blipFill>
          <a:blip r:embed="rId4">
            <a:alphaModFix/>
          </a:blip>
          <a:stretch>
            <a:fillRect/>
          </a:stretch>
        </p:blipFill>
        <p:spPr>
          <a:xfrm>
            <a:off x="352425" y="1443600"/>
            <a:ext cx="4010025" cy="320040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4"/>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1600" b="1">
                <a:latin typeface="Calibri"/>
                <a:ea typeface="Calibri"/>
                <a:cs typeface="Calibri"/>
                <a:sym typeface="Calibri"/>
              </a:rPr>
              <a:t>OLD PEAK ANALYSIS</a:t>
            </a:r>
            <a:endParaRPr sz="1600">
              <a:latin typeface="Calibri"/>
              <a:ea typeface="Calibri"/>
              <a:cs typeface="Calibri"/>
              <a:sym typeface="Calibri"/>
            </a:endParaRPr>
          </a:p>
        </p:txBody>
      </p:sp>
      <p:pic>
        <p:nvPicPr>
          <p:cNvPr id="222" name="Google Shape;222;p34"/>
          <p:cNvPicPr preferRelativeResize="0"/>
          <p:nvPr/>
        </p:nvPicPr>
        <p:blipFill>
          <a:blip r:embed="rId3">
            <a:alphaModFix/>
          </a:blip>
          <a:stretch>
            <a:fillRect/>
          </a:stretch>
        </p:blipFill>
        <p:spPr>
          <a:xfrm>
            <a:off x="40800" y="80375"/>
            <a:ext cx="8949674" cy="2989375"/>
          </a:xfrm>
          <a:prstGeom prst="rect">
            <a:avLst/>
          </a:prstGeom>
          <a:noFill/>
          <a:ln>
            <a:noFill/>
          </a:ln>
        </p:spPr>
      </p:pic>
      <p:sp>
        <p:nvSpPr>
          <p:cNvPr id="223" name="Google Shape;223;p34"/>
          <p:cNvSpPr txBox="1"/>
          <p:nvPr/>
        </p:nvSpPr>
        <p:spPr>
          <a:xfrm>
            <a:off x="-15550" y="3164525"/>
            <a:ext cx="9144000" cy="1262100"/>
          </a:xfrm>
          <a:prstGeom prst="rect">
            <a:avLst/>
          </a:prstGeom>
          <a:noFill/>
          <a:ln>
            <a:noFill/>
          </a:ln>
        </p:spPr>
        <p:txBody>
          <a:bodyPr spcFirstLastPara="1" wrap="square" lIns="91425" tIns="91425" rIns="91425" bIns="91425" anchor="t" anchorCtr="0">
            <a:spAutoFit/>
          </a:bodyPr>
          <a:lstStyle/>
          <a:p>
            <a:pPr marL="457200" lvl="0" indent="-317500" algn="just" rtl="0">
              <a:lnSpc>
                <a:spcPct val="100000"/>
              </a:lnSpc>
              <a:spcBef>
                <a:spcPts val="0"/>
              </a:spcBef>
              <a:spcAft>
                <a:spcPts val="0"/>
              </a:spcAft>
              <a:buSzPts val="1400"/>
              <a:buFont typeface="Calibri"/>
              <a:buChar char="●"/>
            </a:pPr>
            <a:r>
              <a:rPr lang="en-GB" b="1">
                <a:highlight>
                  <a:srgbClr val="FFFFFF"/>
                </a:highlight>
                <a:latin typeface="Calibri"/>
                <a:ea typeface="Calibri"/>
                <a:cs typeface="Calibri"/>
                <a:sym typeface="Calibri"/>
              </a:rPr>
              <a:t>Old peak: ST depression induced by exercise relative to rest looks at stress of heart during exercise. A heart that isn't healthy will stress more. From this graph, we can see the old peak = 1.2 has the more chance of having disease.</a:t>
            </a:r>
            <a:endParaRPr b="1">
              <a:highlight>
                <a:srgbClr val="FFFFFF"/>
              </a:highlight>
              <a:latin typeface="Calibri"/>
              <a:ea typeface="Calibri"/>
              <a:cs typeface="Calibri"/>
              <a:sym typeface="Calibri"/>
            </a:endParaRPr>
          </a:p>
          <a:p>
            <a:pPr marL="457200" lvl="0" indent="-317500" algn="just" rtl="0">
              <a:lnSpc>
                <a:spcPct val="100000"/>
              </a:lnSpc>
              <a:spcBef>
                <a:spcPts val="0"/>
              </a:spcBef>
              <a:spcAft>
                <a:spcPts val="0"/>
              </a:spcAft>
              <a:buSzPts val="1400"/>
              <a:buFont typeface="Calibri"/>
              <a:buChar char="●"/>
            </a:pPr>
            <a:r>
              <a:rPr lang="en-GB" b="1">
                <a:highlight>
                  <a:srgbClr val="FFFFFF"/>
                </a:highlight>
                <a:latin typeface="Calibri"/>
                <a:ea typeface="Calibri"/>
                <a:cs typeface="Calibri"/>
                <a:sym typeface="Calibri"/>
              </a:rPr>
              <a:t>The attributes like exang, slope and old peak assist us in identifying individuals who have heart disease by requiring them to engage in physical activity.</a:t>
            </a:r>
            <a:endParaRPr b="1">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5"/>
          <p:cNvSpPr txBox="1">
            <a:spLocks noGrp="1"/>
          </p:cNvSpPr>
          <p:nvPr>
            <p:ph type="title"/>
          </p:nvPr>
        </p:nvSpPr>
        <p:spPr>
          <a:xfrm>
            <a:off x="311700" y="318625"/>
            <a:ext cx="8520600" cy="623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2400" b="1">
                <a:latin typeface="Calibri"/>
                <a:ea typeface="Calibri"/>
                <a:cs typeface="Calibri"/>
                <a:sym typeface="Calibri"/>
              </a:rPr>
              <a:t>FBS AND CA WITH RESPECT TO TARGET</a:t>
            </a:r>
            <a:endParaRPr sz="2400" b="1">
              <a:latin typeface="Calibri"/>
              <a:ea typeface="Calibri"/>
              <a:cs typeface="Calibri"/>
              <a:sym typeface="Calibri"/>
            </a:endParaRPr>
          </a:p>
        </p:txBody>
      </p:sp>
      <p:pic>
        <p:nvPicPr>
          <p:cNvPr id="229" name="Google Shape;229;p35"/>
          <p:cNvPicPr preferRelativeResize="0"/>
          <p:nvPr/>
        </p:nvPicPr>
        <p:blipFill>
          <a:blip r:embed="rId3">
            <a:alphaModFix/>
          </a:blip>
          <a:stretch>
            <a:fillRect/>
          </a:stretch>
        </p:blipFill>
        <p:spPr>
          <a:xfrm>
            <a:off x="152400" y="1555350"/>
            <a:ext cx="4527600" cy="3026558"/>
          </a:xfrm>
          <a:prstGeom prst="rect">
            <a:avLst/>
          </a:prstGeom>
          <a:noFill/>
          <a:ln>
            <a:noFill/>
          </a:ln>
        </p:spPr>
      </p:pic>
      <p:pic>
        <p:nvPicPr>
          <p:cNvPr id="230" name="Google Shape;230;p35"/>
          <p:cNvPicPr preferRelativeResize="0"/>
          <p:nvPr/>
        </p:nvPicPr>
        <p:blipFill>
          <a:blip r:embed="rId4">
            <a:alphaModFix/>
          </a:blip>
          <a:stretch>
            <a:fillRect/>
          </a:stretch>
        </p:blipFill>
        <p:spPr>
          <a:xfrm>
            <a:off x="4680000" y="1680700"/>
            <a:ext cx="4265900" cy="2656600"/>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body" idx="1"/>
          </p:nvPr>
        </p:nvSpPr>
        <p:spPr>
          <a:xfrm>
            <a:off x="582300" y="4521400"/>
            <a:ext cx="7979400" cy="46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600" b="1">
                <a:latin typeface="Calibri"/>
                <a:ea typeface="Calibri"/>
                <a:cs typeface="Calibri"/>
                <a:sym typeface="Calibri"/>
              </a:rPr>
              <a:t>DISTRIBUTION PLOTS</a:t>
            </a:r>
            <a:endParaRPr sz="1600"/>
          </a:p>
          <a:p>
            <a:pPr marL="0" lvl="0" indent="0" algn="l" rtl="0">
              <a:spcBef>
                <a:spcPts val="0"/>
              </a:spcBef>
              <a:spcAft>
                <a:spcPts val="0"/>
              </a:spcAft>
              <a:buNone/>
            </a:pPr>
            <a:endParaRPr/>
          </a:p>
        </p:txBody>
      </p:sp>
      <p:pic>
        <p:nvPicPr>
          <p:cNvPr id="236" name="Google Shape;236;p36"/>
          <p:cNvPicPr preferRelativeResize="0"/>
          <p:nvPr/>
        </p:nvPicPr>
        <p:blipFill>
          <a:blip r:embed="rId3">
            <a:alphaModFix/>
          </a:blip>
          <a:stretch>
            <a:fillRect/>
          </a:stretch>
        </p:blipFill>
        <p:spPr>
          <a:xfrm>
            <a:off x="1348488" y="138000"/>
            <a:ext cx="6447026" cy="4216599"/>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7"/>
          <p:cNvSpPr txBox="1">
            <a:spLocks noGrp="1"/>
          </p:cNvSpPr>
          <p:nvPr>
            <p:ph type="title"/>
          </p:nvPr>
        </p:nvSpPr>
        <p:spPr>
          <a:xfrm>
            <a:off x="248400" y="258050"/>
            <a:ext cx="8895600" cy="723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300" b="1">
                <a:latin typeface="Calibri"/>
                <a:ea typeface="Calibri"/>
                <a:cs typeface="Calibri"/>
                <a:sym typeface="Calibri"/>
              </a:rPr>
              <a:t>COMPARISON BETWEEN TWO ATTRIBUTES WITH RESPECT TO TARGET</a:t>
            </a:r>
            <a:endParaRPr sz="2300" b="1">
              <a:latin typeface="Calibri"/>
              <a:ea typeface="Calibri"/>
              <a:cs typeface="Calibri"/>
              <a:sym typeface="Calibri"/>
            </a:endParaRPr>
          </a:p>
        </p:txBody>
      </p:sp>
      <p:pic>
        <p:nvPicPr>
          <p:cNvPr id="242" name="Google Shape;242;p37"/>
          <p:cNvPicPr preferRelativeResize="0"/>
          <p:nvPr/>
        </p:nvPicPr>
        <p:blipFill>
          <a:blip r:embed="rId3">
            <a:alphaModFix/>
          </a:blip>
          <a:stretch>
            <a:fillRect/>
          </a:stretch>
        </p:blipFill>
        <p:spPr>
          <a:xfrm>
            <a:off x="248388" y="1394338"/>
            <a:ext cx="4276725" cy="3609975"/>
          </a:xfrm>
          <a:prstGeom prst="rect">
            <a:avLst/>
          </a:prstGeom>
          <a:noFill/>
          <a:ln>
            <a:noFill/>
          </a:ln>
        </p:spPr>
      </p:pic>
      <p:pic>
        <p:nvPicPr>
          <p:cNvPr id="243" name="Google Shape;243;p37"/>
          <p:cNvPicPr preferRelativeResize="0"/>
          <p:nvPr/>
        </p:nvPicPr>
        <p:blipFill>
          <a:blip r:embed="rId4">
            <a:alphaModFix/>
          </a:blip>
          <a:stretch>
            <a:fillRect/>
          </a:stretch>
        </p:blipFill>
        <p:spPr>
          <a:xfrm>
            <a:off x="4571988" y="1384825"/>
            <a:ext cx="4143375" cy="3629025"/>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8"/>
          <p:cNvSpPr txBox="1">
            <a:spLocks noGrp="1"/>
          </p:cNvSpPr>
          <p:nvPr>
            <p:ph type="title"/>
          </p:nvPr>
        </p:nvSpPr>
        <p:spPr>
          <a:xfrm>
            <a:off x="311725" y="500925"/>
            <a:ext cx="3127500" cy="670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2200" b="1">
                <a:latin typeface="Calibri"/>
                <a:ea typeface="Calibri"/>
                <a:cs typeface="Calibri"/>
                <a:sym typeface="Calibri"/>
              </a:rPr>
              <a:t>RELATIONSHIP PLOT</a:t>
            </a:r>
            <a:endParaRPr sz="2200" b="1">
              <a:latin typeface="Calibri"/>
              <a:ea typeface="Calibri"/>
              <a:cs typeface="Calibri"/>
              <a:sym typeface="Calibri"/>
            </a:endParaRPr>
          </a:p>
        </p:txBody>
      </p:sp>
      <p:sp>
        <p:nvSpPr>
          <p:cNvPr id="249" name="Google Shape;249;p38"/>
          <p:cNvSpPr txBox="1">
            <a:spLocks noGrp="1"/>
          </p:cNvSpPr>
          <p:nvPr>
            <p:ph type="body" idx="1"/>
          </p:nvPr>
        </p:nvSpPr>
        <p:spPr>
          <a:xfrm>
            <a:off x="139825" y="1084375"/>
            <a:ext cx="3471300" cy="3488400"/>
          </a:xfrm>
          <a:prstGeom prst="rect">
            <a:avLst/>
          </a:prstGeom>
        </p:spPr>
        <p:txBody>
          <a:bodyPr spcFirstLastPara="1" wrap="square" lIns="91425" tIns="91425" rIns="91425" bIns="91425" anchor="t" anchorCtr="0">
            <a:normAutofit fontScale="25000" lnSpcReduction="20000"/>
          </a:bodyPr>
          <a:lstStyle/>
          <a:p>
            <a:pPr marL="0" lvl="0" indent="0" algn="l" rtl="0">
              <a:spcBef>
                <a:spcPts val="1200"/>
              </a:spcBef>
              <a:spcAft>
                <a:spcPts val="0"/>
              </a:spcAft>
              <a:buNone/>
            </a:pPr>
            <a:r>
              <a:rPr lang="en-GB" sz="5600">
                <a:solidFill>
                  <a:schemeClr val="lt1"/>
                </a:solidFill>
                <a:latin typeface="Calibri"/>
                <a:ea typeface="Calibri"/>
                <a:cs typeface="Calibri"/>
                <a:sym typeface="Calibri"/>
              </a:rPr>
              <a:t>Relationship plot demonstrates the variation of max    pulse (thalach)  with respect to resting bp. </a:t>
            </a:r>
            <a:endParaRPr sz="5600">
              <a:solidFill>
                <a:schemeClr val="lt1"/>
              </a:solidFill>
              <a:latin typeface="Calibri"/>
              <a:ea typeface="Calibri"/>
              <a:cs typeface="Calibri"/>
              <a:sym typeface="Calibri"/>
            </a:endParaRPr>
          </a:p>
          <a:p>
            <a:pPr marL="457200" lvl="0" indent="-317500" algn="just" rtl="0">
              <a:spcBef>
                <a:spcPts val="1200"/>
              </a:spcBef>
              <a:spcAft>
                <a:spcPts val="0"/>
              </a:spcAft>
              <a:buClr>
                <a:schemeClr val="lt1"/>
              </a:buClr>
              <a:buSzPct val="100000"/>
              <a:buFont typeface="Calibri"/>
              <a:buChar char="●"/>
            </a:pPr>
            <a:r>
              <a:rPr lang="en-GB" sz="5600">
                <a:solidFill>
                  <a:schemeClr val="lt1"/>
                </a:solidFill>
                <a:latin typeface="Calibri"/>
                <a:ea typeface="Calibri"/>
                <a:cs typeface="Calibri"/>
                <a:sym typeface="Calibri"/>
              </a:rPr>
              <a:t>size of circle: cholesterol</a:t>
            </a:r>
            <a:endParaRPr sz="5600">
              <a:solidFill>
                <a:schemeClr val="lt1"/>
              </a:solidFill>
              <a:latin typeface="Calibri"/>
              <a:ea typeface="Calibri"/>
              <a:cs typeface="Calibri"/>
              <a:sym typeface="Calibri"/>
            </a:endParaRPr>
          </a:p>
          <a:p>
            <a:pPr marL="457200" lvl="0" indent="-317500" algn="just" rtl="0">
              <a:spcBef>
                <a:spcPts val="0"/>
              </a:spcBef>
              <a:spcAft>
                <a:spcPts val="0"/>
              </a:spcAft>
              <a:buClr>
                <a:schemeClr val="lt1"/>
              </a:buClr>
              <a:buSzPct val="100000"/>
              <a:buFont typeface="Calibri"/>
              <a:buChar char="●"/>
            </a:pPr>
            <a:r>
              <a:rPr lang="en-GB" sz="5600">
                <a:solidFill>
                  <a:schemeClr val="lt1"/>
                </a:solidFill>
                <a:latin typeface="Calibri"/>
                <a:ea typeface="Calibri"/>
                <a:cs typeface="Calibri"/>
                <a:sym typeface="Calibri"/>
              </a:rPr>
              <a:t>This graph shows how the maximum pulse varies with resting blood pressure and what the cholesterol value is for each data point.</a:t>
            </a:r>
            <a:endParaRPr sz="5600">
              <a:solidFill>
                <a:schemeClr val="lt1"/>
              </a:solidFill>
              <a:latin typeface="Calibri"/>
              <a:ea typeface="Calibri"/>
              <a:cs typeface="Calibri"/>
              <a:sym typeface="Calibri"/>
            </a:endParaRPr>
          </a:p>
          <a:p>
            <a:pPr marL="457200" lvl="0" indent="-317500" algn="just" rtl="0">
              <a:spcBef>
                <a:spcPts val="0"/>
              </a:spcBef>
              <a:spcAft>
                <a:spcPts val="0"/>
              </a:spcAft>
              <a:buClr>
                <a:schemeClr val="lt1"/>
              </a:buClr>
              <a:buSzPct val="100000"/>
              <a:buFont typeface="Calibri"/>
              <a:buChar char="●"/>
            </a:pPr>
            <a:r>
              <a:rPr lang="en-GB" sz="5600">
                <a:solidFill>
                  <a:schemeClr val="lt1"/>
                </a:solidFill>
                <a:latin typeface="Calibri"/>
                <a:ea typeface="Calibri"/>
                <a:cs typeface="Calibri"/>
                <a:sym typeface="Calibri"/>
              </a:rPr>
              <a:t>Even with lower resting blood pressure, the maximum pulse is very high, and the majority of people in this group have heart disease.</a:t>
            </a:r>
            <a:endParaRPr sz="5600">
              <a:solidFill>
                <a:schemeClr val="lt1"/>
              </a:solidFill>
              <a:latin typeface="Calibri"/>
              <a:ea typeface="Calibri"/>
              <a:cs typeface="Calibri"/>
              <a:sym typeface="Calibri"/>
            </a:endParaRPr>
          </a:p>
          <a:p>
            <a:pPr marL="457200" lvl="0" indent="-317500" algn="just" rtl="0">
              <a:spcBef>
                <a:spcPts val="0"/>
              </a:spcBef>
              <a:spcAft>
                <a:spcPts val="0"/>
              </a:spcAft>
              <a:buClr>
                <a:schemeClr val="lt1"/>
              </a:buClr>
              <a:buSzPct val="100000"/>
              <a:buFont typeface="Calibri"/>
              <a:buChar char="●"/>
            </a:pPr>
            <a:r>
              <a:rPr lang="en-GB" sz="5600">
                <a:solidFill>
                  <a:schemeClr val="lt1"/>
                </a:solidFill>
                <a:latin typeface="Calibri"/>
                <a:ea typeface="Calibri"/>
                <a:cs typeface="Calibri"/>
                <a:sym typeface="Calibri"/>
              </a:rPr>
              <a:t>People can have heart disease even when their resting blood pressure is low and their maximum pulse is high. </a:t>
            </a:r>
            <a:endParaRPr sz="5600">
              <a:solidFill>
                <a:schemeClr val="lt1"/>
              </a:solidFill>
              <a:latin typeface="Calibri"/>
              <a:ea typeface="Calibri"/>
              <a:cs typeface="Calibri"/>
              <a:sym typeface="Calibri"/>
            </a:endParaRPr>
          </a:p>
          <a:p>
            <a:pPr marL="0" lvl="0" indent="0" algn="l" rtl="0">
              <a:spcBef>
                <a:spcPts val="1200"/>
              </a:spcBef>
              <a:spcAft>
                <a:spcPts val="1200"/>
              </a:spcAft>
              <a:buNone/>
            </a:pPr>
            <a:endParaRPr/>
          </a:p>
        </p:txBody>
      </p:sp>
      <p:pic>
        <p:nvPicPr>
          <p:cNvPr id="250" name="Google Shape;250;p38"/>
          <p:cNvPicPr preferRelativeResize="0"/>
          <p:nvPr/>
        </p:nvPicPr>
        <p:blipFill>
          <a:blip r:embed="rId3">
            <a:alphaModFix/>
          </a:blip>
          <a:stretch>
            <a:fillRect/>
          </a:stretch>
        </p:blipFill>
        <p:spPr>
          <a:xfrm>
            <a:off x="4572000" y="853125"/>
            <a:ext cx="4321800" cy="3719650"/>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9"/>
          <p:cNvSpPr txBox="1">
            <a:spLocks noGrp="1"/>
          </p:cNvSpPr>
          <p:nvPr>
            <p:ph type="title"/>
          </p:nvPr>
        </p:nvSpPr>
        <p:spPr>
          <a:xfrm>
            <a:off x="311700" y="310425"/>
            <a:ext cx="8520600" cy="623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2400" b="1">
                <a:latin typeface="Calibri"/>
                <a:ea typeface="Calibri"/>
                <a:cs typeface="Calibri"/>
                <a:sym typeface="Calibri"/>
              </a:rPr>
              <a:t>SCATTER PLOT AND PAIR PLOT</a:t>
            </a:r>
            <a:endParaRPr sz="2400" b="1">
              <a:latin typeface="Calibri"/>
              <a:ea typeface="Calibri"/>
              <a:cs typeface="Calibri"/>
              <a:sym typeface="Calibri"/>
            </a:endParaRPr>
          </a:p>
        </p:txBody>
      </p:sp>
      <p:sp>
        <p:nvSpPr>
          <p:cNvPr id="256" name="Google Shape;256;p39"/>
          <p:cNvSpPr txBox="1">
            <a:spLocks noGrp="1"/>
          </p:cNvSpPr>
          <p:nvPr>
            <p:ph type="body" idx="2"/>
          </p:nvPr>
        </p:nvSpPr>
        <p:spPr>
          <a:xfrm>
            <a:off x="4832400" y="1505700"/>
            <a:ext cx="4148400" cy="3076200"/>
          </a:xfrm>
          <a:prstGeom prst="rect">
            <a:avLst/>
          </a:prstGeom>
        </p:spPr>
        <p:txBody>
          <a:bodyPr spcFirstLastPara="1" wrap="square" lIns="91425" tIns="91425" rIns="91425" bIns="91425" anchor="t" anchorCtr="0">
            <a:normAutofit fontScale="92500"/>
          </a:bodyPr>
          <a:lstStyle/>
          <a:p>
            <a:pPr marL="0" lvl="0" indent="0" algn="ctr" rtl="0">
              <a:spcBef>
                <a:spcPts val="0"/>
              </a:spcBef>
              <a:spcAft>
                <a:spcPts val="0"/>
              </a:spcAft>
              <a:buNone/>
            </a:pPr>
            <a:r>
              <a:rPr lang="en-GB" sz="1708" b="1">
                <a:solidFill>
                  <a:srgbClr val="000000"/>
                </a:solidFill>
                <a:latin typeface="Calibri"/>
                <a:ea typeface="Calibri"/>
                <a:cs typeface="Calibri"/>
                <a:sym typeface="Calibri"/>
              </a:rPr>
              <a:t>PAIR PLOT:</a:t>
            </a:r>
            <a:endParaRPr sz="1708" b="1">
              <a:solidFill>
                <a:srgbClr val="000000"/>
              </a:solidFill>
              <a:latin typeface="Calibri"/>
              <a:ea typeface="Calibri"/>
              <a:cs typeface="Calibri"/>
              <a:sym typeface="Calibri"/>
            </a:endParaRPr>
          </a:p>
          <a:p>
            <a:pPr marL="457200" lvl="0" indent="-322580" algn="just" rtl="0">
              <a:lnSpc>
                <a:spcPct val="129545"/>
              </a:lnSpc>
              <a:spcBef>
                <a:spcPts val="1200"/>
              </a:spcBef>
              <a:spcAft>
                <a:spcPts val="0"/>
              </a:spcAft>
              <a:buClr>
                <a:srgbClr val="000000"/>
              </a:buClr>
              <a:buSzPct val="100000"/>
              <a:buFont typeface="Calibri"/>
              <a:buChar char="●"/>
            </a:pPr>
            <a:r>
              <a:rPr lang="en-GB" sz="1600">
                <a:solidFill>
                  <a:srgbClr val="000000"/>
                </a:solidFill>
                <a:highlight>
                  <a:srgbClr val="FFFFFE"/>
                </a:highlight>
                <a:latin typeface="Calibri"/>
                <a:ea typeface="Calibri"/>
                <a:cs typeface="Calibri"/>
                <a:sym typeface="Calibri"/>
              </a:rPr>
              <a:t>To Plot pairwise relationships in a dataset</a:t>
            </a:r>
            <a:endParaRPr sz="1600">
              <a:solidFill>
                <a:srgbClr val="000000"/>
              </a:solidFill>
              <a:highlight>
                <a:srgbClr val="FFFFFE"/>
              </a:highlight>
              <a:latin typeface="Calibri"/>
              <a:ea typeface="Calibri"/>
              <a:cs typeface="Calibri"/>
              <a:sym typeface="Calibri"/>
            </a:endParaRPr>
          </a:p>
          <a:p>
            <a:pPr marL="457200" lvl="0" indent="-322580" algn="just" rtl="0">
              <a:lnSpc>
                <a:spcPct val="129545"/>
              </a:lnSpc>
              <a:spcBef>
                <a:spcPts val="0"/>
              </a:spcBef>
              <a:spcAft>
                <a:spcPts val="0"/>
              </a:spcAft>
              <a:buClr>
                <a:srgbClr val="000000"/>
              </a:buClr>
              <a:buSzPct val="100000"/>
              <a:buFont typeface="Calibri"/>
              <a:buChar char="●"/>
            </a:pPr>
            <a:r>
              <a:rPr lang="en-GB" sz="1600">
                <a:solidFill>
                  <a:srgbClr val="000000"/>
                </a:solidFill>
                <a:highlight>
                  <a:srgbClr val="FFFFFE"/>
                </a:highlight>
                <a:latin typeface="Calibri"/>
                <a:ea typeface="Calibri"/>
                <a:cs typeface="Calibri"/>
                <a:sym typeface="Calibri"/>
              </a:rPr>
              <a:t>Sns pairplot to visualize the distribution.</a:t>
            </a:r>
            <a:endParaRPr sz="1600">
              <a:solidFill>
                <a:srgbClr val="000000"/>
              </a:solidFill>
              <a:highlight>
                <a:srgbClr val="FFFFFE"/>
              </a:highlight>
              <a:latin typeface="Calibri"/>
              <a:ea typeface="Calibri"/>
              <a:cs typeface="Calibri"/>
              <a:sym typeface="Calibri"/>
            </a:endParaRPr>
          </a:p>
          <a:p>
            <a:pPr marL="457200" lvl="0" indent="-322580" algn="just" rtl="0">
              <a:lnSpc>
                <a:spcPct val="129545"/>
              </a:lnSpc>
              <a:spcBef>
                <a:spcPts val="0"/>
              </a:spcBef>
              <a:spcAft>
                <a:spcPts val="0"/>
              </a:spcAft>
              <a:buClr>
                <a:srgbClr val="000000"/>
              </a:buClr>
              <a:buSzPct val="100000"/>
              <a:buFont typeface="Calibri"/>
              <a:buChar char="●"/>
            </a:pPr>
            <a:r>
              <a:rPr lang="en-GB" sz="1600">
                <a:solidFill>
                  <a:srgbClr val="000000"/>
                </a:solidFill>
                <a:highlight>
                  <a:srgbClr val="FFFFFE"/>
                </a:highlight>
                <a:latin typeface="Calibri"/>
                <a:ea typeface="Calibri"/>
                <a:cs typeface="Calibri"/>
                <a:sym typeface="Calibri"/>
              </a:rPr>
              <a:t>Oldpeak having a linear separation relation between disease and non-disease.</a:t>
            </a:r>
            <a:endParaRPr sz="1600">
              <a:solidFill>
                <a:srgbClr val="000000"/>
              </a:solidFill>
              <a:highlight>
                <a:srgbClr val="FFFFFE"/>
              </a:highlight>
              <a:latin typeface="Calibri"/>
              <a:ea typeface="Calibri"/>
              <a:cs typeface="Calibri"/>
              <a:sym typeface="Calibri"/>
            </a:endParaRPr>
          </a:p>
          <a:p>
            <a:pPr marL="457200" lvl="0" indent="-322580" algn="just" rtl="0">
              <a:lnSpc>
                <a:spcPct val="129545"/>
              </a:lnSpc>
              <a:spcBef>
                <a:spcPts val="0"/>
              </a:spcBef>
              <a:spcAft>
                <a:spcPts val="0"/>
              </a:spcAft>
              <a:buClr>
                <a:srgbClr val="000000"/>
              </a:buClr>
              <a:buSzPct val="100000"/>
              <a:buFont typeface="Calibri"/>
              <a:buChar char="●"/>
            </a:pPr>
            <a:r>
              <a:rPr lang="en-GB" sz="1600">
                <a:solidFill>
                  <a:srgbClr val="000000"/>
                </a:solidFill>
                <a:highlight>
                  <a:srgbClr val="FFFFFE"/>
                </a:highlight>
                <a:latin typeface="Calibri"/>
                <a:ea typeface="Calibri"/>
                <a:cs typeface="Calibri"/>
                <a:sym typeface="Calibri"/>
              </a:rPr>
              <a:t>thalach having a mild separation relation between disease and non-disease.</a:t>
            </a:r>
            <a:endParaRPr sz="1600">
              <a:solidFill>
                <a:srgbClr val="000000"/>
              </a:solidFill>
              <a:highlight>
                <a:srgbClr val="FFFFFE"/>
              </a:highlight>
              <a:latin typeface="Calibri"/>
              <a:ea typeface="Calibri"/>
              <a:cs typeface="Calibri"/>
              <a:sym typeface="Calibri"/>
            </a:endParaRPr>
          </a:p>
          <a:p>
            <a:pPr marL="457200" lvl="0" indent="-322580" algn="just" rtl="0">
              <a:lnSpc>
                <a:spcPct val="129545"/>
              </a:lnSpc>
              <a:spcBef>
                <a:spcPts val="0"/>
              </a:spcBef>
              <a:spcAft>
                <a:spcPts val="0"/>
              </a:spcAft>
              <a:buClr>
                <a:srgbClr val="000000"/>
              </a:buClr>
              <a:buSzPct val="100000"/>
              <a:buFont typeface="Calibri"/>
              <a:buChar char="●"/>
            </a:pPr>
            <a:r>
              <a:rPr lang="en-GB" sz="1600">
                <a:solidFill>
                  <a:srgbClr val="000000"/>
                </a:solidFill>
                <a:highlight>
                  <a:srgbClr val="FFFFFE"/>
                </a:highlight>
                <a:latin typeface="Calibri"/>
                <a:ea typeface="Calibri"/>
                <a:cs typeface="Calibri"/>
                <a:sym typeface="Calibri"/>
              </a:rPr>
              <a:t>Other features don’t form any clear separation</a:t>
            </a:r>
            <a:endParaRPr sz="1600">
              <a:solidFill>
                <a:srgbClr val="000000"/>
              </a:solidFill>
              <a:highlight>
                <a:srgbClr val="FFFFFE"/>
              </a:highlight>
              <a:latin typeface="Calibri"/>
              <a:ea typeface="Calibri"/>
              <a:cs typeface="Calibri"/>
              <a:sym typeface="Calibri"/>
            </a:endParaRPr>
          </a:p>
          <a:p>
            <a:pPr marL="0" lvl="0" indent="0" algn="l" rtl="0">
              <a:spcBef>
                <a:spcPts val="1200"/>
              </a:spcBef>
              <a:spcAft>
                <a:spcPts val="1200"/>
              </a:spcAft>
              <a:buNone/>
            </a:pPr>
            <a:endParaRPr/>
          </a:p>
        </p:txBody>
      </p:sp>
      <p:pic>
        <p:nvPicPr>
          <p:cNvPr id="257" name="Google Shape;257;p39"/>
          <p:cNvPicPr preferRelativeResize="0"/>
          <p:nvPr/>
        </p:nvPicPr>
        <p:blipFill>
          <a:blip r:embed="rId3">
            <a:alphaModFix/>
          </a:blip>
          <a:stretch>
            <a:fillRect/>
          </a:stretch>
        </p:blipFill>
        <p:spPr>
          <a:xfrm>
            <a:off x="125175" y="1505700"/>
            <a:ext cx="4256425" cy="2636700"/>
          </a:xfrm>
          <a:prstGeom prst="rect">
            <a:avLst/>
          </a:prstGeom>
          <a:noFill/>
          <a:ln>
            <a:noFill/>
          </a:ln>
        </p:spPr>
      </p:pic>
      <p:sp>
        <p:nvSpPr>
          <p:cNvPr id="258" name="Google Shape;258;p39"/>
          <p:cNvSpPr txBox="1"/>
          <p:nvPr/>
        </p:nvSpPr>
        <p:spPr>
          <a:xfrm>
            <a:off x="125175" y="4205500"/>
            <a:ext cx="4515000" cy="11913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GB" sz="1200" b="1">
                <a:latin typeface="Calibri"/>
                <a:ea typeface="Calibri"/>
                <a:cs typeface="Calibri"/>
                <a:sym typeface="Calibri"/>
              </a:rPr>
              <a:t>This graph shows that people between the ages of 50 and 60 who have high resting blood pressure are more likely to have heart disease.</a:t>
            </a:r>
            <a:endParaRPr sz="1200" b="1">
              <a:latin typeface="Calibri"/>
              <a:ea typeface="Calibri"/>
              <a:cs typeface="Calibri"/>
              <a:sym typeface="Calibri"/>
            </a:endParaRPr>
          </a:p>
          <a:p>
            <a:pPr marL="0" lvl="0" indent="0" algn="l" rtl="0">
              <a:spcBef>
                <a:spcPts val="1200"/>
              </a:spcBef>
              <a:spcAft>
                <a:spcPts val="0"/>
              </a:spcAft>
              <a:buNone/>
            </a:pPr>
            <a:endParaRPr>
              <a:latin typeface="Roboto"/>
              <a:ea typeface="Roboto"/>
              <a:cs typeface="Roboto"/>
              <a:sym typeface="Roboto"/>
            </a:endParaRPr>
          </a:p>
        </p:txBody>
      </p:sp>
      <p:sp>
        <p:nvSpPr>
          <p:cNvPr id="259" name="Google Shape;259;p39"/>
          <p:cNvSpPr/>
          <p:nvPr/>
        </p:nvSpPr>
        <p:spPr>
          <a:xfrm>
            <a:off x="6599575" y="4287150"/>
            <a:ext cx="1129500" cy="381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1600" b="1">
                <a:latin typeface="Calibri"/>
                <a:ea typeface="Calibri"/>
                <a:cs typeface="Calibri"/>
                <a:sym typeface="Calibri"/>
              </a:rPr>
              <a:t>PAIR PLOT</a:t>
            </a:r>
            <a:endParaRPr sz="1600" b="1">
              <a:latin typeface="Calibri"/>
              <a:ea typeface="Calibri"/>
              <a:cs typeface="Calibri"/>
              <a:sym typeface="Calibri"/>
            </a:endParaRPr>
          </a:p>
        </p:txBody>
      </p:sp>
      <p:pic>
        <p:nvPicPr>
          <p:cNvPr id="265" name="Google Shape;265;p40"/>
          <p:cNvPicPr preferRelativeResize="0"/>
          <p:nvPr/>
        </p:nvPicPr>
        <p:blipFill>
          <a:blip r:embed="rId3">
            <a:alphaModFix/>
          </a:blip>
          <a:stretch>
            <a:fillRect/>
          </a:stretch>
        </p:blipFill>
        <p:spPr>
          <a:xfrm>
            <a:off x="925400" y="97975"/>
            <a:ext cx="7170975" cy="4216600"/>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1"/>
          <p:cNvSpPr txBox="1">
            <a:spLocks noGrp="1"/>
          </p:cNvSpPr>
          <p:nvPr>
            <p:ph type="title"/>
          </p:nvPr>
        </p:nvSpPr>
        <p:spPr>
          <a:xfrm>
            <a:off x="311700" y="245875"/>
            <a:ext cx="8520600" cy="623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2400" b="1">
                <a:latin typeface="Calibri"/>
                <a:ea typeface="Calibri"/>
                <a:cs typeface="Calibri"/>
                <a:sym typeface="Calibri"/>
              </a:rPr>
              <a:t>HISTOGRAM PLOTS</a:t>
            </a:r>
            <a:endParaRPr sz="2400" b="1">
              <a:latin typeface="Calibri"/>
              <a:ea typeface="Calibri"/>
              <a:cs typeface="Calibri"/>
              <a:sym typeface="Calibri"/>
            </a:endParaRPr>
          </a:p>
        </p:txBody>
      </p:sp>
      <p:pic>
        <p:nvPicPr>
          <p:cNvPr id="271" name="Google Shape;271;p41"/>
          <p:cNvPicPr preferRelativeResize="0"/>
          <p:nvPr/>
        </p:nvPicPr>
        <p:blipFill>
          <a:blip r:embed="rId3">
            <a:alphaModFix/>
          </a:blip>
          <a:stretch>
            <a:fillRect/>
          </a:stretch>
        </p:blipFill>
        <p:spPr>
          <a:xfrm>
            <a:off x="152400" y="1540150"/>
            <a:ext cx="4527600" cy="3198325"/>
          </a:xfrm>
          <a:prstGeom prst="rect">
            <a:avLst/>
          </a:prstGeom>
          <a:noFill/>
          <a:ln>
            <a:noFill/>
          </a:ln>
        </p:spPr>
      </p:pic>
      <p:pic>
        <p:nvPicPr>
          <p:cNvPr id="272" name="Google Shape;272;p41"/>
          <p:cNvPicPr preferRelativeResize="0"/>
          <p:nvPr/>
        </p:nvPicPr>
        <p:blipFill>
          <a:blip r:embed="rId4">
            <a:alphaModFix/>
          </a:blip>
          <a:stretch>
            <a:fillRect/>
          </a:stretch>
        </p:blipFill>
        <p:spPr>
          <a:xfrm>
            <a:off x="4777975" y="1540150"/>
            <a:ext cx="4159200" cy="3103075"/>
          </a:xfrm>
          <a:prstGeom prst="rect">
            <a:avLst/>
          </a:prstGeom>
          <a:noFill/>
          <a:ln>
            <a:noFill/>
          </a:ln>
        </p:spPr>
      </p:pic>
      <p:sp>
        <p:nvSpPr>
          <p:cNvPr id="273" name="Google Shape;273;p41"/>
          <p:cNvSpPr txBox="1"/>
          <p:nvPr/>
        </p:nvSpPr>
        <p:spPr>
          <a:xfrm>
            <a:off x="422300" y="4550450"/>
            <a:ext cx="547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ctrTitle"/>
          </p:nvPr>
        </p:nvSpPr>
        <p:spPr>
          <a:xfrm>
            <a:off x="1017650" y="1605900"/>
            <a:ext cx="3074400" cy="82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000" b="1">
                <a:latin typeface="Calibri"/>
                <a:ea typeface="Calibri"/>
                <a:cs typeface="Calibri"/>
                <a:sym typeface="Calibri"/>
              </a:rPr>
              <a:t>INTRODUCTION</a:t>
            </a:r>
            <a:endParaRPr sz="3000" b="1">
              <a:latin typeface="Calibri"/>
              <a:ea typeface="Calibri"/>
              <a:cs typeface="Calibri"/>
              <a:sym typeface="Calibri"/>
            </a:endParaRPr>
          </a:p>
        </p:txBody>
      </p:sp>
      <p:sp>
        <p:nvSpPr>
          <p:cNvPr id="87" name="Google Shape;87;p15"/>
          <p:cNvSpPr txBox="1"/>
          <p:nvPr/>
        </p:nvSpPr>
        <p:spPr>
          <a:xfrm>
            <a:off x="5748800" y="3862150"/>
            <a:ext cx="31407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DATASET INFORMATION</a:t>
            </a:r>
            <a:endParaRPr b="1">
              <a:solidFill>
                <a:schemeClr val="lt1"/>
              </a:solidFill>
              <a:latin typeface="Calibri"/>
              <a:ea typeface="Calibri"/>
              <a:cs typeface="Calibri"/>
              <a:sym typeface="Calibri"/>
            </a:endParaRPr>
          </a:p>
          <a:p>
            <a:pPr marL="457200" lvl="0" indent="-317500" algn="l" rtl="0">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RESEARCH QUESTIONS</a:t>
            </a:r>
            <a:endParaRPr b="1">
              <a:solidFill>
                <a:schemeClr val="lt1"/>
              </a:solidFill>
              <a:latin typeface="Calibri"/>
              <a:ea typeface="Calibri"/>
              <a:cs typeface="Calibri"/>
              <a:sym typeface="Calibri"/>
            </a:endParaRPr>
          </a:p>
          <a:p>
            <a:pPr marL="457200" lvl="0" indent="-317500" algn="l" rtl="0">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RELEVANT RESEARCH ARTICLES</a:t>
            </a:r>
            <a:endParaRPr b="1">
              <a:solidFill>
                <a:schemeClr val="lt1"/>
              </a:solidFill>
              <a:latin typeface="Calibri"/>
              <a:ea typeface="Calibri"/>
              <a:cs typeface="Calibri"/>
              <a:sym typeface="Calibri"/>
            </a:endParaRPr>
          </a:p>
          <a:p>
            <a:pPr marL="457200" lvl="0" indent="-317500" algn="l" rtl="0">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NOIR ANALYSIS</a:t>
            </a:r>
            <a:endParaRPr b="1">
              <a:solidFill>
                <a:schemeClr val="lt1"/>
              </a:solidFill>
              <a:latin typeface="Calibri"/>
              <a:ea typeface="Calibri"/>
              <a:cs typeface="Calibri"/>
              <a:sym typeface="Calibri"/>
            </a:endParaRPr>
          </a:p>
          <a:p>
            <a:pPr marL="0" lvl="0" indent="0" algn="l" rtl="0">
              <a:spcBef>
                <a:spcPts val="0"/>
              </a:spcBef>
              <a:spcAft>
                <a:spcPts val="0"/>
              </a:spcAft>
              <a:buNone/>
            </a:pPr>
            <a:endParaRPr>
              <a:latin typeface="Roboto"/>
              <a:ea typeface="Roboto"/>
              <a:cs typeface="Roboto"/>
              <a:sym typeface="Roboto"/>
            </a:endParaRPr>
          </a:p>
        </p:txBody>
      </p:sp>
      <p:pic>
        <p:nvPicPr>
          <p:cNvPr id="88" name="Google Shape;88;p15"/>
          <p:cNvPicPr preferRelativeResize="0"/>
          <p:nvPr/>
        </p:nvPicPr>
        <p:blipFill>
          <a:blip r:embed="rId3">
            <a:alphaModFix/>
          </a:blip>
          <a:stretch>
            <a:fillRect/>
          </a:stretch>
        </p:blipFill>
        <p:spPr>
          <a:xfrm>
            <a:off x="224750" y="1605888"/>
            <a:ext cx="695325" cy="790575"/>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p42"/>
          <p:cNvPicPr preferRelativeResize="0"/>
          <p:nvPr/>
        </p:nvPicPr>
        <p:blipFill>
          <a:blip r:embed="rId3">
            <a:alphaModFix/>
          </a:blip>
          <a:stretch>
            <a:fillRect/>
          </a:stretch>
        </p:blipFill>
        <p:spPr>
          <a:xfrm>
            <a:off x="103325" y="205325"/>
            <a:ext cx="6316576" cy="3997050"/>
          </a:xfrm>
          <a:prstGeom prst="rect">
            <a:avLst/>
          </a:prstGeom>
          <a:noFill/>
          <a:ln>
            <a:noFill/>
          </a:ln>
        </p:spPr>
      </p:pic>
      <p:sp>
        <p:nvSpPr>
          <p:cNvPr id="279" name="Google Shape;279;p42"/>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fontScale="40000" lnSpcReduction="20000"/>
          </a:bodyPr>
          <a:lstStyle/>
          <a:p>
            <a:pPr marL="0" lvl="0" indent="0" algn="ctr" rtl="0">
              <a:spcBef>
                <a:spcPts val="0"/>
              </a:spcBef>
              <a:spcAft>
                <a:spcPts val="0"/>
              </a:spcAft>
              <a:buNone/>
            </a:pPr>
            <a:r>
              <a:rPr lang="en-GB" sz="5500" b="1">
                <a:latin typeface="Calibri"/>
                <a:ea typeface="Calibri"/>
                <a:cs typeface="Calibri"/>
                <a:sym typeface="Calibri"/>
              </a:rPr>
              <a:t>CORRELATION MATRIX</a:t>
            </a:r>
            <a:endParaRPr sz="5500" b="1">
              <a:latin typeface="Calibri"/>
              <a:ea typeface="Calibri"/>
              <a:cs typeface="Calibri"/>
              <a:sym typeface="Calibri"/>
            </a:endParaRPr>
          </a:p>
          <a:p>
            <a:pPr marL="0" lvl="0" indent="0" algn="l" rtl="0">
              <a:spcBef>
                <a:spcPts val="0"/>
              </a:spcBef>
              <a:spcAft>
                <a:spcPts val="0"/>
              </a:spcAft>
              <a:buNone/>
            </a:pPr>
            <a:endParaRPr/>
          </a:p>
        </p:txBody>
      </p:sp>
      <p:sp>
        <p:nvSpPr>
          <p:cNvPr id="280" name="Google Shape;280;p42"/>
          <p:cNvSpPr txBox="1"/>
          <p:nvPr/>
        </p:nvSpPr>
        <p:spPr>
          <a:xfrm>
            <a:off x="6419900" y="205325"/>
            <a:ext cx="2642700" cy="44661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1200"/>
              </a:spcBef>
              <a:spcAft>
                <a:spcPts val="0"/>
              </a:spcAft>
              <a:buSzPts val="1300"/>
              <a:buFont typeface="Calibri"/>
              <a:buChar char="●"/>
            </a:pPr>
            <a:r>
              <a:rPr lang="en-GB" sz="1300" b="1">
                <a:latin typeface="Calibri"/>
                <a:ea typeface="Calibri"/>
                <a:cs typeface="Calibri"/>
                <a:sym typeface="Calibri"/>
              </a:rPr>
              <a:t>It is high positively correlated at 1.0 (top) and negatively correlated at -0.4 (bottom)</a:t>
            </a:r>
            <a:endParaRPr sz="1300" b="1">
              <a:latin typeface="Calibri"/>
              <a:ea typeface="Calibri"/>
              <a:cs typeface="Calibri"/>
              <a:sym typeface="Calibri"/>
            </a:endParaRPr>
          </a:p>
          <a:p>
            <a:pPr marL="457200" lvl="0" indent="-311150" algn="l" rtl="0">
              <a:lnSpc>
                <a:spcPct val="115000"/>
              </a:lnSpc>
              <a:spcBef>
                <a:spcPts val="0"/>
              </a:spcBef>
              <a:spcAft>
                <a:spcPts val="0"/>
              </a:spcAft>
              <a:buSzPts val="1300"/>
              <a:buFont typeface="Calibri"/>
              <a:buChar char="●"/>
            </a:pPr>
            <a:r>
              <a:rPr lang="en-GB" sz="1300" b="1">
                <a:latin typeface="Calibri"/>
                <a:ea typeface="Calibri"/>
                <a:cs typeface="Calibri"/>
                <a:sym typeface="Calibri"/>
              </a:rPr>
              <a:t>cp, exang, old peak, ca, thal, slope shows good positive correlation with target</a:t>
            </a:r>
            <a:endParaRPr sz="1300" b="1">
              <a:latin typeface="Calibri"/>
              <a:ea typeface="Calibri"/>
              <a:cs typeface="Calibri"/>
              <a:sym typeface="Calibri"/>
            </a:endParaRPr>
          </a:p>
          <a:p>
            <a:pPr marL="457200" lvl="0" indent="-311150" algn="l" rtl="0">
              <a:lnSpc>
                <a:spcPct val="115000"/>
              </a:lnSpc>
              <a:spcBef>
                <a:spcPts val="0"/>
              </a:spcBef>
              <a:spcAft>
                <a:spcPts val="0"/>
              </a:spcAft>
              <a:buSzPts val="1300"/>
              <a:buFont typeface="Calibri"/>
              <a:buChar char="●"/>
            </a:pPr>
            <a:r>
              <a:rPr lang="en-GB" sz="1300" b="1">
                <a:latin typeface="Calibri"/>
                <a:ea typeface="Calibri"/>
                <a:cs typeface="Calibri"/>
                <a:sym typeface="Calibri"/>
              </a:rPr>
              <a:t>thalach shows a good negative correlation with target</a:t>
            </a:r>
            <a:endParaRPr sz="1300" b="1">
              <a:latin typeface="Calibri"/>
              <a:ea typeface="Calibri"/>
              <a:cs typeface="Calibri"/>
              <a:sym typeface="Calibri"/>
            </a:endParaRPr>
          </a:p>
          <a:p>
            <a:pPr marL="457200" lvl="0" indent="-311150" algn="l" rtl="0">
              <a:lnSpc>
                <a:spcPct val="115000"/>
              </a:lnSpc>
              <a:spcBef>
                <a:spcPts val="0"/>
              </a:spcBef>
              <a:spcAft>
                <a:spcPts val="0"/>
              </a:spcAft>
              <a:buSzPts val="1300"/>
              <a:buFont typeface="Calibri"/>
              <a:buChar char="●"/>
            </a:pPr>
            <a:r>
              <a:rPr lang="en-GB" sz="1300" b="1">
                <a:latin typeface="Calibri"/>
                <a:ea typeface="Calibri"/>
                <a:cs typeface="Calibri"/>
                <a:sym typeface="Calibri"/>
              </a:rPr>
              <a:t>age, sex, trestbps, chol, fbs, restecg has low correlation with the target</a:t>
            </a:r>
            <a:endParaRPr sz="1300" b="1">
              <a:latin typeface="Calibri"/>
              <a:ea typeface="Calibri"/>
              <a:cs typeface="Calibri"/>
              <a:sym typeface="Calibri"/>
            </a:endParaRPr>
          </a:p>
          <a:p>
            <a:pPr marL="457200" lvl="0" indent="-311150" algn="l" rtl="0">
              <a:lnSpc>
                <a:spcPct val="115000"/>
              </a:lnSpc>
              <a:spcBef>
                <a:spcPts val="0"/>
              </a:spcBef>
              <a:spcAft>
                <a:spcPts val="0"/>
              </a:spcAft>
              <a:buSzPts val="1300"/>
              <a:buFont typeface="Calibri"/>
              <a:buChar char="●"/>
            </a:pPr>
            <a:r>
              <a:rPr lang="en-GB" sz="1300" b="1">
                <a:latin typeface="Calibri"/>
                <a:ea typeface="Calibri"/>
                <a:cs typeface="Calibri"/>
                <a:sym typeface="Calibri"/>
              </a:rPr>
              <a:t>By doing so, it is possible to identify crucial elements that may contribute to heart disease.</a:t>
            </a:r>
            <a:endParaRPr sz="1300" b="1">
              <a:latin typeface="Calibri"/>
              <a:ea typeface="Calibri"/>
              <a:cs typeface="Calibri"/>
              <a:sym typeface="Calibri"/>
            </a:endParaRPr>
          </a:p>
          <a:p>
            <a:pPr marL="0" lvl="0" indent="0" algn="l" rtl="0">
              <a:spcBef>
                <a:spcPts val="1200"/>
              </a:spcBef>
              <a:spcAft>
                <a:spcPts val="0"/>
              </a:spcAft>
              <a:buNone/>
            </a:pPr>
            <a:endParaRPr>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3"/>
          <p:cNvSpPr txBox="1">
            <a:spLocks noGrp="1"/>
          </p:cNvSpPr>
          <p:nvPr>
            <p:ph type="ctrTitle"/>
          </p:nvPr>
        </p:nvSpPr>
        <p:spPr>
          <a:xfrm>
            <a:off x="1833600" y="1647475"/>
            <a:ext cx="2446500" cy="81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000" b="1">
                <a:latin typeface="Calibri"/>
                <a:ea typeface="Calibri"/>
                <a:cs typeface="Calibri"/>
                <a:sym typeface="Calibri"/>
              </a:rPr>
              <a:t>DATA MODEL</a:t>
            </a:r>
            <a:endParaRPr sz="3000" b="1">
              <a:latin typeface="Calibri"/>
              <a:ea typeface="Calibri"/>
              <a:cs typeface="Calibri"/>
              <a:sym typeface="Calibri"/>
            </a:endParaRPr>
          </a:p>
          <a:p>
            <a:pPr marL="0" lvl="0" indent="0" algn="l" rtl="0">
              <a:spcBef>
                <a:spcPts val="0"/>
              </a:spcBef>
              <a:spcAft>
                <a:spcPts val="0"/>
              </a:spcAft>
              <a:buNone/>
            </a:pPr>
            <a:endParaRPr/>
          </a:p>
        </p:txBody>
      </p:sp>
      <p:sp>
        <p:nvSpPr>
          <p:cNvPr id="286" name="Google Shape;286;p43"/>
          <p:cNvSpPr txBox="1"/>
          <p:nvPr/>
        </p:nvSpPr>
        <p:spPr>
          <a:xfrm>
            <a:off x="5955625" y="3683025"/>
            <a:ext cx="3106800" cy="12621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LOGISTIC REGRESSION</a:t>
            </a:r>
            <a:endParaRPr b="1">
              <a:solidFill>
                <a:schemeClr val="lt1"/>
              </a:solidFill>
              <a:latin typeface="Calibri"/>
              <a:ea typeface="Calibri"/>
              <a:cs typeface="Calibri"/>
              <a:sym typeface="Calibri"/>
            </a:endParaRPr>
          </a:p>
          <a:p>
            <a:pPr marL="457200" lvl="0" indent="-317500" algn="just" rtl="0">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KNN </a:t>
            </a:r>
            <a:endParaRPr b="1">
              <a:solidFill>
                <a:schemeClr val="lt1"/>
              </a:solidFill>
              <a:latin typeface="Calibri"/>
              <a:ea typeface="Calibri"/>
              <a:cs typeface="Calibri"/>
              <a:sym typeface="Calibri"/>
            </a:endParaRPr>
          </a:p>
          <a:p>
            <a:pPr marL="457200" lvl="0" indent="-317500" algn="just" rtl="0">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CLUSTERING : K MEANS</a:t>
            </a:r>
            <a:endParaRPr b="1">
              <a:solidFill>
                <a:schemeClr val="lt1"/>
              </a:solidFill>
              <a:latin typeface="Calibri"/>
              <a:ea typeface="Calibri"/>
              <a:cs typeface="Calibri"/>
              <a:sym typeface="Calibri"/>
            </a:endParaRPr>
          </a:p>
          <a:p>
            <a:pPr marL="457200" lvl="0" indent="-317500" algn="just" rtl="0">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NLP ANALYSIS</a:t>
            </a:r>
            <a:endParaRPr b="1">
              <a:solidFill>
                <a:schemeClr val="lt1"/>
              </a:solidFill>
              <a:latin typeface="Calibri"/>
              <a:ea typeface="Calibri"/>
              <a:cs typeface="Calibri"/>
              <a:sym typeface="Calibri"/>
            </a:endParaRPr>
          </a:p>
          <a:p>
            <a:pPr marL="0" lvl="0" indent="0" algn="just" rtl="0">
              <a:spcBef>
                <a:spcPts val="0"/>
              </a:spcBef>
              <a:spcAft>
                <a:spcPts val="0"/>
              </a:spcAft>
              <a:buNone/>
            </a:pPr>
            <a:endParaRPr b="1">
              <a:solidFill>
                <a:schemeClr val="lt1"/>
              </a:solidFill>
              <a:latin typeface="Calibri"/>
              <a:ea typeface="Calibri"/>
              <a:cs typeface="Calibri"/>
              <a:sym typeface="Calibri"/>
            </a:endParaRPr>
          </a:p>
        </p:txBody>
      </p:sp>
      <p:pic>
        <p:nvPicPr>
          <p:cNvPr id="287" name="Google Shape;287;p43"/>
          <p:cNvPicPr preferRelativeResize="0"/>
          <p:nvPr/>
        </p:nvPicPr>
        <p:blipFill>
          <a:blip r:embed="rId3">
            <a:alphaModFix/>
          </a:blip>
          <a:stretch>
            <a:fillRect/>
          </a:stretch>
        </p:blipFill>
        <p:spPr>
          <a:xfrm>
            <a:off x="114000" y="1170800"/>
            <a:ext cx="1719600" cy="1524125"/>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4"/>
          <p:cNvSpPr txBox="1">
            <a:spLocks noGrp="1"/>
          </p:cNvSpPr>
          <p:nvPr>
            <p:ph type="title"/>
          </p:nvPr>
        </p:nvSpPr>
        <p:spPr>
          <a:xfrm>
            <a:off x="247525" y="952100"/>
            <a:ext cx="3706500" cy="634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2600" b="1">
                <a:latin typeface="Calibri"/>
                <a:ea typeface="Calibri"/>
                <a:cs typeface="Calibri"/>
                <a:sym typeface="Calibri"/>
              </a:rPr>
              <a:t>DATA SCALING</a:t>
            </a:r>
            <a:endParaRPr sz="2600" b="1">
              <a:latin typeface="Calibri"/>
              <a:ea typeface="Calibri"/>
              <a:cs typeface="Calibri"/>
              <a:sym typeface="Calibri"/>
            </a:endParaRPr>
          </a:p>
        </p:txBody>
      </p:sp>
      <p:sp>
        <p:nvSpPr>
          <p:cNvPr id="293" name="Google Shape;293;p44"/>
          <p:cNvSpPr txBox="1"/>
          <p:nvPr/>
        </p:nvSpPr>
        <p:spPr>
          <a:xfrm>
            <a:off x="311725" y="1675950"/>
            <a:ext cx="3578100" cy="8958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200"/>
              </a:spcAft>
              <a:buNone/>
            </a:pPr>
            <a:r>
              <a:rPr lang="en-GB">
                <a:solidFill>
                  <a:schemeClr val="lt1"/>
                </a:solidFill>
                <a:latin typeface="Calibri"/>
                <a:ea typeface="Calibri"/>
                <a:cs typeface="Calibri"/>
                <a:sym typeface="Calibri"/>
              </a:rPr>
              <a:t>Scaling helps to transform the so that it fits within a specific scale, like 0-100 or 0-1. This helps the algorithm to learn the values easily.</a:t>
            </a:r>
            <a:endParaRPr>
              <a:latin typeface="Roboto"/>
              <a:ea typeface="Roboto"/>
              <a:cs typeface="Roboto"/>
              <a:sym typeface="Roboto"/>
            </a:endParaRPr>
          </a:p>
        </p:txBody>
      </p:sp>
      <p:sp>
        <p:nvSpPr>
          <p:cNvPr id="294" name="Google Shape;294;p44"/>
          <p:cNvSpPr txBox="1"/>
          <p:nvPr/>
        </p:nvSpPr>
        <p:spPr>
          <a:xfrm>
            <a:off x="4473200" y="1416175"/>
            <a:ext cx="44475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600" b="1">
                <a:solidFill>
                  <a:schemeClr val="dk1"/>
                </a:solidFill>
                <a:latin typeface="Calibri"/>
                <a:ea typeface="Calibri"/>
                <a:cs typeface="Calibri"/>
                <a:sym typeface="Calibri"/>
              </a:rPr>
              <a:t>DATA SPLIT AND TRAINING</a:t>
            </a:r>
            <a:endParaRPr sz="2600" b="1">
              <a:solidFill>
                <a:schemeClr val="dk1"/>
              </a:solidFill>
              <a:latin typeface="Calibri"/>
              <a:ea typeface="Calibri"/>
              <a:cs typeface="Calibri"/>
              <a:sym typeface="Calibri"/>
            </a:endParaRPr>
          </a:p>
        </p:txBody>
      </p:sp>
      <p:sp>
        <p:nvSpPr>
          <p:cNvPr id="295" name="Google Shape;295;p44"/>
          <p:cNvSpPr txBox="1"/>
          <p:nvPr/>
        </p:nvSpPr>
        <p:spPr>
          <a:xfrm>
            <a:off x="4572000" y="2211600"/>
            <a:ext cx="4348800" cy="1908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Calibri"/>
              <a:buChar char="●"/>
            </a:pPr>
            <a:r>
              <a:rPr lang="en-GB" b="1">
                <a:solidFill>
                  <a:schemeClr val="dk1"/>
                </a:solidFill>
                <a:latin typeface="Calibri"/>
                <a:ea typeface="Calibri"/>
                <a:cs typeface="Calibri"/>
                <a:sym typeface="Calibri"/>
              </a:rPr>
              <a:t>To train the data, I have split it into test set and training set.</a:t>
            </a:r>
            <a:endParaRPr b="1">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GB" b="1">
                <a:solidFill>
                  <a:schemeClr val="dk1"/>
                </a:solidFill>
                <a:latin typeface="Calibri"/>
                <a:ea typeface="Calibri"/>
                <a:cs typeface="Calibri"/>
                <a:sym typeface="Calibri"/>
              </a:rPr>
              <a:t>The algorithm will be trained to predict the target attribute.</a:t>
            </a:r>
            <a:endParaRPr b="1">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GB" b="1">
                <a:solidFill>
                  <a:schemeClr val="dk1"/>
                </a:solidFill>
                <a:latin typeface="Calibri"/>
                <a:ea typeface="Calibri"/>
                <a:cs typeface="Calibri"/>
                <a:sym typeface="Calibri"/>
              </a:rPr>
              <a:t>X will be training set, so we need to drop target attribute and keep all other attributes</a:t>
            </a:r>
            <a:endParaRPr b="1">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GB" b="1">
                <a:solidFill>
                  <a:schemeClr val="dk1"/>
                </a:solidFill>
                <a:latin typeface="Calibri"/>
                <a:ea typeface="Calibri"/>
                <a:cs typeface="Calibri"/>
                <a:sym typeface="Calibri"/>
              </a:rPr>
              <a:t>Y need to have target</a:t>
            </a:r>
            <a:endParaRPr b="1">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GB" b="1">
                <a:solidFill>
                  <a:schemeClr val="dk1"/>
                </a:solidFill>
                <a:latin typeface="Calibri"/>
                <a:ea typeface="Calibri"/>
                <a:cs typeface="Calibri"/>
                <a:sym typeface="Calibri"/>
              </a:rPr>
              <a:t>Preferred size is given for the test data.</a:t>
            </a:r>
            <a:endParaRPr>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2700" b="1">
                <a:latin typeface="Calibri"/>
                <a:ea typeface="Calibri"/>
                <a:cs typeface="Calibri"/>
                <a:sym typeface="Calibri"/>
              </a:rPr>
              <a:t>LOGISTIC REGRESSION</a:t>
            </a:r>
            <a:endParaRPr sz="2700" b="1">
              <a:latin typeface="Calibri"/>
              <a:ea typeface="Calibri"/>
              <a:cs typeface="Calibri"/>
              <a:sym typeface="Calibri"/>
            </a:endParaRPr>
          </a:p>
        </p:txBody>
      </p:sp>
      <p:sp>
        <p:nvSpPr>
          <p:cNvPr id="301" name="Google Shape;301;p45"/>
          <p:cNvSpPr txBox="1"/>
          <p:nvPr/>
        </p:nvSpPr>
        <p:spPr>
          <a:xfrm>
            <a:off x="386925" y="1558200"/>
            <a:ext cx="8520600" cy="28899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GB" sz="1500">
                <a:solidFill>
                  <a:srgbClr val="292929"/>
                </a:solidFill>
                <a:latin typeface="Calibri"/>
                <a:ea typeface="Calibri"/>
                <a:cs typeface="Calibri"/>
                <a:sym typeface="Calibri"/>
              </a:rPr>
              <a:t>First I have built a logistic regression model. </a:t>
            </a:r>
            <a:endParaRPr sz="1500">
              <a:solidFill>
                <a:srgbClr val="292929"/>
              </a:solidFill>
              <a:latin typeface="Calibri"/>
              <a:ea typeface="Calibri"/>
              <a:cs typeface="Calibri"/>
              <a:sym typeface="Calibri"/>
            </a:endParaRPr>
          </a:p>
          <a:p>
            <a:pPr marL="0" lvl="0" indent="0" algn="just" rtl="0">
              <a:lnSpc>
                <a:spcPct val="115000"/>
              </a:lnSpc>
              <a:spcBef>
                <a:spcPts val="1200"/>
              </a:spcBef>
              <a:spcAft>
                <a:spcPts val="0"/>
              </a:spcAft>
              <a:buNone/>
            </a:pPr>
            <a:r>
              <a:rPr lang="en-GB" sz="1500">
                <a:solidFill>
                  <a:srgbClr val="292929"/>
                </a:solidFill>
                <a:latin typeface="Calibri"/>
                <a:ea typeface="Calibri"/>
                <a:cs typeface="Calibri"/>
                <a:sym typeface="Calibri"/>
              </a:rPr>
              <a:t>Since logistic regression identifies an equation that forecasts a result for a binary variable, Y, from one or more response variables, X, it is statistically similar to linear regression. </a:t>
            </a:r>
            <a:endParaRPr sz="1500">
              <a:solidFill>
                <a:srgbClr val="292929"/>
              </a:solidFill>
              <a:latin typeface="Calibri"/>
              <a:ea typeface="Calibri"/>
              <a:cs typeface="Calibri"/>
              <a:sym typeface="Calibri"/>
            </a:endParaRPr>
          </a:p>
          <a:p>
            <a:pPr marL="0" lvl="0" indent="0" algn="just" rtl="0">
              <a:lnSpc>
                <a:spcPct val="115000"/>
              </a:lnSpc>
              <a:spcBef>
                <a:spcPts val="1200"/>
              </a:spcBef>
              <a:spcAft>
                <a:spcPts val="0"/>
              </a:spcAft>
              <a:buNone/>
            </a:pPr>
            <a:r>
              <a:rPr lang="en-GB" sz="1500">
                <a:solidFill>
                  <a:srgbClr val="292929"/>
                </a:solidFill>
                <a:latin typeface="Calibri"/>
                <a:ea typeface="Calibri"/>
                <a:cs typeface="Calibri"/>
                <a:sym typeface="Calibri"/>
              </a:rPr>
              <a:t>Contrary to linear regression, the model does not strictly require continuous data, hence the response variables can be categorical or continuous.</a:t>
            </a:r>
            <a:endParaRPr sz="1500">
              <a:solidFill>
                <a:srgbClr val="292929"/>
              </a:solidFill>
              <a:latin typeface="Calibri"/>
              <a:ea typeface="Calibri"/>
              <a:cs typeface="Calibri"/>
              <a:sym typeface="Calibri"/>
            </a:endParaRPr>
          </a:p>
          <a:p>
            <a:pPr marL="0" lvl="0" indent="0" algn="just" rtl="0">
              <a:lnSpc>
                <a:spcPct val="115000"/>
              </a:lnSpc>
              <a:spcBef>
                <a:spcPts val="1200"/>
              </a:spcBef>
              <a:spcAft>
                <a:spcPts val="0"/>
              </a:spcAft>
              <a:buNone/>
            </a:pPr>
            <a:r>
              <a:rPr lang="en-GB" sz="1500">
                <a:solidFill>
                  <a:srgbClr val="292929"/>
                </a:solidFill>
                <a:latin typeface="Calibri"/>
                <a:ea typeface="Calibri"/>
                <a:cs typeface="Calibri"/>
                <a:sym typeface="Calibri"/>
              </a:rPr>
              <a:t>I have created an object named logistic regression and assigned it to same name. Fitted the model into X_train and y_train.</a:t>
            </a:r>
            <a:endParaRPr sz="1500">
              <a:solidFill>
                <a:srgbClr val="292929"/>
              </a:solidFill>
              <a:latin typeface="Calibri"/>
              <a:ea typeface="Calibri"/>
              <a:cs typeface="Calibri"/>
              <a:sym typeface="Calibri"/>
            </a:endParaRPr>
          </a:p>
          <a:p>
            <a:pPr marL="457200" lvl="0" indent="-323850" algn="just" rtl="0">
              <a:lnSpc>
                <a:spcPct val="129545"/>
              </a:lnSpc>
              <a:spcBef>
                <a:spcPts val="1200"/>
              </a:spcBef>
              <a:spcAft>
                <a:spcPts val="0"/>
              </a:spcAft>
              <a:buClr>
                <a:srgbClr val="292929"/>
              </a:buClr>
              <a:buSzPts val="1500"/>
              <a:buFont typeface="Calibri"/>
              <a:buChar char="●"/>
            </a:pPr>
            <a:r>
              <a:rPr lang="en-GB" sz="1500">
                <a:solidFill>
                  <a:srgbClr val="292929"/>
                </a:solidFill>
                <a:highlight>
                  <a:srgbClr val="FFFFFE"/>
                </a:highlight>
                <a:latin typeface="Calibri"/>
                <a:ea typeface="Calibri"/>
                <a:cs typeface="Calibri"/>
                <a:sym typeface="Calibri"/>
              </a:rPr>
              <a:t>To predict on X_test: 1547</a:t>
            </a:r>
            <a:endParaRPr>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6"/>
          <p:cNvSpPr txBox="1">
            <a:spLocks noGrp="1"/>
          </p:cNvSpPr>
          <p:nvPr>
            <p:ph type="title"/>
          </p:nvPr>
        </p:nvSpPr>
        <p:spPr>
          <a:xfrm>
            <a:off x="311725" y="500925"/>
            <a:ext cx="3127500" cy="582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2400" b="1">
                <a:latin typeface="Calibri"/>
                <a:ea typeface="Calibri"/>
                <a:cs typeface="Calibri"/>
                <a:sym typeface="Calibri"/>
              </a:rPr>
              <a:t>CONFUSION MATRIX</a:t>
            </a:r>
            <a:endParaRPr sz="2400" b="1">
              <a:latin typeface="Calibri"/>
              <a:ea typeface="Calibri"/>
              <a:cs typeface="Calibri"/>
              <a:sym typeface="Calibri"/>
            </a:endParaRPr>
          </a:p>
        </p:txBody>
      </p:sp>
      <p:sp>
        <p:nvSpPr>
          <p:cNvPr id="307" name="Google Shape;307;p46"/>
          <p:cNvSpPr txBox="1">
            <a:spLocks noGrp="1"/>
          </p:cNvSpPr>
          <p:nvPr>
            <p:ph type="body" idx="1"/>
          </p:nvPr>
        </p:nvSpPr>
        <p:spPr>
          <a:xfrm>
            <a:off x="194275" y="1178875"/>
            <a:ext cx="3362400" cy="3321000"/>
          </a:xfrm>
          <a:prstGeom prst="rect">
            <a:avLst/>
          </a:prstGeom>
        </p:spPr>
        <p:txBody>
          <a:bodyPr spcFirstLastPara="1" wrap="square" lIns="91425" tIns="91425" rIns="91425" bIns="91425" anchor="t" anchorCtr="0">
            <a:normAutofit fontScale="25000" lnSpcReduction="20000"/>
          </a:bodyPr>
          <a:lstStyle/>
          <a:p>
            <a:pPr marL="0" lvl="0" indent="0" algn="just" rtl="0">
              <a:lnSpc>
                <a:spcPct val="129545"/>
              </a:lnSpc>
              <a:spcBef>
                <a:spcPts val="1200"/>
              </a:spcBef>
              <a:spcAft>
                <a:spcPts val="0"/>
              </a:spcAft>
              <a:buNone/>
            </a:pPr>
            <a:r>
              <a:rPr lang="en-GB" sz="5500" b="1" dirty="0">
                <a:solidFill>
                  <a:srgbClr val="FFFFFE"/>
                </a:solidFill>
                <a:latin typeface="Calibri"/>
                <a:ea typeface="Calibri"/>
                <a:cs typeface="Calibri"/>
                <a:sym typeface="Calibri"/>
              </a:rPr>
              <a:t>To check the accuracy, I have predicted it on </a:t>
            </a:r>
            <a:r>
              <a:rPr lang="en-GB" sz="5500" b="1" dirty="0" err="1">
                <a:solidFill>
                  <a:srgbClr val="FFFFFE"/>
                </a:solidFill>
                <a:latin typeface="Calibri"/>
                <a:ea typeface="Calibri"/>
                <a:cs typeface="Calibri"/>
                <a:sym typeface="Calibri"/>
              </a:rPr>
              <a:t>y_test</a:t>
            </a:r>
            <a:r>
              <a:rPr lang="en-GB" sz="5500" b="1" dirty="0">
                <a:solidFill>
                  <a:srgbClr val="FFFFFE"/>
                </a:solidFill>
                <a:latin typeface="Calibri"/>
                <a:ea typeface="Calibri"/>
                <a:cs typeface="Calibri"/>
                <a:sym typeface="Calibri"/>
              </a:rPr>
              <a:t>: 119 using a confusion matrix.</a:t>
            </a:r>
            <a:endParaRPr sz="5500" b="1" dirty="0">
              <a:solidFill>
                <a:srgbClr val="FFFFFE"/>
              </a:solidFill>
              <a:latin typeface="Calibri"/>
              <a:ea typeface="Calibri"/>
              <a:cs typeface="Calibri"/>
              <a:sym typeface="Calibri"/>
            </a:endParaRPr>
          </a:p>
          <a:p>
            <a:pPr marL="457200" lvl="0" indent="-315912" algn="just" rtl="0">
              <a:lnSpc>
                <a:spcPct val="129545"/>
              </a:lnSpc>
              <a:spcBef>
                <a:spcPts val="1200"/>
              </a:spcBef>
              <a:spcAft>
                <a:spcPts val="0"/>
              </a:spcAft>
              <a:buClr>
                <a:srgbClr val="FFFFFE"/>
              </a:buClr>
              <a:buSzPct val="100000"/>
              <a:buFont typeface="Calibri"/>
              <a:buChar char="●"/>
            </a:pPr>
            <a:r>
              <a:rPr lang="en-GB" sz="5500" b="1" dirty="0">
                <a:solidFill>
                  <a:srgbClr val="FFFFFE"/>
                </a:solidFill>
                <a:latin typeface="Calibri"/>
                <a:ea typeface="Calibri"/>
                <a:cs typeface="Calibri"/>
                <a:sym typeface="Calibri"/>
              </a:rPr>
              <a:t>True positive: 58 values are predicted correctly by the algorithm</a:t>
            </a:r>
            <a:endParaRPr sz="5500" b="1" dirty="0">
              <a:solidFill>
                <a:srgbClr val="FFFFFE"/>
              </a:solidFill>
              <a:latin typeface="Calibri"/>
              <a:ea typeface="Calibri"/>
              <a:cs typeface="Calibri"/>
              <a:sym typeface="Calibri"/>
            </a:endParaRPr>
          </a:p>
          <a:p>
            <a:pPr marL="457200" lvl="0" indent="-315912" algn="just" rtl="0">
              <a:lnSpc>
                <a:spcPct val="129545"/>
              </a:lnSpc>
              <a:spcBef>
                <a:spcPts val="0"/>
              </a:spcBef>
              <a:spcAft>
                <a:spcPts val="0"/>
              </a:spcAft>
              <a:buClr>
                <a:srgbClr val="FFFFFE"/>
              </a:buClr>
              <a:buSzPct val="100000"/>
              <a:buFont typeface="Calibri"/>
              <a:buChar char="●"/>
            </a:pPr>
            <a:r>
              <a:rPr lang="en-GB" sz="5500" b="1" dirty="0">
                <a:solidFill>
                  <a:srgbClr val="FFFFFE"/>
                </a:solidFill>
                <a:latin typeface="Calibri"/>
                <a:ea typeface="Calibri"/>
                <a:cs typeface="Calibri"/>
                <a:sym typeface="Calibri"/>
              </a:rPr>
              <a:t>False positive: 11 values are incorrectly identified by the algorithm</a:t>
            </a:r>
            <a:endParaRPr sz="5500" b="1" dirty="0">
              <a:solidFill>
                <a:srgbClr val="FFFFFE"/>
              </a:solidFill>
              <a:latin typeface="Calibri"/>
              <a:ea typeface="Calibri"/>
              <a:cs typeface="Calibri"/>
              <a:sym typeface="Calibri"/>
            </a:endParaRPr>
          </a:p>
          <a:p>
            <a:pPr marL="457200" lvl="0" indent="-315912" algn="just" rtl="0">
              <a:lnSpc>
                <a:spcPct val="129545"/>
              </a:lnSpc>
              <a:spcBef>
                <a:spcPts val="0"/>
              </a:spcBef>
              <a:spcAft>
                <a:spcPts val="0"/>
              </a:spcAft>
              <a:buClr>
                <a:srgbClr val="FFFFFE"/>
              </a:buClr>
              <a:buSzPct val="100000"/>
              <a:buFont typeface="Calibri"/>
              <a:buChar char="●"/>
            </a:pPr>
            <a:r>
              <a:rPr lang="en-GB" sz="5500" b="1" dirty="0">
                <a:solidFill>
                  <a:srgbClr val="FFFFFE"/>
                </a:solidFill>
                <a:latin typeface="Calibri"/>
                <a:ea typeface="Calibri"/>
                <a:cs typeface="Calibri"/>
                <a:sym typeface="Calibri"/>
              </a:rPr>
              <a:t>False negative: 6 values are incorrectly rejecting for certain class</a:t>
            </a:r>
            <a:endParaRPr sz="5500" b="1" dirty="0">
              <a:solidFill>
                <a:srgbClr val="FFFFFE"/>
              </a:solidFill>
              <a:latin typeface="Calibri"/>
              <a:ea typeface="Calibri"/>
              <a:cs typeface="Calibri"/>
              <a:sym typeface="Calibri"/>
            </a:endParaRPr>
          </a:p>
          <a:p>
            <a:pPr marL="457200" lvl="0" indent="-315912" algn="just" rtl="0">
              <a:lnSpc>
                <a:spcPct val="129545"/>
              </a:lnSpc>
              <a:spcBef>
                <a:spcPts val="0"/>
              </a:spcBef>
              <a:spcAft>
                <a:spcPts val="0"/>
              </a:spcAft>
              <a:buClr>
                <a:srgbClr val="FFFFFE"/>
              </a:buClr>
              <a:buSzPct val="100000"/>
              <a:buFont typeface="Calibri"/>
              <a:buChar char="●"/>
            </a:pPr>
            <a:r>
              <a:rPr lang="en-GB" sz="5500" b="1" dirty="0">
                <a:solidFill>
                  <a:srgbClr val="FFFFFE"/>
                </a:solidFill>
                <a:latin typeface="Calibri"/>
                <a:ea typeface="Calibri"/>
                <a:cs typeface="Calibri"/>
                <a:sym typeface="Calibri"/>
              </a:rPr>
              <a:t>True negative: 44 certain cases are correctly rejected for certain class</a:t>
            </a:r>
            <a:endParaRPr sz="5500" b="1" dirty="0">
              <a:solidFill>
                <a:srgbClr val="FFFFFE"/>
              </a:solidFill>
              <a:latin typeface="Calibri"/>
              <a:ea typeface="Calibri"/>
              <a:cs typeface="Calibri"/>
              <a:sym typeface="Calibri"/>
            </a:endParaRPr>
          </a:p>
          <a:p>
            <a:pPr marL="0" lvl="0" indent="0" algn="l" rtl="0">
              <a:spcBef>
                <a:spcPts val="1200"/>
              </a:spcBef>
              <a:spcAft>
                <a:spcPts val="1200"/>
              </a:spcAft>
              <a:buNone/>
            </a:pPr>
            <a:endParaRPr dirty="0"/>
          </a:p>
        </p:txBody>
      </p:sp>
      <p:pic>
        <p:nvPicPr>
          <p:cNvPr id="308" name="Google Shape;308;p46"/>
          <p:cNvPicPr preferRelativeResize="0"/>
          <p:nvPr/>
        </p:nvPicPr>
        <p:blipFill>
          <a:blip r:embed="rId3">
            <a:alphaModFix/>
          </a:blip>
          <a:stretch>
            <a:fillRect/>
          </a:stretch>
        </p:blipFill>
        <p:spPr>
          <a:xfrm>
            <a:off x="4572000" y="1028975"/>
            <a:ext cx="4090900" cy="2916500"/>
          </a:xfrm>
          <a:prstGeom prst="rect">
            <a:avLst/>
          </a:prstGeom>
          <a:noFill/>
          <a:ln>
            <a:noFill/>
          </a:ln>
        </p:spPr>
      </p:pic>
      <p:sp>
        <p:nvSpPr>
          <p:cNvPr id="309" name="Google Shape;309;p46"/>
          <p:cNvSpPr txBox="1"/>
          <p:nvPr/>
        </p:nvSpPr>
        <p:spPr>
          <a:xfrm>
            <a:off x="4842700" y="3945475"/>
            <a:ext cx="40137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GB" sz="1500" b="1">
                <a:latin typeface="Calibri"/>
                <a:ea typeface="Calibri"/>
                <a:cs typeface="Calibri"/>
                <a:sym typeface="Calibri"/>
              </a:rPr>
              <a:t>The accuracy calculated here is approx. 85%.</a:t>
            </a:r>
            <a:endParaRPr>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7"/>
          <p:cNvSpPr txBox="1">
            <a:spLocks noGrp="1"/>
          </p:cNvSpPr>
          <p:nvPr>
            <p:ph type="title"/>
          </p:nvPr>
        </p:nvSpPr>
        <p:spPr>
          <a:xfrm>
            <a:off x="322275" y="268875"/>
            <a:ext cx="3127500" cy="5571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sz="2650" b="1">
                <a:latin typeface="Calibri"/>
                <a:ea typeface="Calibri"/>
                <a:cs typeface="Calibri"/>
                <a:sym typeface="Calibri"/>
              </a:rPr>
              <a:t>KNN </a:t>
            </a:r>
            <a:endParaRPr sz="2650" b="1">
              <a:latin typeface="Calibri"/>
              <a:ea typeface="Calibri"/>
              <a:cs typeface="Calibri"/>
              <a:sym typeface="Calibri"/>
            </a:endParaRPr>
          </a:p>
          <a:p>
            <a:pPr marL="0" lvl="0" indent="0" algn="l" rtl="0">
              <a:spcBef>
                <a:spcPts val="0"/>
              </a:spcBef>
              <a:spcAft>
                <a:spcPts val="0"/>
              </a:spcAft>
              <a:buNone/>
            </a:pPr>
            <a:endParaRPr/>
          </a:p>
        </p:txBody>
      </p:sp>
      <p:sp>
        <p:nvSpPr>
          <p:cNvPr id="315" name="Google Shape;315;p47"/>
          <p:cNvSpPr txBox="1">
            <a:spLocks noGrp="1"/>
          </p:cNvSpPr>
          <p:nvPr>
            <p:ph type="body" idx="1"/>
          </p:nvPr>
        </p:nvSpPr>
        <p:spPr>
          <a:xfrm>
            <a:off x="141975" y="1002950"/>
            <a:ext cx="3488100" cy="22980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sz="1500">
                <a:solidFill>
                  <a:schemeClr val="lt1"/>
                </a:solidFill>
                <a:latin typeface="Calibri"/>
                <a:ea typeface="Calibri"/>
                <a:cs typeface="Calibri"/>
                <a:sym typeface="Calibri"/>
              </a:rPr>
              <a:t>The k-nearest neighbors algorithm, sometimes referred to as KNN or k-NN, is a non-parametric, supervised learning classifier that relies on closeness to produce classifications or predictions about the grouping of a single data point</a:t>
            </a:r>
            <a:endParaRPr sz="1700">
              <a:solidFill>
                <a:schemeClr val="lt1"/>
              </a:solidFill>
            </a:endParaRPr>
          </a:p>
        </p:txBody>
      </p:sp>
      <p:sp>
        <p:nvSpPr>
          <p:cNvPr id="316" name="Google Shape;316;p47"/>
          <p:cNvSpPr txBox="1"/>
          <p:nvPr/>
        </p:nvSpPr>
        <p:spPr>
          <a:xfrm>
            <a:off x="141975" y="3107575"/>
            <a:ext cx="3488100" cy="1770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0"/>
              </a:spcAft>
              <a:buNone/>
            </a:pPr>
            <a:r>
              <a:rPr lang="en-GB" sz="1500" b="1">
                <a:solidFill>
                  <a:schemeClr val="lt1"/>
                </a:solidFill>
                <a:latin typeface="Calibri"/>
                <a:ea typeface="Calibri"/>
                <a:cs typeface="Calibri"/>
                <a:sym typeface="Calibri"/>
              </a:rPr>
              <a:t>The accuracy calculated here is approx. 82%.</a:t>
            </a:r>
            <a:endParaRPr sz="1500" b="1">
              <a:solidFill>
                <a:schemeClr val="lt1"/>
              </a:solidFill>
              <a:latin typeface="Calibri"/>
              <a:ea typeface="Calibri"/>
              <a:cs typeface="Calibri"/>
              <a:sym typeface="Calibri"/>
            </a:endParaRPr>
          </a:p>
          <a:p>
            <a:pPr marL="0" lvl="0" indent="0" algn="l" rtl="0">
              <a:lnSpc>
                <a:spcPct val="115000"/>
              </a:lnSpc>
              <a:spcBef>
                <a:spcPts val="1200"/>
              </a:spcBef>
              <a:spcAft>
                <a:spcPts val="0"/>
              </a:spcAft>
              <a:buNone/>
            </a:pPr>
            <a:r>
              <a:rPr lang="en-GB" sz="1500" b="1">
                <a:solidFill>
                  <a:schemeClr val="lt1"/>
                </a:solidFill>
                <a:latin typeface="Calibri"/>
                <a:ea typeface="Calibri"/>
                <a:cs typeface="Calibri"/>
                <a:sym typeface="Calibri"/>
              </a:rPr>
              <a:t>The best accuracy is obtained for logistic regression compared with KNN.</a:t>
            </a:r>
            <a:endParaRPr sz="1500" b="1">
              <a:solidFill>
                <a:schemeClr val="lt1"/>
              </a:solidFill>
              <a:latin typeface="Calibri"/>
              <a:ea typeface="Calibri"/>
              <a:cs typeface="Calibri"/>
              <a:sym typeface="Calibri"/>
            </a:endParaRPr>
          </a:p>
          <a:p>
            <a:pPr marL="0" lvl="0" indent="0" algn="l" rtl="0">
              <a:spcBef>
                <a:spcPts val="1200"/>
              </a:spcBef>
              <a:spcAft>
                <a:spcPts val="0"/>
              </a:spcAft>
              <a:buNone/>
            </a:pPr>
            <a:endParaRPr>
              <a:latin typeface="Roboto"/>
              <a:ea typeface="Roboto"/>
              <a:cs typeface="Roboto"/>
              <a:sym typeface="Roboto"/>
            </a:endParaRPr>
          </a:p>
        </p:txBody>
      </p:sp>
      <p:sp>
        <p:nvSpPr>
          <p:cNvPr id="317" name="Google Shape;317;p47"/>
          <p:cNvSpPr txBox="1"/>
          <p:nvPr/>
        </p:nvSpPr>
        <p:spPr>
          <a:xfrm>
            <a:off x="4885875" y="268875"/>
            <a:ext cx="27717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000" b="1">
                <a:latin typeface="Calibri"/>
                <a:ea typeface="Calibri"/>
                <a:cs typeface="Calibri"/>
                <a:sym typeface="Calibri"/>
              </a:rPr>
              <a:t>CLUSTERING</a:t>
            </a:r>
            <a:endParaRPr sz="2000" b="1">
              <a:latin typeface="Calibri"/>
              <a:ea typeface="Calibri"/>
              <a:cs typeface="Calibri"/>
              <a:sym typeface="Calibri"/>
            </a:endParaRPr>
          </a:p>
        </p:txBody>
      </p:sp>
      <p:pic>
        <p:nvPicPr>
          <p:cNvPr id="318" name="Google Shape;318;p47"/>
          <p:cNvPicPr preferRelativeResize="0"/>
          <p:nvPr/>
        </p:nvPicPr>
        <p:blipFill>
          <a:blip r:embed="rId3">
            <a:alphaModFix/>
          </a:blip>
          <a:stretch>
            <a:fillRect/>
          </a:stretch>
        </p:blipFill>
        <p:spPr>
          <a:xfrm>
            <a:off x="3934875" y="1133025"/>
            <a:ext cx="5024550" cy="2655450"/>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8"/>
          <p:cNvSpPr txBox="1">
            <a:spLocks noGrp="1"/>
          </p:cNvSpPr>
          <p:nvPr>
            <p:ph type="title"/>
          </p:nvPr>
        </p:nvSpPr>
        <p:spPr>
          <a:xfrm>
            <a:off x="698450" y="526725"/>
            <a:ext cx="30015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300" b="1">
                <a:latin typeface="Calibri"/>
                <a:ea typeface="Calibri"/>
                <a:cs typeface="Calibri"/>
                <a:sym typeface="Calibri"/>
              </a:rPr>
              <a:t>K MEANS CLUSTERING </a:t>
            </a:r>
            <a:endParaRPr sz="2300" b="1">
              <a:latin typeface="Calibri"/>
              <a:ea typeface="Calibri"/>
              <a:cs typeface="Calibri"/>
              <a:sym typeface="Calibri"/>
            </a:endParaRPr>
          </a:p>
        </p:txBody>
      </p:sp>
      <p:pic>
        <p:nvPicPr>
          <p:cNvPr id="324" name="Google Shape;324;p48"/>
          <p:cNvPicPr preferRelativeResize="0"/>
          <p:nvPr/>
        </p:nvPicPr>
        <p:blipFill>
          <a:blip r:embed="rId3">
            <a:alphaModFix/>
          </a:blip>
          <a:stretch>
            <a:fillRect/>
          </a:stretch>
        </p:blipFill>
        <p:spPr>
          <a:xfrm>
            <a:off x="44400" y="1741125"/>
            <a:ext cx="4527601" cy="2952025"/>
          </a:xfrm>
          <a:prstGeom prst="rect">
            <a:avLst/>
          </a:prstGeom>
          <a:noFill/>
          <a:ln>
            <a:noFill/>
          </a:ln>
        </p:spPr>
      </p:pic>
      <p:sp>
        <p:nvSpPr>
          <p:cNvPr id="325" name="Google Shape;325;p48"/>
          <p:cNvSpPr txBox="1"/>
          <p:nvPr/>
        </p:nvSpPr>
        <p:spPr>
          <a:xfrm>
            <a:off x="5139200" y="526725"/>
            <a:ext cx="3000000" cy="538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300" b="1">
                <a:solidFill>
                  <a:schemeClr val="lt1"/>
                </a:solidFill>
                <a:latin typeface="Calibri"/>
                <a:ea typeface="Calibri"/>
                <a:cs typeface="Calibri"/>
                <a:sym typeface="Calibri"/>
              </a:rPr>
              <a:t>NLP ANALYSIS</a:t>
            </a:r>
            <a:endParaRPr sz="2300" b="1">
              <a:solidFill>
                <a:schemeClr val="lt1"/>
              </a:solidFill>
              <a:latin typeface="Calibri"/>
              <a:ea typeface="Calibri"/>
              <a:cs typeface="Calibri"/>
              <a:sym typeface="Calibri"/>
            </a:endParaRPr>
          </a:p>
        </p:txBody>
      </p:sp>
      <p:pic>
        <p:nvPicPr>
          <p:cNvPr id="326" name="Google Shape;326;p48"/>
          <p:cNvPicPr preferRelativeResize="0"/>
          <p:nvPr/>
        </p:nvPicPr>
        <p:blipFill>
          <a:blip r:embed="rId4">
            <a:alphaModFix/>
          </a:blip>
          <a:stretch>
            <a:fillRect/>
          </a:stretch>
        </p:blipFill>
        <p:spPr>
          <a:xfrm>
            <a:off x="4524650" y="1626600"/>
            <a:ext cx="4421875" cy="3143250"/>
          </a:xfrm>
          <a:prstGeom prst="rect">
            <a:avLst/>
          </a:prstGeom>
          <a:noFill/>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9"/>
          <p:cNvSpPr txBox="1">
            <a:spLocks noGrp="1"/>
          </p:cNvSpPr>
          <p:nvPr>
            <p:ph type="ctrTitle"/>
          </p:nvPr>
        </p:nvSpPr>
        <p:spPr>
          <a:xfrm>
            <a:off x="1141075" y="1586288"/>
            <a:ext cx="5415300" cy="829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3000" b="1">
                <a:latin typeface="Calibri"/>
                <a:ea typeface="Calibri"/>
                <a:cs typeface="Calibri"/>
                <a:sym typeface="Calibri"/>
              </a:rPr>
              <a:t>CONCLUSION AND FUTURE WORK</a:t>
            </a:r>
            <a:endParaRPr sz="3000" b="1">
              <a:latin typeface="Calibri"/>
              <a:ea typeface="Calibri"/>
              <a:cs typeface="Calibri"/>
              <a:sym typeface="Calibri"/>
            </a:endParaRPr>
          </a:p>
        </p:txBody>
      </p:sp>
      <p:sp>
        <p:nvSpPr>
          <p:cNvPr id="332" name="Google Shape;332;p49"/>
          <p:cNvSpPr txBox="1"/>
          <p:nvPr/>
        </p:nvSpPr>
        <p:spPr>
          <a:xfrm>
            <a:off x="5748800" y="3862150"/>
            <a:ext cx="3140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b="1">
              <a:solidFill>
                <a:schemeClr val="lt1"/>
              </a:solidFill>
              <a:latin typeface="Calibri"/>
              <a:ea typeface="Calibri"/>
              <a:cs typeface="Calibri"/>
              <a:sym typeface="Calibri"/>
            </a:endParaRPr>
          </a:p>
          <a:p>
            <a:pPr marL="0" lvl="0" indent="0" algn="l" rtl="0">
              <a:spcBef>
                <a:spcPts val="0"/>
              </a:spcBef>
              <a:spcAft>
                <a:spcPts val="0"/>
              </a:spcAft>
              <a:buNone/>
            </a:pPr>
            <a:endParaRPr>
              <a:latin typeface="Roboto"/>
              <a:ea typeface="Roboto"/>
              <a:cs typeface="Roboto"/>
              <a:sym typeface="Roboto"/>
            </a:endParaRPr>
          </a:p>
        </p:txBody>
      </p:sp>
      <p:pic>
        <p:nvPicPr>
          <p:cNvPr id="333" name="Google Shape;333;p49"/>
          <p:cNvPicPr preferRelativeResize="0"/>
          <p:nvPr/>
        </p:nvPicPr>
        <p:blipFill>
          <a:blip r:embed="rId3">
            <a:alphaModFix/>
          </a:blip>
          <a:stretch>
            <a:fillRect/>
          </a:stretch>
        </p:blipFill>
        <p:spPr>
          <a:xfrm>
            <a:off x="152400" y="1482561"/>
            <a:ext cx="988675" cy="1037284"/>
          </a:xfrm>
          <a:prstGeom prst="rect">
            <a:avLst/>
          </a:prstGeom>
          <a:noFill/>
          <a:ln>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300" b="1">
                <a:latin typeface="Calibri"/>
                <a:ea typeface="Calibri"/>
                <a:cs typeface="Calibri"/>
                <a:sym typeface="Calibri"/>
              </a:rPr>
              <a:t>CONCLUSION</a:t>
            </a:r>
            <a:endParaRPr sz="2300" b="1">
              <a:latin typeface="Calibri"/>
              <a:ea typeface="Calibri"/>
              <a:cs typeface="Calibri"/>
              <a:sym typeface="Calibri"/>
            </a:endParaRPr>
          </a:p>
        </p:txBody>
      </p:sp>
      <p:sp>
        <p:nvSpPr>
          <p:cNvPr id="339" name="Google Shape;339;p50"/>
          <p:cNvSpPr txBox="1"/>
          <p:nvPr/>
        </p:nvSpPr>
        <p:spPr>
          <a:xfrm>
            <a:off x="174525" y="81600"/>
            <a:ext cx="8796000" cy="4519200"/>
          </a:xfrm>
          <a:prstGeom prst="rect">
            <a:avLst/>
          </a:prstGeom>
          <a:noFill/>
          <a:ln>
            <a:noFill/>
          </a:ln>
        </p:spPr>
        <p:txBody>
          <a:bodyPr spcFirstLastPara="1" wrap="square" lIns="91425" tIns="91425" rIns="91425" bIns="91425" anchor="t" anchorCtr="0">
            <a:spAutoFit/>
          </a:bodyPr>
          <a:lstStyle/>
          <a:p>
            <a:pPr marL="457200" lvl="0" indent="-317500" algn="just" rtl="0">
              <a:lnSpc>
                <a:spcPct val="115000"/>
              </a:lnSpc>
              <a:spcBef>
                <a:spcPts val="1200"/>
              </a:spcBef>
              <a:spcAft>
                <a:spcPts val="0"/>
              </a:spcAft>
              <a:buClr>
                <a:srgbClr val="252525"/>
              </a:buClr>
              <a:buSzPts val="1400"/>
              <a:buFont typeface="Calibri"/>
              <a:buChar char="●"/>
            </a:pPr>
            <a:r>
              <a:rPr lang="en-GB" b="1">
                <a:solidFill>
                  <a:srgbClr val="252525"/>
                </a:solidFill>
                <a:latin typeface="Calibri"/>
                <a:ea typeface="Calibri"/>
                <a:cs typeface="Calibri"/>
                <a:sym typeface="Calibri"/>
              </a:rPr>
              <a:t>Males outnumber females in number.</a:t>
            </a:r>
            <a:endParaRPr b="1">
              <a:solidFill>
                <a:srgbClr val="252525"/>
              </a:solidFill>
              <a:latin typeface="Calibri"/>
              <a:ea typeface="Calibri"/>
              <a:cs typeface="Calibri"/>
              <a:sym typeface="Calibri"/>
            </a:endParaRPr>
          </a:p>
          <a:p>
            <a:pPr marL="457200" lvl="0" indent="-317500" algn="just" rtl="0">
              <a:lnSpc>
                <a:spcPct val="115000"/>
              </a:lnSpc>
              <a:spcBef>
                <a:spcPts val="0"/>
              </a:spcBef>
              <a:spcAft>
                <a:spcPts val="0"/>
              </a:spcAft>
              <a:buClr>
                <a:srgbClr val="252525"/>
              </a:buClr>
              <a:buSzPts val="1400"/>
              <a:buFont typeface="Calibri"/>
              <a:buChar char="●"/>
            </a:pPr>
            <a:r>
              <a:rPr lang="en-GB" b="1">
                <a:solidFill>
                  <a:srgbClr val="252525"/>
                </a:solidFill>
                <a:latin typeface="Calibri"/>
                <a:ea typeface="Calibri"/>
                <a:cs typeface="Calibri"/>
                <a:sym typeface="Calibri"/>
              </a:rPr>
              <a:t>In this dataset, there are more individuals without heart disease than those who do.</a:t>
            </a:r>
            <a:endParaRPr b="1">
              <a:solidFill>
                <a:srgbClr val="252525"/>
              </a:solidFill>
              <a:latin typeface="Calibri"/>
              <a:ea typeface="Calibri"/>
              <a:cs typeface="Calibri"/>
              <a:sym typeface="Calibri"/>
            </a:endParaRPr>
          </a:p>
          <a:p>
            <a:pPr marL="457200" lvl="0" indent="-317500" algn="just" rtl="0">
              <a:lnSpc>
                <a:spcPct val="115000"/>
              </a:lnSpc>
              <a:spcBef>
                <a:spcPts val="0"/>
              </a:spcBef>
              <a:spcAft>
                <a:spcPts val="0"/>
              </a:spcAft>
              <a:buClr>
                <a:srgbClr val="252525"/>
              </a:buClr>
              <a:buSzPts val="1400"/>
              <a:buFont typeface="Calibri"/>
              <a:buChar char="●"/>
            </a:pPr>
            <a:r>
              <a:rPr lang="en-GB" b="1">
                <a:solidFill>
                  <a:srgbClr val="252525"/>
                </a:solidFill>
                <a:latin typeface="Calibri"/>
                <a:ea typeface="Calibri"/>
                <a:cs typeface="Calibri"/>
                <a:sym typeface="Calibri"/>
              </a:rPr>
              <a:t>The data types are two: continuous (age, trestbps, chol, thalach, old peak) and categorical (sex, fbs, exang, target, cp, restecg, slope, ca, thal).</a:t>
            </a:r>
            <a:endParaRPr b="1">
              <a:solidFill>
                <a:srgbClr val="252525"/>
              </a:solidFill>
              <a:latin typeface="Calibri"/>
              <a:ea typeface="Calibri"/>
              <a:cs typeface="Calibri"/>
              <a:sym typeface="Calibri"/>
            </a:endParaRPr>
          </a:p>
          <a:p>
            <a:pPr marL="457200" lvl="0" indent="-317500" algn="just" rtl="0">
              <a:lnSpc>
                <a:spcPct val="115000"/>
              </a:lnSpc>
              <a:spcBef>
                <a:spcPts val="0"/>
              </a:spcBef>
              <a:spcAft>
                <a:spcPts val="0"/>
              </a:spcAft>
              <a:buClr>
                <a:srgbClr val="252525"/>
              </a:buClr>
              <a:buSzPts val="1400"/>
              <a:buFont typeface="Calibri"/>
              <a:buChar char="●"/>
            </a:pPr>
            <a:r>
              <a:rPr lang="en-GB" b="1">
                <a:solidFill>
                  <a:srgbClr val="252525"/>
                </a:solidFill>
                <a:latin typeface="Calibri"/>
                <a:ea typeface="Calibri"/>
                <a:cs typeface="Calibri"/>
                <a:sym typeface="Calibri"/>
              </a:rPr>
              <a:t>The majority of the patients are in their fifties and sixties. The mean age is about 54 years; the youngest is 29 and the oldest is 77.</a:t>
            </a:r>
            <a:endParaRPr b="1">
              <a:solidFill>
                <a:srgbClr val="252525"/>
              </a:solidFill>
              <a:latin typeface="Calibri"/>
              <a:ea typeface="Calibri"/>
              <a:cs typeface="Calibri"/>
              <a:sym typeface="Calibri"/>
            </a:endParaRPr>
          </a:p>
          <a:p>
            <a:pPr marL="457200" lvl="0" indent="-317500" algn="just" rtl="0">
              <a:lnSpc>
                <a:spcPct val="115000"/>
              </a:lnSpc>
              <a:spcBef>
                <a:spcPts val="0"/>
              </a:spcBef>
              <a:spcAft>
                <a:spcPts val="0"/>
              </a:spcAft>
              <a:buClr>
                <a:srgbClr val="252525"/>
              </a:buClr>
              <a:buSzPts val="1400"/>
              <a:buChar char="●"/>
            </a:pPr>
            <a:r>
              <a:rPr lang="en-GB" b="1">
                <a:latin typeface="Calibri"/>
                <a:ea typeface="Calibri"/>
                <a:cs typeface="Calibri"/>
                <a:sym typeface="Calibri"/>
              </a:rPr>
              <a:t> According to the correlation matrix, the target is positively correlated with cp, exang, old peak, ca, thal, and slope. The target and Thalach have a significant inverse relationship. The target and age, sex, trestbps, chol, fbs, and restecg have little in common.</a:t>
            </a:r>
            <a:endParaRPr b="1">
              <a:latin typeface="Calibri"/>
              <a:ea typeface="Calibri"/>
              <a:cs typeface="Calibri"/>
              <a:sym typeface="Calibri"/>
            </a:endParaRPr>
          </a:p>
          <a:p>
            <a:pPr marL="457200" lvl="0" indent="-317500" algn="just" rtl="0">
              <a:lnSpc>
                <a:spcPct val="115000"/>
              </a:lnSpc>
              <a:spcBef>
                <a:spcPts val="0"/>
              </a:spcBef>
              <a:spcAft>
                <a:spcPts val="0"/>
              </a:spcAft>
              <a:buClr>
                <a:srgbClr val="252525"/>
              </a:buClr>
              <a:buSzPts val="1400"/>
              <a:buFont typeface="Calibri"/>
              <a:buChar char="●"/>
            </a:pPr>
            <a:r>
              <a:rPr lang="en-GB" b="1">
                <a:latin typeface="Calibri"/>
                <a:ea typeface="Calibri"/>
                <a:cs typeface="Calibri"/>
                <a:sym typeface="Calibri"/>
              </a:rPr>
              <a:t>The dataset makes it clear that people with heart disease are the ones who feel pain following arduous activity.</a:t>
            </a:r>
            <a:endParaRPr b="1">
              <a:latin typeface="Calibri"/>
              <a:ea typeface="Calibri"/>
              <a:cs typeface="Calibri"/>
              <a:sym typeface="Calibri"/>
            </a:endParaRPr>
          </a:p>
          <a:p>
            <a:pPr marL="457200" lvl="0" indent="-317500" algn="just" rtl="0">
              <a:lnSpc>
                <a:spcPct val="115000"/>
              </a:lnSpc>
              <a:spcBef>
                <a:spcPts val="0"/>
              </a:spcBef>
              <a:spcAft>
                <a:spcPts val="0"/>
              </a:spcAft>
              <a:buClr>
                <a:srgbClr val="252525"/>
              </a:buClr>
              <a:buSzPts val="1400"/>
              <a:buFont typeface="Calibri"/>
              <a:buChar char="●"/>
            </a:pPr>
            <a:r>
              <a:rPr lang="en-GB" b="1">
                <a:latin typeface="Calibri"/>
                <a:ea typeface="Calibri"/>
                <a:cs typeface="Calibri"/>
                <a:sym typeface="Calibri"/>
              </a:rPr>
              <a:t>There are more individuals with asymptomatic chest pain in the dataset.</a:t>
            </a:r>
            <a:endParaRPr b="1">
              <a:latin typeface="Calibri"/>
              <a:ea typeface="Calibri"/>
              <a:cs typeface="Calibri"/>
              <a:sym typeface="Calibri"/>
            </a:endParaRPr>
          </a:p>
          <a:p>
            <a:pPr marL="457200" lvl="0" indent="-317500" algn="just" rtl="0">
              <a:lnSpc>
                <a:spcPct val="115000"/>
              </a:lnSpc>
              <a:spcBef>
                <a:spcPts val="0"/>
              </a:spcBef>
              <a:spcAft>
                <a:spcPts val="0"/>
              </a:spcAft>
              <a:buClr>
                <a:srgbClr val="252525"/>
              </a:buClr>
              <a:buSzPts val="1400"/>
              <a:buFont typeface="Calibri"/>
              <a:buChar char="●"/>
            </a:pPr>
            <a:r>
              <a:rPr lang="en-GB" b="1">
                <a:latin typeface="Calibri"/>
                <a:ea typeface="Calibri"/>
                <a:cs typeface="Calibri"/>
                <a:sym typeface="Calibri"/>
              </a:rPr>
              <a:t>Age-related increases in resting blood pressure are seen in this sample, and these increases are particularly pronounced in women.</a:t>
            </a:r>
            <a:endParaRPr b="1">
              <a:latin typeface="Calibri"/>
              <a:ea typeface="Calibri"/>
              <a:cs typeface="Calibri"/>
              <a:sym typeface="Calibri"/>
            </a:endParaRPr>
          </a:p>
          <a:p>
            <a:pPr marL="457200" lvl="0" indent="-317500" algn="just" rtl="0">
              <a:lnSpc>
                <a:spcPct val="115000"/>
              </a:lnSpc>
              <a:spcBef>
                <a:spcPts val="0"/>
              </a:spcBef>
              <a:spcAft>
                <a:spcPts val="0"/>
              </a:spcAft>
              <a:buClr>
                <a:srgbClr val="252525"/>
              </a:buClr>
              <a:buSzPts val="1400"/>
              <a:buChar char="●"/>
            </a:pPr>
            <a:r>
              <a:rPr lang="en-GB" b="1">
                <a:latin typeface="Calibri"/>
                <a:ea typeface="Calibri"/>
                <a:cs typeface="Calibri"/>
                <a:sym typeface="Calibri"/>
              </a:rPr>
              <a:t> People's cholesterol levels increase as they age. Women are more likely than men to be impacted.</a:t>
            </a:r>
            <a:endParaRPr b="1">
              <a:latin typeface="Calibri"/>
              <a:ea typeface="Calibri"/>
              <a:cs typeface="Calibri"/>
              <a:sym typeface="Calibri"/>
            </a:endParaRPr>
          </a:p>
          <a:p>
            <a:pPr marL="457200" lvl="0" indent="-317500" algn="just" rtl="0">
              <a:lnSpc>
                <a:spcPct val="115000"/>
              </a:lnSpc>
              <a:spcBef>
                <a:spcPts val="0"/>
              </a:spcBef>
              <a:spcAft>
                <a:spcPts val="0"/>
              </a:spcAft>
              <a:buClr>
                <a:srgbClr val="252525"/>
              </a:buClr>
              <a:buSzPts val="1400"/>
              <a:buChar char="●"/>
            </a:pPr>
            <a:r>
              <a:rPr lang="en-GB" b="1">
                <a:latin typeface="Calibri"/>
                <a:ea typeface="Calibri"/>
                <a:cs typeface="Calibri"/>
                <a:sym typeface="Calibri"/>
              </a:rPr>
              <a:t> KNN has an around 82% accuracy compared to a roughly 85% accuracy for logistic regression.</a:t>
            </a:r>
            <a:endParaRPr b="1">
              <a:latin typeface="Calibri"/>
              <a:ea typeface="Calibri"/>
              <a:cs typeface="Calibri"/>
              <a:sym typeface="Calibri"/>
            </a:endParaRPr>
          </a:p>
          <a:p>
            <a:pPr marL="0" lvl="0" indent="0" algn="l" rtl="0">
              <a:spcBef>
                <a:spcPts val="1200"/>
              </a:spcBef>
              <a:spcAft>
                <a:spcPts val="0"/>
              </a:spcAft>
              <a:buNone/>
            </a:pPr>
            <a:endParaRPr>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1"/>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900" b="1">
                <a:latin typeface="Calibri"/>
                <a:ea typeface="Calibri"/>
                <a:cs typeface="Calibri"/>
                <a:sym typeface="Calibri"/>
              </a:rPr>
              <a:t>LIMITATIONS AND FUTURE WORK</a:t>
            </a:r>
            <a:endParaRPr sz="1900" b="1">
              <a:latin typeface="Calibri"/>
              <a:ea typeface="Calibri"/>
              <a:cs typeface="Calibri"/>
              <a:sym typeface="Calibri"/>
            </a:endParaRPr>
          </a:p>
        </p:txBody>
      </p:sp>
      <p:sp>
        <p:nvSpPr>
          <p:cNvPr id="345" name="Google Shape;345;p51"/>
          <p:cNvSpPr txBox="1"/>
          <p:nvPr/>
        </p:nvSpPr>
        <p:spPr>
          <a:xfrm>
            <a:off x="311700" y="384050"/>
            <a:ext cx="8384400" cy="34209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GB" sz="1500" b="1">
                <a:latin typeface="Calibri"/>
                <a:ea typeface="Calibri"/>
                <a:cs typeface="Calibri"/>
                <a:sym typeface="Calibri"/>
              </a:rPr>
              <a:t>LIMITATIONS:</a:t>
            </a:r>
            <a:endParaRPr sz="1500" b="1">
              <a:latin typeface="Calibri"/>
              <a:ea typeface="Calibri"/>
              <a:cs typeface="Calibri"/>
              <a:sym typeface="Calibri"/>
            </a:endParaRPr>
          </a:p>
          <a:p>
            <a:pPr marL="0" lvl="0" indent="0" algn="just" rtl="0">
              <a:lnSpc>
                <a:spcPct val="115000"/>
              </a:lnSpc>
              <a:spcBef>
                <a:spcPts val="1200"/>
              </a:spcBef>
              <a:spcAft>
                <a:spcPts val="0"/>
              </a:spcAft>
              <a:buNone/>
            </a:pPr>
            <a:r>
              <a:rPr lang="en-GB" sz="1500" b="1">
                <a:latin typeface="Calibri"/>
                <a:ea typeface="Calibri"/>
                <a:cs typeface="Calibri"/>
                <a:sym typeface="Calibri"/>
              </a:rPr>
              <a:t>Due to the dataset's limited size and higher proportion of healthy individuals than heart disease sufferers, I was unable to perform additional analysis on the persons with heart disease.</a:t>
            </a:r>
            <a:endParaRPr sz="1500" b="1">
              <a:latin typeface="Calibri"/>
              <a:ea typeface="Calibri"/>
              <a:cs typeface="Calibri"/>
              <a:sym typeface="Calibri"/>
            </a:endParaRPr>
          </a:p>
          <a:p>
            <a:pPr marL="0" lvl="0" indent="0" algn="just" rtl="0">
              <a:lnSpc>
                <a:spcPct val="115000"/>
              </a:lnSpc>
              <a:spcBef>
                <a:spcPts val="1200"/>
              </a:spcBef>
              <a:spcAft>
                <a:spcPts val="0"/>
              </a:spcAft>
              <a:buNone/>
            </a:pPr>
            <a:endParaRPr sz="1500" b="1">
              <a:latin typeface="Calibri"/>
              <a:ea typeface="Calibri"/>
              <a:cs typeface="Calibri"/>
              <a:sym typeface="Calibri"/>
            </a:endParaRPr>
          </a:p>
          <a:p>
            <a:pPr marL="0" lvl="0" indent="0" algn="just" rtl="0">
              <a:lnSpc>
                <a:spcPct val="115000"/>
              </a:lnSpc>
              <a:spcBef>
                <a:spcPts val="1200"/>
              </a:spcBef>
              <a:spcAft>
                <a:spcPts val="0"/>
              </a:spcAft>
              <a:buNone/>
            </a:pPr>
            <a:r>
              <a:rPr lang="en-GB" sz="1500" b="1">
                <a:latin typeface="Calibri"/>
                <a:ea typeface="Calibri"/>
                <a:cs typeface="Calibri"/>
                <a:sym typeface="Calibri"/>
              </a:rPr>
              <a:t>FUTURE WORK:</a:t>
            </a:r>
            <a:endParaRPr sz="1500" b="1">
              <a:latin typeface="Calibri"/>
              <a:ea typeface="Calibri"/>
              <a:cs typeface="Calibri"/>
              <a:sym typeface="Calibri"/>
            </a:endParaRPr>
          </a:p>
          <a:p>
            <a:pPr marL="0" lvl="0" indent="0" algn="just" rtl="0">
              <a:lnSpc>
                <a:spcPct val="115000"/>
              </a:lnSpc>
              <a:spcBef>
                <a:spcPts val="1200"/>
              </a:spcBef>
              <a:spcAft>
                <a:spcPts val="1200"/>
              </a:spcAft>
              <a:buNone/>
            </a:pPr>
            <a:r>
              <a:rPr lang="en-GB" sz="1500" b="1">
                <a:latin typeface="Calibri"/>
                <a:ea typeface="Calibri"/>
                <a:cs typeface="Calibri"/>
                <a:sym typeface="Calibri"/>
              </a:rPr>
              <a:t>The dataset size can be expanded. The evaluation findings can be improved once more by using machine learning and numerous other optimization approaches. The data can be normalized in a variety of other ways, and the results can be compared. Additionally, there may be additional ways to incorporate heart-disease-trained ML and DL models with specific multimedia for the benefit of patients and physicians.</a:t>
            </a:r>
            <a:endParaRPr sz="1500" b="1">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2000" b="1">
                <a:latin typeface="Calibri"/>
                <a:ea typeface="Calibri"/>
                <a:cs typeface="Calibri"/>
                <a:sym typeface="Calibri"/>
              </a:rPr>
              <a:t>DATASET SELECTED FOR ANALYSIS:</a:t>
            </a:r>
            <a:endParaRPr sz="2000" b="1">
              <a:latin typeface="Calibri"/>
              <a:ea typeface="Calibri"/>
              <a:cs typeface="Calibri"/>
              <a:sym typeface="Calibri"/>
            </a:endParaRPr>
          </a:p>
          <a:p>
            <a:pPr marL="0" lvl="0" indent="0" algn="ctr" rtl="0">
              <a:spcBef>
                <a:spcPts val="0"/>
              </a:spcBef>
              <a:spcAft>
                <a:spcPts val="0"/>
              </a:spcAft>
              <a:buNone/>
            </a:pPr>
            <a:r>
              <a:rPr lang="en-GB" sz="2000" b="1">
                <a:latin typeface="Calibri"/>
                <a:ea typeface="Calibri"/>
                <a:cs typeface="Calibri"/>
                <a:sym typeface="Calibri"/>
              </a:rPr>
              <a:t>HEART DISEASE</a:t>
            </a:r>
            <a:endParaRPr sz="2000" b="1">
              <a:latin typeface="Calibri"/>
              <a:ea typeface="Calibri"/>
              <a:cs typeface="Calibri"/>
              <a:sym typeface="Calibri"/>
            </a:endParaRPr>
          </a:p>
        </p:txBody>
      </p:sp>
      <p:sp>
        <p:nvSpPr>
          <p:cNvPr id="94" name="Google Shape;94;p16"/>
          <p:cNvSpPr txBox="1">
            <a:spLocks noGrp="1"/>
          </p:cNvSpPr>
          <p:nvPr>
            <p:ph type="body" idx="1"/>
          </p:nvPr>
        </p:nvSpPr>
        <p:spPr>
          <a:xfrm>
            <a:off x="311725" y="2174525"/>
            <a:ext cx="3127500" cy="520500"/>
          </a:xfrm>
          <a:prstGeom prst="rect">
            <a:avLst/>
          </a:prstGeom>
        </p:spPr>
        <p:txBody>
          <a:bodyPr spcFirstLastPara="1" wrap="square" lIns="91425" tIns="91425" rIns="91425" bIns="91425" anchor="t" anchorCtr="0">
            <a:normAutofit fontScale="32500" lnSpcReduction="20000"/>
          </a:bodyPr>
          <a:lstStyle/>
          <a:p>
            <a:pPr marL="0" lvl="0" indent="0" algn="ctr" rtl="0">
              <a:spcBef>
                <a:spcPts val="0"/>
              </a:spcBef>
              <a:spcAft>
                <a:spcPts val="0"/>
              </a:spcAft>
              <a:buNone/>
            </a:pPr>
            <a:r>
              <a:rPr lang="en-GB" sz="6523" b="1">
                <a:solidFill>
                  <a:schemeClr val="lt1"/>
                </a:solidFill>
                <a:latin typeface="Calibri"/>
                <a:ea typeface="Calibri"/>
                <a:cs typeface="Calibri"/>
                <a:sym typeface="Calibri"/>
              </a:rPr>
              <a:t>WHY?</a:t>
            </a:r>
            <a:endParaRPr sz="6523" b="1">
              <a:solidFill>
                <a:schemeClr val="lt1"/>
              </a:solidFill>
              <a:latin typeface="Calibri"/>
              <a:ea typeface="Calibri"/>
              <a:cs typeface="Calibri"/>
              <a:sym typeface="Calibri"/>
            </a:endParaRPr>
          </a:p>
          <a:p>
            <a:pPr marL="0" lvl="0" indent="0" algn="l" rtl="0">
              <a:spcBef>
                <a:spcPts val="1200"/>
              </a:spcBef>
              <a:spcAft>
                <a:spcPts val="1200"/>
              </a:spcAft>
              <a:buNone/>
            </a:pPr>
            <a:endParaRPr/>
          </a:p>
        </p:txBody>
      </p:sp>
      <p:sp>
        <p:nvSpPr>
          <p:cNvPr id="95" name="Google Shape;95;p16"/>
          <p:cNvSpPr txBox="1"/>
          <p:nvPr/>
        </p:nvSpPr>
        <p:spPr>
          <a:xfrm>
            <a:off x="4668075" y="418775"/>
            <a:ext cx="37605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b="1">
                <a:latin typeface="Calibri"/>
                <a:ea typeface="Calibri"/>
                <a:cs typeface="Calibri"/>
                <a:sym typeface="Calibri"/>
              </a:rPr>
              <a:t>DATASET INFORMATION</a:t>
            </a:r>
            <a:endParaRPr sz="1600" b="1">
              <a:latin typeface="Calibri"/>
              <a:ea typeface="Calibri"/>
              <a:cs typeface="Calibri"/>
              <a:sym typeface="Calibri"/>
            </a:endParaRPr>
          </a:p>
        </p:txBody>
      </p:sp>
      <p:pic>
        <p:nvPicPr>
          <p:cNvPr id="96" name="Google Shape;96;p16"/>
          <p:cNvPicPr preferRelativeResize="0"/>
          <p:nvPr/>
        </p:nvPicPr>
        <p:blipFill>
          <a:blip r:embed="rId3">
            <a:alphaModFix/>
          </a:blip>
          <a:stretch>
            <a:fillRect/>
          </a:stretch>
        </p:blipFill>
        <p:spPr>
          <a:xfrm>
            <a:off x="807000" y="2846425"/>
            <a:ext cx="2117900" cy="1909000"/>
          </a:xfrm>
          <a:prstGeom prst="rect">
            <a:avLst/>
          </a:prstGeom>
          <a:noFill/>
          <a:ln>
            <a:noFill/>
          </a:ln>
        </p:spPr>
      </p:pic>
      <p:sp>
        <p:nvSpPr>
          <p:cNvPr id="97" name="Google Shape;97;p16"/>
          <p:cNvSpPr txBox="1"/>
          <p:nvPr/>
        </p:nvSpPr>
        <p:spPr>
          <a:xfrm>
            <a:off x="4120725" y="908625"/>
            <a:ext cx="4855200" cy="3729600"/>
          </a:xfrm>
          <a:prstGeom prst="rect">
            <a:avLst/>
          </a:prstGeom>
          <a:noFill/>
          <a:ln>
            <a:noFill/>
          </a:ln>
        </p:spPr>
        <p:txBody>
          <a:bodyPr spcFirstLastPara="1" wrap="square" lIns="91425" tIns="91425" rIns="91425" bIns="91425" anchor="t" anchorCtr="0">
            <a:spAutoFit/>
          </a:bodyPr>
          <a:lstStyle/>
          <a:p>
            <a:pPr marL="457200" lvl="0" indent="-317500" algn="just" rtl="0">
              <a:lnSpc>
                <a:spcPct val="115000"/>
              </a:lnSpc>
              <a:spcBef>
                <a:spcPts val="1200"/>
              </a:spcBef>
              <a:spcAft>
                <a:spcPts val="0"/>
              </a:spcAft>
              <a:buSzPts val="1400"/>
              <a:buFont typeface="Calibri"/>
              <a:buChar char="●"/>
            </a:pPr>
            <a:r>
              <a:rPr lang="en-GB">
                <a:latin typeface="Calibri"/>
                <a:ea typeface="Calibri"/>
                <a:cs typeface="Calibri"/>
                <a:sym typeface="Calibri"/>
              </a:rPr>
              <a:t>The file describes the contents of the heart-disease directory. </a:t>
            </a:r>
            <a:endParaRPr>
              <a:latin typeface="Calibri"/>
              <a:ea typeface="Calibri"/>
              <a:cs typeface="Calibri"/>
              <a:sym typeface="Calibri"/>
            </a:endParaRPr>
          </a:p>
          <a:p>
            <a:pPr marL="457200" lvl="0" indent="-317500" algn="just" rtl="0">
              <a:lnSpc>
                <a:spcPct val="115000"/>
              </a:lnSpc>
              <a:spcBef>
                <a:spcPts val="0"/>
              </a:spcBef>
              <a:spcAft>
                <a:spcPts val="0"/>
              </a:spcAft>
              <a:buSzPts val="1400"/>
              <a:buFont typeface="Calibri"/>
              <a:buChar char="●"/>
            </a:pPr>
            <a:r>
              <a:rPr lang="en-GB">
                <a:latin typeface="Calibri"/>
                <a:ea typeface="Calibri"/>
                <a:cs typeface="Calibri"/>
                <a:sym typeface="Calibri"/>
              </a:rPr>
              <a:t>The directory contains 4 databases concerning heart disease diagnosis. </a:t>
            </a:r>
            <a:endParaRPr>
              <a:latin typeface="Calibri"/>
              <a:ea typeface="Calibri"/>
              <a:cs typeface="Calibri"/>
              <a:sym typeface="Calibri"/>
            </a:endParaRPr>
          </a:p>
          <a:p>
            <a:pPr marL="457200" lvl="0" indent="-317500" algn="just" rtl="0">
              <a:lnSpc>
                <a:spcPct val="115000"/>
              </a:lnSpc>
              <a:spcBef>
                <a:spcPts val="0"/>
              </a:spcBef>
              <a:spcAft>
                <a:spcPts val="0"/>
              </a:spcAft>
              <a:buSzPts val="1400"/>
              <a:buFont typeface="Calibri"/>
              <a:buChar char="●"/>
            </a:pPr>
            <a:r>
              <a:rPr lang="en-GB">
                <a:latin typeface="Calibri"/>
                <a:ea typeface="Calibri"/>
                <a:cs typeface="Calibri"/>
                <a:sym typeface="Calibri"/>
              </a:rPr>
              <a:t>This database contains 76 numeric-valued attributes, but all published experiments refer to using a subset of 14 of them. </a:t>
            </a:r>
            <a:endParaRPr>
              <a:latin typeface="Calibri"/>
              <a:ea typeface="Calibri"/>
              <a:cs typeface="Calibri"/>
              <a:sym typeface="Calibri"/>
            </a:endParaRPr>
          </a:p>
          <a:p>
            <a:pPr marL="457200" lvl="0" indent="-317500" algn="just" rtl="0">
              <a:lnSpc>
                <a:spcPct val="115000"/>
              </a:lnSpc>
              <a:spcBef>
                <a:spcPts val="0"/>
              </a:spcBef>
              <a:spcAft>
                <a:spcPts val="0"/>
              </a:spcAft>
              <a:buSzPts val="1400"/>
              <a:buFont typeface="Calibri"/>
              <a:buChar char="●"/>
            </a:pPr>
            <a:r>
              <a:rPr lang="en-GB">
                <a:latin typeface="Calibri"/>
                <a:ea typeface="Calibri"/>
                <a:cs typeface="Calibri"/>
                <a:sym typeface="Calibri"/>
              </a:rPr>
              <a:t>Experiments with the Cleveland database have concentrated on simply attempting to distinguish presence (values 1,2,3,4) from absence (value 0) of heart disease.</a:t>
            </a:r>
            <a:endParaRPr>
              <a:latin typeface="Calibri"/>
              <a:ea typeface="Calibri"/>
              <a:cs typeface="Calibri"/>
              <a:sym typeface="Calibri"/>
            </a:endParaRPr>
          </a:p>
          <a:p>
            <a:pPr marL="457200" lvl="0" indent="-317500" algn="just" rtl="0">
              <a:lnSpc>
                <a:spcPct val="115000"/>
              </a:lnSpc>
              <a:spcBef>
                <a:spcPts val="0"/>
              </a:spcBef>
              <a:spcAft>
                <a:spcPts val="0"/>
              </a:spcAft>
              <a:buSzPts val="1400"/>
              <a:buFont typeface="Calibri"/>
              <a:buChar char="●"/>
            </a:pPr>
            <a:r>
              <a:rPr lang="en-GB">
                <a:latin typeface="Calibri"/>
                <a:ea typeface="Calibri"/>
                <a:cs typeface="Calibri"/>
                <a:sym typeface="Calibri"/>
              </a:rPr>
              <a:t>The "goal" field refers to the presence of heart disease in the patient. It is integer valued from 0 (no presence) to 4.</a:t>
            </a:r>
            <a:endParaRPr>
              <a:latin typeface="Calibri"/>
              <a:ea typeface="Calibri"/>
              <a:cs typeface="Calibri"/>
              <a:sym typeface="Calibri"/>
            </a:endParaRPr>
          </a:p>
          <a:p>
            <a:pPr marL="0" lvl="0" indent="0" algn="l" rtl="0">
              <a:spcBef>
                <a:spcPts val="1200"/>
              </a:spcBef>
              <a:spcAft>
                <a:spcPts val="0"/>
              </a:spcAft>
              <a:buNone/>
            </a:pPr>
            <a:endParaRPr sz="110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2"/>
          <p:cNvSpPr txBox="1">
            <a:spLocks noGrp="1"/>
          </p:cNvSpPr>
          <p:nvPr>
            <p:ph type="title"/>
          </p:nvPr>
        </p:nvSpPr>
        <p:spPr>
          <a:xfrm>
            <a:off x="380325" y="1948575"/>
            <a:ext cx="5334900" cy="7719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sz="4600" b="1">
                <a:latin typeface="Calibri"/>
                <a:ea typeface="Calibri"/>
                <a:cs typeface="Calibri"/>
                <a:sym typeface="Calibri"/>
              </a:rPr>
              <a:t>THANK YOU</a:t>
            </a:r>
            <a:endParaRPr sz="4600" b="1">
              <a:latin typeface="Calibri"/>
              <a:ea typeface="Calibri"/>
              <a:cs typeface="Calibri"/>
              <a:sym typeface="Calibri"/>
            </a:endParaRPr>
          </a:p>
        </p:txBody>
      </p:sp>
      <p:sp>
        <p:nvSpPr>
          <p:cNvPr id="351" name="Google Shape;351;p52"/>
          <p:cNvSpPr txBox="1"/>
          <p:nvPr/>
        </p:nvSpPr>
        <p:spPr>
          <a:xfrm>
            <a:off x="2853200" y="3978525"/>
            <a:ext cx="62907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solidFill>
                  <a:schemeClr val="lt1"/>
                </a:solidFill>
                <a:latin typeface="Calibri"/>
                <a:ea typeface="Calibri"/>
                <a:cs typeface="Calibri"/>
                <a:sym typeface="Calibri"/>
              </a:rPr>
              <a:t>Thank you for Listening!</a:t>
            </a:r>
            <a:endParaRPr sz="1800" b="1">
              <a:solidFill>
                <a:schemeClr val="lt1"/>
              </a:solidFill>
              <a:latin typeface="Calibri"/>
              <a:ea typeface="Calibri"/>
              <a:cs typeface="Calibri"/>
              <a:sym typeface="Calibri"/>
            </a:endParaRPr>
          </a:p>
        </p:txBody>
      </p:sp>
      <p:pic>
        <p:nvPicPr>
          <p:cNvPr id="352" name="Google Shape;352;p52"/>
          <p:cNvPicPr preferRelativeResize="0"/>
          <p:nvPr/>
        </p:nvPicPr>
        <p:blipFill>
          <a:blip r:embed="rId3">
            <a:alphaModFix/>
          </a:blip>
          <a:stretch>
            <a:fillRect/>
          </a:stretch>
        </p:blipFill>
        <p:spPr>
          <a:xfrm>
            <a:off x="3389375" y="1331975"/>
            <a:ext cx="4840500" cy="164377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7"/>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1600" b="1">
                <a:latin typeface="Calibri"/>
                <a:ea typeface="Calibri"/>
                <a:cs typeface="Calibri"/>
                <a:sym typeface="Calibri"/>
              </a:rPr>
              <a:t>THE 14 ATTRIBUTES USED IN THE DATASET WITH DESCRIPTION</a:t>
            </a:r>
            <a:endParaRPr sz="1600" b="1">
              <a:latin typeface="Calibri"/>
              <a:ea typeface="Calibri"/>
              <a:cs typeface="Calibri"/>
              <a:sym typeface="Calibri"/>
            </a:endParaRPr>
          </a:p>
        </p:txBody>
      </p:sp>
      <p:graphicFrame>
        <p:nvGraphicFramePr>
          <p:cNvPr id="103" name="Google Shape;103;p17"/>
          <p:cNvGraphicFramePr/>
          <p:nvPr/>
        </p:nvGraphicFramePr>
        <p:xfrm>
          <a:off x="282375" y="183275"/>
          <a:ext cx="8579250" cy="3947316"/>
        </p:xfrm>
        <a:graphic>
          <a:graphicData uri="http://schemas.openxmlformats.org/drawingml/2006/table">
            <a:tbl>
              <a:tblPr>
                <a:noFill/>
                <a:tableStyleId>{F3847BB1-D3A8-4069-8E5A-C274989D8E00}</a:tableStyleId>
              </a:tblPr>
              <a:tblGrid>
                <a:gridCol w="790250">
                  <a:extLst>
                    <a:ext uri="{9D8B030D-6E8A-4147-A177-3AD203B41FA5}">
                      <a16:colId xmlns:a16="http://schemas.microsoft.com/office/drawing/2014/main" val="20000"/>
                    </a:ext>
                  </a:extLst>
                </a:gridCol>
                <a:gridCol w="1368475">
                  <a:extLst>
                    <a:ext uri="{9D8B030D-6E8A-4147-A177-3AD203B41FA5}">
                      <a16:colId xmlns:a16="http://schemas.microsoft.com/office/drawing/2014/main" val="20001"/>
                    </a:ext>
                  </a:extLst>
                </a:gridCol>
                <a:gridCol w="6420525">
                  <a:extLst>
                    <a:ext uri="{9D8B030D-6E8A-4147-A177-3AD203B41FA5}">
                      <a16:colId xmlns:a16="http://schemas.microsoft.com/office/drawing/2014/main" val="20002"/>
                    </a:ext>
                  </a:extLst>
                </a:gridCol>
              </a:tblGrid>
              <a:tr h="396200">
                <a:tc>
                  <a:txBody>
                    <a:bodyPr/>
                    <a:lstStyle/>
                    <a:p>
                      <a:pPr marL="0" lvl="0" indent="0" algn="ctr" rtl="0">
                        <a:spcBef>
                          <a:spcPts val="0"/>
                        </a:spcBef>
                        <a:spcAft>
                          <a:spcPts val="0"/>
                        </a:spcAft>
                        <a:buNone/>
                      </a:pPr>
                      <a:r>
                        <a:rPr lang="en-GB" sz="1500" b="1">
                          <a:latin typeface="Calibri"/>
                          <a:ea typeface="Calibri"/>
                          <a:cs typeface="Calibri"/>
                          <a:sym typeface="Calibri"/>
                        </a:rPr>
                        <a:t>SL NO:</a:t>
                      </a:r>
                      <a:endParaRPr sz="1500" b="1">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GB" sz="1500" b="1">
                          <a:latin typeface="Calibri"/>
                          <a:ea typeface="Calibri"/>
                          <a:cs typeface="Calibri"/>
                          <a:sym typeface="Calibri"/>
                        </a:rPr>
                        <a:t>ATTRIBUTE</a:t>
                      </a:r>
                      <a:endParaRPr sz="1500" b="1">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GB" sz="1500" b="1">
                          <a:latin typeface="Calibri"/>
                          <a:ea typeface="Calibri"/>
                          <a:cs typeface="Calibri"/>
                          <a:sym typeface="Calibri"/>
                        </a:rPr>
                        <a:t>DESCRIPTION</a:t>
                      </a:r>
                      <a:endParaRPr sz="1500" b="1">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GB" sz="1500" b="1">
                          <a:latin typeface="Calibri"/>
                          <a:ea typeface="Calibri"/>
                          <a:cs typeface="Calibri"/>
                          <a:sym typeface="Calibri"/>
                        </a:rPr>
                        <a:t>1</a:t>
                      </a:r>
                      <a:endParaRPr sz="1500" b="1">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GB" sz="1500" b="1">
                          <a:latin typeface="Calibri"/>
                          <a:ea typeface="Calibri"/>
                          <a:cs typeface="Calibri"/>
                          <a:sym typeface="Calibri"/>
                        </a:rPr>
                        <a:t>age</a:t>
                      </a:r>
                      <a:endParaRPr sz="1500" b="1">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GB">
                          <a:latin typeface="Calibri"/>
                          <a:ea typeface="Calibri"/>
                          <a:cs typeface="Calibri"/>
                          <a:sym typeface="Calibri"/>
                        </a:rPr>
                        <a:t>Age of the patients in years.</a:t>
                      </a:r>
                      <a:endParaRPr>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None/>
                      </a:pPr>
                      <a:r>
                        <a:rPr lang="en-GB" sz="1500" b="1">
                          <a:latin typeface="Calibri"/>
                          <a:ea typeface="Calibri"/>
                          <a:cs typeface="Calibri"/>
                          <a:sym typeface="Calibri"/>
                        </a:rPr>
                        <a:t>2</a:t>
                      </a:r>
                      <a:endParaRPr sz="1500" b="1">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GB" sz="1500" b="1">
                          <a:latin typeface="Calibri"/>
                          <a:ea typeface="Calibri"/>
                          <a:cs typeface="Calibri"/>
                          <a:sym typeface="Calibri"/>
                        </a:rPr>
                        <a:t>sex</a:t>
                      </a:r>
                      <a:endParaRPr sz="1500" b="1">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GB">
                          <a:latin typeface="Calibri"/>
                          <a:ea typeface="Calibri"/>
                          <a:cs typeface="Calibri"/>
                          <a:sym typeface="Calibri"/>
                        </a:rPr>
                        <a:t>Gender of the patient. [ Female: 0 and Male:1]</a:t>
                      </a:r>
                      <a:endParaRPr>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1352000">
                <a:tc>
                  <a:txBody>
                    <a:bodyPr/>
                    <a:lstStyle/>
                    <a:p>
                      <a:pPr marL="0" lvl="0" indent="0" algn="ctr" rtl="0">
                        <a:spcBef>
                          <a:spcPts val="0"/>
                        </a:spcBef>
                        <a:spcAft>
                          <a:spcPts val="0"/>
                        </a:spcAft>
                        <a:buNone/>
                      </a:pPr>
                      <a:r>
                        <a:rPr lang="en-GB" sz="1500" b="1">
                          <a:latin typeface="Calibri"/>
                          <a:ea typeface="Calibri"/>
                          <a:cs typeface="Calibri"/>
                          <a:sym typeface="Calibri"/>
                        </a:rPr>
                        <a:t>3</a:t>
                      </a:r>
                      <a:endParaRPr sz="1500" b="1">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GB" sz="1500" b="1">
                          <a:latin typeface="Calibri"/>
                          <a:ea typeface="Calibri"/>
                          <a:cs typeface="Calibri"/>
                          <a:sym typeface="Calibri"/>
                        </a:rPr>
                        <a:t>cp</a:t>
                      </a:r>
                      <a:endParaRPr sz="1500" b="1">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GB">
                          <a:latin typeface="Calibri"/>
                          <a:ea typeface="Calibri"/>
                          <a:cs typeface="Calibri"/>
                          <a:sym typeface="Calibri"/>
                        </a:rPr>
                        <a:t>Chest pain type experienced by the patients.</a:t>
                      </a:r>
                      <a:endParaRPr>
                        <a:latin typeface="Calibri"/>
                        <a:ea typeface="Calibri"/>
                        <a:cs typeface="Calibri"/>
                        <a:sym typeface="Calibri"/>
                      </a:endParaRPr>
                    </a:p>
                    <a:p>
                      <a:pPr marL="457200" lvl="0" indent="-317500" algn="just" rtl="0">
                        <a:lnSpc>
                          <a:spcPct val="115000"/>
                        </a:lnSpc>
                        <a:spcBef>
                          <a:spcPts val="0"/>
                        </a:spcBef>
                        <a:spcAft>
                          <a:spcPts val="0"/>
                        </a:spcAft>
                        <a:buSzPts val="1400"/>
                        <a:buFont typeface="Calibri"/>
                        <a:buChar char="●"/>
                      </a:pPr>
                      <a:r>
                        <a:rPr lang="en-GB">
                          <a:highlight>
                            <a:srgbClr val="FFFFFF"/>
                          </a:highlight>
                          <a:latin typeface="Calibri"/>
                          <a:ea typeface="Calibri"/>
                          <a:cs typeface="Calibri"/>
                          <a:sym typeface="Calibri"/>
                        </a:rPr>
                        <a:t>1: Typical angina: chest pain related decrease blood supply to the heart</a:t>
                      </a:r>
                      <a:endParaRPr>
                        <a:highlight>
                          <a:srgbClr val="FFFFFF"/>
                        </a:highlight>
                        <a:latin typeface="Calibri"/>
                        <a:ea typeface="Calibri"/>
                        <a:cs typeface="Calibri"/>
                        <a:sym typeface="Calibri"/>
                      </a:endParaRPr>
                    </a:p>
                    <a:p>
                      <a:pPr marL="457200" lvl="0" indent="-317500" algn="just" rtl="0">
                        <a:lnSpc>
                          <a:spcPct val="115000"/>
                        </a:lnSpc>
                        <a:spcBef>
                          <a:spcPts val="0"/>
                        </a:spcBef>
                        <a:spcAft>
                          <a:spcPts val="0"/>
                        </a:spcAft>
                        <a:buSzPts val="1400"/>
                        <a:buFont typeface="Calibri"/>
                        <a:buChar char="●"/>
                      </a:pPr>
                      <a:r>
                        <a:rPr lang="en-GB">
                          <a:highlight>
                            <a:srgbClr val="FFFFFF"/>
                          </a:highlight>
                          <a:latin typeface="Calibri"/>
                          <a:ea typeface="Calibri"/>
                          <a:cs typeface="Calibri"/>
                          <a:sym typeface="Calibri"/>
                        </a:rPr>
                        <a:t>2: Atypical angina: chest pain not related to heart</a:t>
                      </a:r>
                      <a:endParaRPr>
                        <a:highlight>
                          <a:srgbClr val="FFFFFF"/>
                        </a:highlight>
                        <a:latin typeface="Calibri"/>
                        <a:ea typeface="Calibri"/>
                        <a:cs typeface="Calibri"/>
                        <a:sym typeface="Calibri"/>
                      </a:endParaRPr>
                    </a:p>
                    <a:p>
                      <a:pPr marL="457200" lvl="0" indent="-317500" algn="just" rtl="0">
                        <a:lnSpc>
                          <a:spcPct val="115000"/>
                        </a:lnSpc>
                        <a:spcBef>
                          <a:spcPts val="0"/>
                        </a:spcBef>
                        <a:spcAft>
                          <a:spcPts val="0"/>
                        </a:spcAft>
                        <a:buSzPts val="1400"/>
                        <a:buFont typeface="Calibri"/>
                        <a:buChar char="●"/>
                      </a:pPr>
                      <a:r>
                        <a:rPr lang="en-GB">
                          <a:highlight>
                            <a:srgbClr val="FFFFFF"/>
                          </a:highlight>
                          <a:latin typeface="Calibri"/>
                          <a:ea typeface="Calibri"/>
                          <a:cs typeface="Calibri"/>
                          <a:sym typeface="Calibri"/>
                        </a:rPr>
                        <a:t>3: Non-angina pain: typically, esophageal spasms (non-heart related)</a:t>
                      </a:r>
                      <a:endParaRPr>
                        <a:highlight>
                          <a:srgbClr val="FFFFFF"/>
                        </a:highlight>
                        <a:latin typeface="Calibri"/>
                        <a:ea typeface="Calibri"/>
                        <a:cs typeface="Calibri"/>
                        <a:sym typeface="Calibri"/>
                      </a:endParaRPr>
                    </a:p>
                    <a:p>
                      <a:pPr marL="457200" lvl="0" indent="-317500" algn="just" rtl="0">
                        <a:lnSpc>
                          <a:spcPct val="115000"/>
                        </a:lnSpc>
                        <a:spcBef>
                          <a:spcPts val="0"/>
                        </a:spcBef>
                        <a:spcAft>
                          <a:spcPts val="0"/>
                        </a:spcAft>
                        <a:buSzPts val="1400"/>
                        <a:buFont typeface="Calibri"/>
                        <a:buChar char="●"/>
                      </a:pPr>
                      <a:r>
                        <a:rPr lang="en-GB">
                          <a:highlight>
                            <a:srgbClr val="FFFFFF"/>
                          </a:highlight>
                          <a:latin typeface="Calibri"/>
                          <a:ea typeface="Calibri"/>
                          <a:cs typeface="Calibri"/>
                          <a:sym typeface="Calibri"/>
                        </a:rPr>
                        <a:t>4: Asymptomatic: chest pain not showing signs of disease</a:t>
                      </a:r>
                      <a:endParaRPr>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396200">
                <a:tc>
                  <a:txBody>
                    <a:bodyPr/>
                    <a:lstStyle/>
                    <a:p>
                      <a:pPr marL="0" lvl="0" indent="0" algn="ctr" rtl="0">
                        <a:spcBef>
                          <a:spcPts val="0"/>
                        </a:spcBef>
                        <a:spcAft>
                          <a:spcPts val="0"/>
                        </a:spcAft>
                        <a:buNone/>
                      </a:pPr>
                      <a:r>
                        <a:rPr lang="en-GB" sz="1500" b="1">
                          <a:latin typeface="Calibri"/>
                          <a:ea typeface="Calibri"/>
                          <a:cs typeface="Calibri"/>
                          <a:sym typeface="Calibri"/>
                        </a:rPr>
                        <a:t>4</a:t>
                      </a:r>
                      <a:endParaRPr sz="1500" b="1">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GB" sz="1500" b="1">
                          <a:latin typeface="Calibri"/>
                          <a:ea typeface="Calibri"/>
                          <a:cs typeface="Calibri"/>
                          <a:sym typeface="Calibri"/>
                        </a:rPr>
                        <a:t>trestbps</a:t>
                      </a:r>
                      <a:endParaRPr sz="1500" b="1">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GB">
                          <a:latin typeface="Calibri"/>
                          <a:ea typeface="Calibri"/>
                          <a:cs typeface="Calibri"/>
                          <a:sym typeface="Calibri"/>
                        </a:rPr>
                        <a:t>Resting Blood pressure. ((in mm Hg on admission to the hospital) </a:t>
                      </a:r>
                      <a:endParaRPr>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4"/>
                  </a:ext>
                </a:extLst>
              </a:tr>
              <a:tr h="475675">
                <a:tc>
                  <a:txBody>
                    <a:bodyPr/>
                    <a:lstStyle/>
                    <a:p>
                      <a:pPr marL="0" lvl="0" indent="0" algn="ctr" rtl="0">
                        <a:spcBef>
                          <a:spcPts val="0"/>
                        </a:spcBef>
                        <a:spcAft>
                          <a:spcPts val="0"/>
                        </a:spcAft>
                        <a:buNone/>
                      </a:pPr>
                      <a:r>
                        <a:rPr lang="en-GB" sz="1500" b="1">
                          <a:latin typeface="Calibri"/>
                          <a:ea typeface="Calibri"/>
                          <a:cs typeface="Calibri"/>
                          <a:sym typeface="Calibri"/>
                        </a:rPr>
                        <a:t>5</a:t>
                      </a:r>
                      <a:endParaRPr sz="1500" b="1">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GB" sz="1500" b="1">
                          <a:latin typeface="Calibri"/>
                          <a:ea typeface="Calibri"/>
                          <a:cs typeface="Calibri"/>
                          <a:sym typeface="Calibri"/>
                        </a:rPr>
                        <a:t>chol</a:t>
                      </a:r>
                      <a:endParaRPr sz="1500" b="1">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GB">
                          <a:latin typeface="Calibri"/>
                          <a:ea typeface="Calibri"/>
                          <a:cs typeface="Calibri"/>
                          <a:sym typeface="Calibri"/>
                        </a:rPr>
                        <a:t>serum cholesterol in mg/dl</a:t>
                      </a:r>
                      <a:endParaRPr>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r h="448175">
                <a:tc>
                  <a:txBody>
                    <a:bodyPr/>
                    <a:lstStyle/>
                    <a:p>
                      <a:pPr marL="0" lvl="0" indent="0" algn="ctr" rtl="0">
                        <a:spcBef>
                          <a:spcPts val="0"/>
                        </a:spcBef>
                        <a:spcAft>
                          <a:spcPts val="0"/>
                        </a:spcAft>
                        <a:buNone/>
                      </a:pPr>
                      <a:r>
                        <a:rPr lang="en-GB" sz="1500" b="1">
                          <a:latin typeface="Calibri"/>
                          <a:ea typeface="Calibri"/>
                          <a:cs typeface="Calibri"/>
                          <a:sym typeface="Calibri"/>
                        </a:rPr>
                        <a:t>6</a:t>
                      </a:r>
                      <a:endParaRPr sz="1500" b="1">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GB" sz="1500" b="1">
                          <a:latin typeface="Calibri"/>
                          <a:ea typeface="Calibri"/>
                          <a:cs typeface="Calibri"/>
                          <a:sym typeface="Calibri"/>
                        </a:rPr>
                        <a:t>fbs</a:t>
                      </a:r>
                      <a:endParaRPr sz="1500" b="1">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GB">
                          <a:highlight>
                            <a:srgbClr val="FFFFFF"/>
                          </a:highlight>
                          <a:latin typeface="Calibri"/>
                          <a:ea typeface="Calibri"/>
                          <a:cs typeface="Calibri"/>
                          <a:sym typeface="Calibri"/>
                        </a:rPr>
                        <a:t> Fasting blood sugar &gt; 120 mg/dl (1 = true; 0 = false)</a:t>
                      </a:r>
                      <a:endParaRPr>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graphicFrame>
        <p:nvGraphicFramePr>
          <p:cNvPr id="108" name="Google Shape;108;p18"/>
          <p:cNvGraphicFramePr/>
          <p:nvPr/>
        </p:nvGraphicFramePr>
        <p:xfrm>
          <a:off x="282375" y="183275"/>
          <a:ext cx="8579250" cy="4056708"/>
        </p:xfrm>
        <a:graphic>
          <a:graphicData uri="http://schemas.openxmlformats.org/drawingml/2006/table">
            <a:tbl>
              <a:tblPr>
                <a:noFill/>
                <a:tableStyleId>{F3847BB1-D3A8-4069-8E5A-C274989D8E00}</a:tableStyleId>
              </a:tblPr>
              <a:tblGrid>
                <a:gridCol w="812775">
                  <a:extLst>
                    <a:ext uri="{9D8B030D-6E8A-4147-A177-3AD203B41FA5}">
                      <a16:colId xmlns:a16="http://schemas.microsoft.com/office/drawing/2014/main" val="20000"/>
                    </a:ext>
                  </a:extLst>
                </a:gridCol>
                <a:gridCol w="1345950">
                  <a:extLst>
                    <a:ext uri="{9D8B030D-6E8A-4147-A177-3AD203B41FA5}">
                      <a16:colId xmlns:a16="http://schemas.microsoft.com/office/drawing/2014/main" val="20001"/>
                    </a:ext>
                  </a:extLst>
                </a:gridCol>
                <a:gridCol w="6420525">
                  <a:extLst>
                    <a:ext uri="{9D8B030D-6E8A-4147-A177-3AD203B41FA5}">
                      <a16:colId xmlns:a16="http://schemas.microsoft.com/office/drawing/2014/main" val="20002"/>
                    </a:ext>
                  </a:extLst>
                </a:gridCol>
              </a:tblGrid>
              <a:tr h="354700">
                <a:tc>
                  <a:txBody>
                    <a:bodyPr/>
                    <a:lstStyle/>
                    <a:p>
                      <a:pPr marL="0" lvl="0" indent="0" algn="ctr" rtl="0">
                        <a:spcBef>
                          <a:spcPts val="0"/>
                        </a:spcBef>
                        <a:spcAft>
                          <a:spcPts val="0"/>
                        </a:spcAft>
                        <a:buNone/>
                      </a:pPr>
                      <a:r>
                        <a:rPr lang="en-GB" sz="1500" b="1">
                          <a:latin typeface="Calibri"/>
                          <a:ea typeface="Calibri"/>
                          <a:cs typeface="Calibri"/>
                          <a:sym typeface="Calibri"/>
                        </a:rPr>
                        <a:t>SL NO:</a:t>
                      </a:r>
                      <a:endParaRPr sz="1500" b="1">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GB" sz="1500" b="1">
                          <a:latin typeface="Calibri"/>
                          <a:ea typeface="Calibri"/>
                          <a:cs typeface="Calibri"/>
                          <a:sym typeface="Calibri"/>
                        </a:rPr>
                        <a:t>ATTRIBUTE</a:t>
                      </a:r>
                      <a:endParaRPr sz="1500" b="1">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GB" sz="1500" b="1">
                          <a:latin typeface="Calibri"/>
                          <a:ea typeface="Calibri"/>
                          <a:cs typeface="Calibri"/>
                          <a:sym typeface="Calibri"/>
                        </a:rPr>
                        <a:t>DESCRIPTION</a:t>
                      </a:r>
                      <a:endParaRPr sz="1500" b="1">
                        <a:highlight>
                          <a:srgbClr val="FFFFFF"/>
                        </a:highlight>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931025">
                <a:tc>
                  <a:txBody>
                    <a:bodyPr/>
                    <a:lstStyle/>
                    <a:p>
                      <a:pPr marL="0" lvl="0" indent="0" algn="ctr" rtl="0">
                        <a:spcBef>
                          <a:spcPts val="0"/>
                        </a:spcBef>
                        <a:spcAft>
                          <a:spcPts val="0"/>
                        </a:spcAft>
                        <a:buNone/>
                      </a:pPr>
                      <a:r>
                        <a:rPr lang="en-GB" sz="1500" b="1">
                          <a:latin typeface="Calibri"/>
                          <a:ea typeface="Calibri"/>
                          <a:cs typeface="Calibri"/>
                          <a:sym typeface="Calibri"/>
                        </a:rPr>
                        <a:t>7</a:t>
                      </a:r>
                      <a:endParaRPr sz="1500" b="1">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GB" sz="1500" b="1">
                          <a:latin typeface="Calibri"/>
                          <a:ea typeface="Calibri"/>
                          <a:cs typeface="Calibri"/>
                          <a:sym typeface="Calibri"/>
                        </a:rPr>
                        <a:t>restecg</a:t>
                      </a:r>
                      <a:endParaRPr sz="1500" b="1">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GB">
                          <a:highlight>
                            <a:srgbClr val="FFFFFF"/>
                          </a:highlight>
                          <a:latin typeface="Calibri"/>
                          <a:ea typeface="Calibri"/>
                          <a:cs typeface="Calibri"/>
                          <a:sym typeface="Calibri"/>
                        </a:rPr>
                        <a:t>Resting electrocardiographic result.</a:t>
                      </a:r>
                      <a:endParaRPr>
                        <a:highlight>
                          <a:srgbClr val="FFFFFF"/>
                        </a:highlight>
                        <a:latin typeface="Calibri"/>
                        <a:ea typeface="Calibri"/>
                        <a:cs typeface="Calibri"/>
                        <a:sym typeface="Calibri"/>
                      </a:endParaRPr>
                    </a:p>
                    <a:p>
                      <a:pPr marL="457200" lvl="0" indent="-317500" algn="just" rtl="0">
                        <a:lnSpc>
                          <a:spcPct val="100000"/>
                        </a:lnSpc>
                        <a:spcBef>
                          <a:spcPts val="1200"/>
                        </a:spcBef>
                        <a:spcAft>
                          <a:spcPts val="0"/>
                        </a:spcAft>
                        <a:buSzPts val="1400"/>
                        <a:buFont typeface="Calibri"/>
                        <a:buChar char="●"/>
                      </a:pPr>
                      <a:r>
                        <a:rPr lang="en-GB">
                          <a:highlight>
                            <a:srgbClr val="FFFFFF"/>
                          </a:highlight>
                          <a:latin typeface="Calibri"/>
                          <a:ea typeface="Calibri"/>
                          <a:cs typeface="Calibri"/>
                          <a:sym typeface="Calibri"/>
                        </a:rPr>
                        <a:t>Value 0: normal</a:t>
                      </a:r>
                      <a:endParaRPr>
                        <a:highlight>
                          <a:srgbClr val="FFFFFF"/>
                        </a:highlight>
                        <a:latin typeface="Calibri"/>
                        <a:ea typeface="Calibri"/>
                        <a:cs typeface="Calibri"/>
                        <a:sym typeface="Calibri"/>
                      </a:endParaRPr>
                    </a:p>
                    <a:p>
                      <a:pPr marL="457200" lvl="0" indent="-317500" algn="just" rtl="0">
                        <a:lnSpc>
                          <a:spcPct val="100000"/>
                        </a:lnSpc>
                        <a:spcBef>
                          <a:spcPts val="0"/>
                        </a:spcBef>
                        <a:spcAft>
                          <a:spcPts val="0"/>
                        </a:spcAft>
                        <a:buSzPts val="1400"/>
                        <a:buFont typeface="Calibri"/>
                        <a:buChar char="●"/>
                      </a:pPr>
                      <a:r>
                        <a:rPr lang="en-GB">
                          <a:highlight>
                            <a:srgbClr val="FFFFFF"/>
                          </a:highlight>
                          <a:latin typeface="Calibri"/>
                          <a:ea typeface="Calibri"/>
                          <a:cs typeface="Calibri"/>
                          <a:sym typeface="Calibri"/>
                        </a:rPr>
                        <a:t>Value 1: having ST-T wave</a:t>
                      </a:r>
                      <a:endParaRPr>
                        <a:highlight>
                          <a:srgbClr val="FFFFFF"/>
                        </a:highlight>
                        <a:latin typeface="Calibri"/>
                        <a:ea typeface="Calibri"/>
                        <a:cs typeface="Calibri"/>
                        <a:sym typeface="Calibri"/>
                      </a:endParaRPr>
                    </a:p>
                    <a:p>
                      <a:pPr marL="457200" lvl="0" indent="-317500" algn="just" rtl="0">
                        <a:lnSpc>
                          <a:spcPct val="100000"/>
                        </a:lnSpc>
                        <a:spcBef>
                          <a:spcPts val="0"/>
                        </a:spcBef>
                        <a:spcAft>
                          <a:spcPts val="0"/>
                        </a:spcAft>
                        <a:buSzPts val="1400"/>
                        <a:buFont typeface="Calibri"/>
                        <a:buChar char="●"/>
                      </a:pPr>
                      <a:r>
                        <a:rPr lang="en-GB">
                          <a:highlight>
                            <a:srgbClr val="FFFFFF"/>
                          </a:highlight>
                          <a:latin typeface="Calibri"/>
                          <a:ea typeface="Calibri"/>
                          <a:cs typeface="Calibri"/>
                          <a:sym typeface="Calibri"/>
                        </a:rPr>
                        <a:t>Value 2: Left ventricular hypertrophy </a:t>
                      </a:r>
                      <a:endParaRPr b="1">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81200">
                <a:tc>
                  <a:txBody>
                    <a:bodyPr/>
                    <a:lstStyle/>
                    <a:p>
                      <a:pPr marL="0" lvl="0" indent="0" algn="ctr" rtl="0">
                        <a:spcBef>
                          <a:spcPts val="0"/>
                        </a:spcBef>
                        <a:spcAft>
                          <a:spcPts val="0"/>
                        </a:spcAft>
                        <a:buNone/>
                      </a:pPr>
                      <a:r>
                        <a:rPr lang="en-GB" sz="1500" b="1">
                          <a:latin typeface="Calibri"/>
                          <a:ea typeface="Calibri"/>
                          <a:cs typeface="Calibri"/>
                          <a:sym typeface="Calibri"/>
                        </a:rPr>
                        <a:t>8</a:t>
                      </a:r>
                      <a:endParaRPr sz="1500" b="1">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GB" sz="1500" b="1">
                          <a:latin typeface="Calibri"/>
                          <a:ea typeface="Calibri"/>
                          <a:cs typeface="Calibri"/>
                          <a:sym typeface="Calibri"/>
                        </a:rPr>
                        <a:t>thalach</a:t>
                      </a:r>
                      <a:endParaRPr sz="1500">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GB">
                          <a:highlight>
                            <a:srgbClr val="FFFFFF"/>
                          </a:highlight>
                          <a:latin typeface="Calibri"/>
                          <a:ea typeface="Calibri"/>
                          <a:cs typeface="Calibri"/>
                          <a:sym typeface="Calibri"/>
                        </a:rPr>
                        <a:t> Maximum heart rate achieved</a:t>
                      </a:r>
                      <a:endParaRPr>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96200">
                <a:tc>
                  <a:txBody>
                    <a:bodyPr/>
                    <a:lstStyle/>
                    <a:p>
                      <a:pPr marL="0" lvl="0" indent="0" algn="ctr" rtl="0">
                        <a:spcBef>
                          <a:spcPts val="0"/>
                        </a:spcBef>
                        <a:spcAft>
                          <a:spcPts val="0"/>
                        </a:spcAft>
                        <a:buNone/>
                      </a:pPr>
                      <a:r>
                        <a:rPr lang="en-GB" sz="1500" b="1">
                          <a:latin typeface="Calibri"/>
                          <a:ea typeface="Calibri"/>
                          <a:cs typeface="Calibri"/>
                          <a:sym typeface="Calibri"/>
                        </a:rPr>
                        <a:t>9</a:t>
                      </a:r>
                      <a:endParaRPr sz="1500" b="1">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GB" sz="1500" b="1">
                          <a:latin typeface="Calibri"/>
                          <a:ea typeface="Calibri"/>
                          <a:cs typeface="Calibri"/>
                          <a:sym typeface="Calibri"/>
                        </a:rPr>
                        <a:t>exang</a:t>
                      </a:r>
                      <a:endParaRPr sz="1500">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GB">
                          <a:highlight>
                            <a:srgbClr val="FFFFFF"/>
                          </a:highlight>
                          <a:latin typeface="Calibri"/>
                          <a:ea typeface="Calibri"/>
                          <a:cs typeface="Calibri"/>
                          <a:sym typeface="Calibri"/>
                        </a:rPr>
                        <a:t> Exercise induced angina (1 = yes; 0 = no)</a:t>
                      </a:r>
                      <a:endParaRPr>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343475">
                <a:tc>
                  <a:txBody>
                    <a:bodyPr/>
                    <a:lstStyle/>
                    <a:p>
                      <a:pPr marL="0" lvl="0" indent="0" algn="ctr" rtl="0">
                        <a:spcBef>
                          <a:spcPts val="0"/>
                        </a:spcBef>
                        <a:spcAft>
                          <a:spcPts val="0"/>
                        </a:spcAft>
                        <a:buNone/>
                      </a:pPr>
                      <a:r>
                        <a:rPr lang="en-GB" sz="1500" b="1">
                          <a:latin typeface="Calibri"/>
                          <a:ea typeface="Calibri"/>
                          <a:cs typeface="Calibri"/>
                          <a:sym typeface="Calibri"/>
                        </a:rPr>
                        <a:t>10</a:t>
                      </a:r>
                      <a:endParaRPr sz="1500" b="1">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GB" sz="1500" b="1">
                          <a:latin typeface="Calibri"/>
                          <a:ea typeface="Calibri"/>
                          <a:cs typeface="Calibri"/>
                          <a:sym typeface="Calibri"/>
                        </a:rPr>
                        <a:t>old peak</a:t>
                      </a:r>
                      <a:endParaRPr sz="1500">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just" rtl="0">
                        <a:spcBef>
                          <a:spcPts val="0"/>
                        </a:spcBef>
                        <a:spcAft>
                          <a:spcPts val="0"/>
                        </a:spcAft>
                        <a:buNone/>
                      </a:pPr>
                      <a:r>
                        <a:rPr lang="en-GB">
                          <a:latin typeface="Calibri"/>
                          <a:ea typeface="Calibri"/>
                          <a:cs typeface="Calibri"/>
                          <a:sym typeface="Calibri"/>
                        </a:rPr>
                        <a:t>ST depression induced by exercise relative to rest</a:t>
                      </a:r>
                      <a:endParaRPr>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4"/>
                  </a:ext>
                </a:extLst>
              </a:tr>
              <a:tr h="396200">
                <a:tc>
                  <a:txBody>
                    <a:bodyPr/>
                    <a:lstStyle/>
                    <a:p>
                      <a:pPr marL="0" lvl="0" indent="0" algn="ctr" rtl="0">
                        <a:spcBef>
                          <a:spcPts val="0"/>
                        </a:spcBef>
                        <a:spcAft>
                          <a:spcPts val="0"/>
                        </a:spcAft>
                        <a:buNone/>
                      </a:pPr>
                      <a:r>
                        <a:rPr lang="en-GB" sz="1500" b="1">
                          <a:latin typeface="Calibri"/>
                          <a:ea typeface="Calibri"/>
                          <a:cs typeface="Calibri"/>
                          <a:sym typeface="Calibri"/>
                        </a:rPr>
                        <a:t>11</a:t>
                      </a:r>
                      <a:endParaRPr sz="1500" b="1">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GB" sz="1500" b="1">
                          <a:latin typeface="Calibri"/>
                          <a:ea typeface="Calibri"/>
                          <a:cs typeface="Calibri"/>
                          <a:sym typeface="Calibri"/>
                        </a:rPr>
                        <a:t>slope</a:t>
                      </a:r>
                      <a:endParaRPr sz="1500">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GB">
                          <a:highlight>
                            <a:srgbClr val="FFFFFF"/>
                          </a:highlight>
                          <a:latin typeface="Calibri"/>
                          <a:ea typeface="Calibri"/>
                          <a:cs typeface="Calibri"/>
                          <a:sym typeface="Calibri"/>
                        </a:rPr>
                        <a:t>The slope of the peak exercise ST segment</a:t>
                      </a:r>
                      <a:endParaRPr>
                        <a:highlight>
                          <a:srgbClr val="FFFFFF"/>
                        </a:highlight>
                        <a:latin typeface="Calibri"/>
                        <a:ea typeface="Calibri"/>
                        <a:cs typeface="Calibri"/>
                        <a:sym typeface="Calibri"/>
                      </a:endParaRPr>
                    </a:p>
                    <a:p>
                      <a:pPr marL="457200" lvl="0" indent="-317500" algn="just" rtl="0">
                        <a:lnSpc>
                          <a:spcPct val="100000"/>
                        </a:lnSpc>
                        <a:spcBef>
                          <a:spcPts val="1200"/>
                        </a:spcBef>
                        <a:spcAft>
                          <a:spcPts val="0"/>
                        </a:spcAft>
                        <a:buSzPts val="1400"/>
                        <a:buFont typeface="Calibri"/>
                        <a:buChar char="●"/>
                      </a:pPr>
                      <a:r>
                        <a:rPr lang="en-GB">
                          <a:highlight>
                            <a:srgbClr val="FFFFFF"/>
                          </a:highlight>
                          <a:latin typeface="Calibri"/>
                          <a:ea typeface="Calibri"/>
                          <a:cs typeface="Calibri"/>
                          <a:sym typeface="Calibri"/>
                        </a:rPr>
                        <a:t>Up sloping: better heart rate with exercise (uncommon)</a:t>
                      </a:r>
                      <a:endParaRPr>
                        <a:highlight>
                          <a:srgbClr val="FFFFFF"/>
                        </a:highlight>
                        <a:latin typeface="Calibri"/>
                        <a:ea typeface="Calibri"/>
                        <a:cs typeface="Calibri"/>
                        <a:sym typeface="Calibri"/>
                      </a:endParaRPr>
                    </a:p>
                    <a:p>
                      <a:pPr marL="457200" lvl="0" indent="-317500" algn="just" rtl="0">
                        <a:lnSpc>
                          <a:spcPct val="100000"/>
                        </a:lnSpc>
                        <a:spcBef>
                          <a:spcPts val="0"/>
                        </a:spcBef>
                        <a:spcAft>
                          <a:spcPts val="0"/>
                        </a:spcAft>
                        <a:buSzPts val="1400"/>
                        <a:buFont typeface="Calibri"/>
                        <a:buChar char="●"/>
                      </a:pPr>
                      <a:r>
                        <a:rPr lang="en-GB">
                          <a:highlight>
                            <a:srgbClr val="FFFFFF"/>
                          </a:highlight>
                          <a:latin typeface="Calibri"/>
                          <a:ea typeface="Calibri"/>
                          <a:cs typeface="Calibri"/>
                          <a:sym typeface="Calibri"/>
                        </a:rPr>
                        <a:t> Flat sloping: minimal change (typical healthy heart)</a:t>
                      </a:r>
                      <a:endParaRPr>
                        <a:highlight>
                          <a:srgbClr val="FFFFFF"/>
                        </a:highlight>
                        <a:latin typeface="Calibri"/>
                        <a:ea typeface="Calibri"/>
                        <a:cs typeface="Calibri"/>
                        <a:sym typeface="Calibri"/>
                      </a:endParaRPr>
                    </a:p>
                    <a:p>
                      <a:pPr marL="457200" lvl="0" indent="-317500" algn="just" rtl="0">
                        <a:lnSpc>
                          <a:spcPct val="100000"/>
                        </a:lnSpc>
                        <a:spcBef>
                          <a:spcPts val="0"/>
                        </a:spcBef>
                        <a:spcAft>
                          <a:spcPts val="0"/>
                        </a:spcAft>
                        <a:buSzPts val="1400"/>
                        <a:buFont typeface="Calibri"/>
                        <a:buChar char="●"/>
                      </a:pPr>
                      <a:r>
                        <a:rPr lang="en-GB">
                          <a:latin typeface="Calibri"/>
                          <a:ea typeface="Calibri"/>
                          <a:cs typeface="Calibri"/>
                          <a:sym typeface="Calibri"/>
                        </a:rPr>
                        <a:t> Down sloping: signs of unhealthy heart</a:t>
                      </a:r>
                      <a:endParaRPr>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09" name="Google Shape;109;p18"/>
          <p:cNvSpPr txBox="1"/>
          <p:nvPr/>
        </p:nvSpPr>
        <p:spPr>
          <a:xfrm>
            <a:off x="1095150" y="4538375"/>
            <a:ext cx="66564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b="1">
                <a:solidFill>
                  <a:schemeClr val="lt1"/>
                </a:solidFill>
                <a:latin typeface="Calibri"/>
                <a:ea typeface="Calibri"/>
                <a:cs typeface="Calibri"/>
                <a:sym typeface="Calibri"/>
              </a:rPr>
              <a:t>THE 14 ATTRIBUTES USED IN THE DATASET WITH DESCRIPTION</a:t>
            </a:r>
            <a:endParaRPr sz="1600" b="1">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9"/>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p>
            <a:pPr marL="0" lvl="0" indent="0" algn="ctr" rtl="0">
              <a:lnSpc>
                <a:spcPct val="80000"/>
              </a:lnSpc>
              <a:spcBef>
                <a:spcPts val="0"/>
              </a:spcBef>
              <a:spcAft>
                <a:spcPts val="0"/>
              </a:spcAft>
              <a:buSzPts val="852"/>
              <a:buNone/>
            </a:pPr>
            <a:r>
              <a:rPr lang="en-GB" sz="1640" b="1">
                <a:latin typeface="Calibri"/>
                <a:ea typeface="Calibri"/>
                <a:cs typeface="Calibri"/>
                <a:sym typeface="Calibri"/>
              </a:rPr>
              <a:t>THE 14 ATTRIBUTES USED IN THE DATASET WITH DESCRIPTION</a:t>
            </a:r>
            <a:endParaRPr sz="1640" b="1">
              <a:latin typeface="Calibri"/>
              <a:ea typeface="Calibri"/>
              <a:cs typeface="Calibri"/>
              <a:sym typeface="Calibri"/>
            </a:endParaRPr>
          </a:p>
          <a:p>
            <a:pPr marL="0" lvl="0" indent="0" algn="l" rtl="0">
              <a:lnSpc>
                <a:spcPct val="80000"/>
              </a:lnSpc>
              <a:spcBef>
                <a:spcPts val="0"/>
              </a:spcBef>
              <a:spcAft>
                <a:spcPts val="0"/>
              </a:spcAft>
              <a:buSzPts val="852"/>
              <a:buNone/>
            </a:pPr>
            <a:endParaRPr sz="1007"/>
          </a:p>
        </p:txBody>
      </p:sp>
      <p:graphicFrame>
        <p:nvGraphicFramePr>
          <p:cNvPr id="115" name="Google Shape;115;p19"/>
          <p:cNvGraphicFramePr/>
          <p:nvPr/>
        </p:nvGraphicFramePr>
        <p:xfrm>
          <a:off x="282375" y="457025"/>
          <a:ext cx="8579250" cy="3339398"/>
        </p:xfrm>
        <a:graphic>
          <a:graphicData uri="http://schemas.openxmlformats.org/drawingml/2006/table">
            <a:tbl>
              <a:tblPr>
                <a:noFill/>
                <a:tableStyleId>{F3847BB1-D3A8-4069-8E5A-C274989D8E00}</a:tableStyleId>
              </a:tblPr>
              <a:tblGrid>
                <a:gridCol w="812775">
                  <a:extLst>
                    <a:ext uri="{9D8B030D-6E8A-4147-A177-3AD203B41FA5}">
                      <a16:colId xmlns:a16="http://schemas.microsoft.com/office/drawing/2014/main" val="20000"/>
                    </a:ext>
                  </a:extLst>
                </a:gridCol>
                <a:gridCol w="1345950">
                  <a:extLst>
                    <a:ext uri="{9D8B030D-6E8A-4147-A177-3AD203B41FA5}">
                      <a16:colId xmlns:a16="http://schemas.microsoft.com/office/drawing/2014/main" val="20001"/>
                    </a:ext>
                  </a:extLst>
                </a:gridCol>
                <a:gridCol w="6420525">
                  <a:extLst>
                    <a:ext uri="{9D8B030D-6E8A-4147-A177-3AD203B41FA5}">
                      <a16:colId xmlns:a16="http://schemas.microsoft.com/office/drawing/2014/main" val="20002"/>
                    </a:ext>
                  </a:extLst>
                </a:gridCol>
              </a:tblGrid>
              <a:tr h="475675">
                <a:tc>
                  <a:txBody>
                    <a:bodyPr/>
                    <a:lstStyle/>
                    <a:p>
                      <a:pPr marL="0" lvl="0" indent="0" algn="ctr" rtl="0">
                        <a:spcBef>
                          <a:spcPts val="0"/>
                        </a:spcBef>
                        <a:spcAft>
                          <a:spcPts val="0"/>
                        </a:spcAft>
                        <a:buNone/>
                      </a:pPr>
                      <a:r>
                        <a:rPr lang="en-GB" sz="1500" b="1">
                          <a:latin typeface="Calibri"/>
                          <a:ea typeface="Calibri"/>
                          <a:cs typeface="Calibri"/>
                          <a:sym typeface="Calibri"/>
                        </a:rPr>
                        <a:t>SL NO:</a:t>
                      </a:r>
                      <a:endParaRPr sz="1500" b="1">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GB" sz="1500" b="1">
                          <a:latin typeface="Calibri"/>
                          <a:ea typeface="Calibri"/>
                          <a:cs typeface="Calibri"/>
                          <a:sym typeface="Calibri"/>
                        </a:rPr>
                        <a:t>ATTRIBUTE</a:t>
                      </a:r>
                      <a:endParaRPr sz="1500" b="1">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GB" sz="1500" b="1">
                          <a:latin typeface="Calibri"/>
                          <a:ea typeface="Calibri"/>
                          <a:cs typeface="Calibri"/>
                          <a:sym typeface="Calibri"/>
                        </a:rPr>
                        <a:t>DESCRIPTION</a:t>
                      </a:r>
                      <a:endParaRPr sz="1500" b="1">
                        <a:highlight>
                          <a:srgbClr val="FFFFFF"/>
                        </a:highlight>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75675">
                <a:tc>
                  <a:txBody>
                    <a:bodyPr/>
                    <a:lstStyle/>
                    <a:p>
                      <a:pPr marL="0" lvl="0" indent="0" algn="ctr" rtl="0">
                        <a:spcBef>
                          <a:spcPts val="0"/>
                        </a:spcBef>
                        <a:spcAft>
                          <a:spcPts val="0"/>
                        </a:spcAft>
                        <a:buNone/>
                      </a:pPr>
                      <a:r>
                        <a:rPr lang="en-GB" sz="1500" b="1">
                          <a:latin typeface="Calibri"/>
                          <a:ea typeface="Calibri"/>
                          <a:cs typeface="Calibri"/>
                          <a:sym typeface="Calibri"/>
                        </a:rPr>
                        <a:t>12</a:t>
                      </a:r>
                      <a:endParaRPr sz="1500" b="1">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GB" sz="1500" b="1">
                          <a:latin typeface="Calibri"/>
                          <a:ea typeface="Calibri"/>
                          <a:cs typeface="Calibri"/>
                          <a:sym typeface="Calibri"/>
                        </a:rPr>
                        <a:t>ca</a:t>
                      </a:r>
                      <a:endParaRPr sz="1500" b="1">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GB">
                          <a:latin typeface="Calibri"/>
                          <a:ea typeface="Calibri"/>
                          <a:cs typeface="Calibri"/>
                          <a:sym typeface="Calibri"/>
                        </a:rPr>
                        <a:t>Number of major vessels (0-3) colored by fluoroscopy</a:t>
                      </a:r>
                      <a:endParaRPr>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475675">
                <a:tc>
                  <a:txBody>
                    <a:bodyPr/>
                    <a:lstStyle/>
                    <a:p>
                      <a:pPr marL="0" lvl="0" indent="0" algn="ctr" rtl="0">
                        <a:spcBef>
                          <a:spcPts val="0"/>
                        </a:spcBef>
                        <a:spcAft>
                          <a:spcPts val="0"/>
                        </a:spcAft>
                        <a:buNone/>
                      </a:pPr>
                      <a:r>
                        <a:rPr lang="en-GB" sz="1500" b="1">
                          <a:latin typeface="Calibri"/>
                          <a:ea typeface="Calibri"/>
                          <a:cs typeface="Calibri"/>
                          <a:sym typeface="Calibri"/>
                        </a:rPr>
                        <a:t>13</a:t>
                      </a:r>
                      <a:endParaRPr sz="1500" b="1">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GB" sz="1500" b="1">
                          <a:latin typeface="Calibri"/>
                          <a:ea typeface="Calibri"/>
                          <a:cs typeface="Calibri"/>
                          <a:sym typeface="Calibri"/>
                        </a:rPr>
                        <a:t>thal</a:t>
                      </a:r>
                      <a:endParaRPr sz="1500" b="1">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just" rtl="0">
                        <a:lnSpc>
                          <a:spcPct val="115000"/>
                        </a:lnSpc>
                        <a:spcBef>
                          <a:spcPts val="1200"/>
                        </a:spcBef>
                        <a:spcAft>
                          <a:spcPts val="0"/>
                        </a:spcAft>
                        <a:buNone/>
                      </a:pPr>
                      <a:r>
                        <a:rPr lang="en-GB">
                          <a:highlight>
                            <a:srgbClr val="FFFFFF"/>
                          </a:highlight>
                          <a:latin typeface="Calibri"/>
                          <a:ea typeface="Calibri"/>
                          <a:cs typeface="Calibri"/>
                          <a:sym typeface="Calibri"/>
                        </a:rPr>
                        <a:t>Thallium stress</a:t>
                      </a:r>
                      <a:endParaRPr>
                        <a:highlight>
                          <a:srgbClr val="FFFFFF"/>
                        </a:highlight>
                        <a:latin typeface="Calibri"/>
                        <a:ea typeface="Calibri"/>
                        <a:cs typeface="Calibri"/>
                        <a:sym typeface="Calibri"/>
                      </a:endParaRPr>
                    </a:p>
                    <a:p>
                      <a:pPr marL="457200" lvl="0" indent="-317500" algn="just" rtl="0">
                        <a:lnSpc>
                          <a:spcPct val="115000"/>
                        </a:lnSpc>
                        <a:spcBef>
                          <a:spcPts val="1200"/>
                        </a:spcBef>
                        <a:spcAft>
                          <a:spcPts val="0"/>
                        </a:spcAft>
                        <a:buSzPts val="1400"/>
                        <a:buFont typeface="Calibri"/>
                        <a:buChar char="●"/>
                      </a:pPr>
                      <a:r>
                        <a:rPr lang="en-GB">
                          <a:highlight>
                            <a:srgbClr val="FFFFFF"/>
                          </a:highlight>
                          <a:latin typeface="Calibri"/>
                          <a:ea typeface="Calibri"/>
                          <a:cs typeface="Calibri"/>
                          <a:sym typeface="Calibri"/>
                        </a:rPr>
                        <a:t>3: normal</a:t>
                      </a:r>
                      <a:endParaRPr>
                        <a:highlight>
                          <a:srgbClr val="FFFFFF"/>
                        </a:highlight>
                        <a:latin typeface="Calibri"/>
                        <a:ea typeface="Calibri"/>
                        <a:cs typeface="Calibri"/>
                        <a:sym typeface="Calibri"/>
                      </a:endParaRPr>
                    </a:p>
                    <a:p>
                      <a:pPr marL="457200" lvl="0" indent="-317500" algn="just" rtl="0">
                        <a:lnSpc>
                          <a:spcPct val="115000"/>
                        </a:lnSpc>
                        <a:spcBef>
                          <a:spcPts val="0"/>
                        </a:spcBef>
                        <a:spcAft>
                          <a:spcPts val="0"/>
                        </a:spcAft>
                        <a:buSzPts val="1400"/>
                        <a:buFont typeface="Calibri"/>
                        <a:buChar char="●"/>
                      </a:pPr>
                      <a:r>
                        <a:rPr lang="en-GB">
                          <a:highlight>
                            <a:srgbClr val="FFFFFF"/>
                          </a:highlight>
                          <a:latin typeface="Calibri"/>
                          <a:ea typeface="Calibri"/>
                          <a:cs typeface="Calibri"/>
                          <a:sym typeface="Calibri"/>
                        </a:rPr>
                        <a:t>6: fixed defect</a:t>
                      </a:r>
                      <a:endParaRPr>
                        <a:highlight>
                          <a:srgbClr val="FFFFFF"/>
                        </a:highlight>
                        <a:latin typeface="Calibri"/>
                        <a:ea typeface="Calibri"/>
                        <a:cs typeface="Calibri"/>
                        <a:sym typeface="Calibri"/>
                      </a:endParaRPr>
                    </a:p>
                    <a:p>
                      <a:pPr marL="457200" lvl="0" indent="-317500" algn="just" rtl="0">
                        <a:lnSpc>
                          <a:spcPct val="115000"/>
                        </a:lnSpc>
                        <a:spcBef>
                          <a:spcPts val="0"/>
                        </a:spcBef>
                        <a:spcAft>
                          <a:spcPts val="0"/>
                        </a:spcAft>
                        <a:buSzPts val="1400"/>
                        <a:buFont typeface="Calibri"/>
                        <a:buChar char="●"/>
                      </a:pPr>
                      <a:r>
                        <a:rPr lang="en-GB">
                          <a:highlight>
                            <a:srgbClr val="FFFFFF"/>
                          </a:highlight>
                          <a:latin typeface="Calibri"/>
                          <a:ea typeface="Calibri"/>
                          <a:cs typeface="Calibri"/>
                          <a:sym typeface="Calibri"/>
                        </a:rPr>
                        <a:t>7: reversible defect</a:t>
                      </a:r>
                      <a:endParaRPr>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475675">
                <a:tc>
                  <a:txBody>
                    <a:bodyPr/>
                    <a:lstStyle/>
                    <a:p>
                      <a:pPr marL="0" lvl="0" indent="0" algn="ctr" rtl="0">
                        <a:spcBef>
                          <a:spcPts val="0"/>
                        </a:spcBef>
                        <a:spcAft>
                          <a:spcPts val="0"/>
                        </a:spcAft>
                        <a:buNone/>
                      </a:pPr>
                      <a:r>
                        <a:rPr lang="en-GB" sz="1500" b="1">
                          <a:latin typeface="Calibri"/>
                          <a:ea typeface="Calibri"/>
                          <a:cs typeface="Calibri"/>
                          <a:sym typeface="Calibri"/>
                        </a:rPr>
                        <a:t>14</a:t>
                      </a:r>
                      <a:endParaRPr sz="1500" b="1">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GB" sz="1500" b="1">
                          <a:latin typeface="Calibri"/>
                          <a:ea typeface="Calibri"/>
                          <a:cs typeface="Calibri"/>
                          <a:sym typeface="Calibri"/>
                        </a:rPr>
                        <a:t>Num (TARGET)</a:t>
                      </a:r>
                      <a:endParaRPr sz="1500" b="1">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just" rtl="0">
                        <a:lnSpc>
                          <a:spcPct val="115000"/>
                        </a:lnSpc>
                        <a:spcBef>
                          <a:spcPts val="1200"/>
                        </a:spcBef>
                        <a:spcAft>
                          <a:spcPts val="0"/>
                        </a:spcAft>
                        <a:buNone/>
                      </a:pPr>
                      <a:r>
                        <a:rPr lang="en-GB">
                          <a:highlight>
                            <a:srgbClr val="FFFFFF"/>
                          </a:highlight>
                          <a:latin typeface="Calibri"/>
                          <a:ea typeface="Calibri"/>
                          <a:cs typeface="Calibri"/>
                          <a:sym typeface="Calibri"/>
                        </a:rPr>
                        <a:t>Diagnosis of heart disease (angiographic disease status)</a:t>
                      </a:r>
                      <a:endParaRPr>
                        <a:highlight>
                          <a:srgbClr val="FFFFFF"/>
                        </a:highlight>
                        <a:latin typeface="Calibri"/>
                        <a:ea typeface="Calibri"/>
                        <a:cs typeface="Calibri"/>
                        <a:sym typeface="Calibri"/>
                      </a:endParaRPr>
                    </a:p>
                    <a:p>
                      <a:pPr marL="457200" lvl="0" indent="-317500" algn="just" rtl="0">
                        <a:lnSpc>
                          <a:spcPct val="115000"/>
                        </a:lnSpc>
                        <a:spcBef>
                          <a:spcPts val="1200"/>
                        </a:spcBef>
                        <a:spcAft>
                          <a:spcPts val="0"/>
                        </a:spcAft>
                        <a:buSzPts val="1400"/>
                        <a:buFont typeface="Calibri"/>
                        <a:buChar char="●"/>
                      </a:pPr>
                      <a:r>
                        <a:rPr lang="en-GB">
                          <a:highlight>
                            <a:srgbClr val="FFFFFF"/>
                          </a:highlight>
                          <a:latin typeface="Calibri"/>
                          <a:ea typeface="Calibri"/>
                          <a:cs typeface="Calibri"/>
                          <a:sym typeface="Calibri"/>
                        </a:rPr>
                        <a:t>Value 0: &lt; 50% diameter narrowing</a:t>
                      </a:r>
                      <a:endParaRPr>
                        <a:highlight>
                          <a:srgbClr val="FFFFFF"/>
                        </a:highlight>
                        <a:latin typeface="Calibri"/>
                        <a:ea typeface="Calibri"/>
                        <a:cs typeface="Calibri"/>
                        <a:sym typeface="Calibri"/>
                      </a:endParaRPr>
                    </a:p>
                    <a:p>
                      <a:pPr marL="457200" lvl="0" indent="-317500" algn="just" rtl="0">
                        <a:lnSpc>
                          <a:spcPct val="115000"/>
                        </a:lnSpc>
                        <a:spcBef>
                          <a:spcPts val="0"/>
                        </a:spcBef>
                        <a:spcAft>
                          <a:spcPts val="0"/>
                        </a:spcAft>
                        <a:buSzPts val="1400"/>
                        <a:buFont typeface="Calibri"/>
                        <a:buChar char="●"/>
                      </a:pPr>
                      <a:r>
                        <a:rPr lang="en-GB">
                          <a:highlight>
                            <a:srgbClr val="FFFFFF"/>
                          </a:highlight>
                          <a:latin typeface="Calibri"/>
                          <a:ea typeface="Calibri"/>
                          <a:cs typeface="Calibri"/>
                          <a:sym typeface="Calibri"/>
                        </a:rPr>
                        <a:t>Value 1: &gt; 50% diameter narrowing</a:t>
                      </a:r>
                      <a:endParaRPr>
                        <a:latin typeface="Calibri"/>
                        <a:ea typeface="Calibri"/>
                        <a:cs typeface="Calibri"/>
                        <a:sym typeface="Calibri"/>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body" idx="1"/>
          </p:nvPr>
        </p:nvSpPr>
        <p:spPr>
          <a:xfrm>
            <a:off x="215875" y="1173925"/>
            <a:ext cx="3319200" cy="2926800"/>
          </a:xfrm>
          <a:prstGeom prst="rect">
            <a:avLst/>
          </a:prstGeom>
        </p:spPr>
        <p:txBody>
          <a:bodyPr spcFirstLastPara="1" wrap="square" lIns="91425" tIns="91425" rIns="91425" bIns="91425" anchor="t" anchorCtr="0">
            <a:normAutofit fontScale="25000" lnSpcReduction="20000"/>
          </a:bodyPr>
          <a:lstStyle/>
          <a:p>
            <a:pPr marL="457200" lvl="0" indent="-317500" algn="just" rtl="0">
              <a:lnSpc>
                <a:spcPct val="115000"/>
              </a:lnSpc>
              <a:spcBef>
                <a:spcPts val="1200"/>
              </a:spcBef>
              <a:spcAft>
                <a:spcPts val="0"/>
              </a:spcAft>
              <a:buClr>
                <a:schemeClr val="lt1"/>
              </a:buClr>
              <a:buSzPct val="100000"/>
              <a:buFont typeface="Calibri"/>
              <a:buChar char="❖"/>
            </a:pPr>
            <a:r>
              <a:rPr lang="en-GB" sz="5600" dirty="0">
                <a:solidFill>
                  <a:schemeClr val="lt1"/>
                </a:solidFill>
                <a:latin typeface="Calibri"/>
                <a:ea typeface="Calibri"/>
                <a:cs typeface="Calibri"/>
                <a:sym typeface="Calibri"/>
              </a:rPr>
              <a:t>How has gender and age affected the patterns of heart disease occurrence in patient for the past few years?</a:t>
            </a:r>
            <a:endParaRPr sz="5600" dirty="0">
              <a:solidFill>
                <a:schemeClr val="lt1"/>
              </a:solidFill>
              <a:latin typeface="Calibri"/>
              <a:ea typeface="Calibri"/>
              <a:cs typeface="Calibri"/>
              <a:sym typeface="Calibri"/>
            </a:endParaRPr>
          </a:p>
          <a:p>
            <a:pPr marL="457200" lvl="0" indent="-317500" algn="just" rtl="0">
              <a:lnSpc>
                <a:spcPct val="115000"/>
              </a:lnSpc>
              <a:spcBef>
                <a:spcPts val="0"/>
              </a:spcBef>
              <a:spcAft>
                <a:spcPts val="0"/>
              </a:spcAft>
              <a:buClr>
                <a:schemeClr val="lt1"/>
              </a:buClr>
              <a:buSzPct val="100000"/>
              <a:buFont typeface="Calibri"/>
              <a:buChar char="❖"/>
            </a:pPr>
            <a:r>
              <a:rPr lang="en-GB" sz="5600" dirty="0">
                <a:solidFill>
                  <a:schemeClr val="lt1"/>
                </a:solidFill>
                <a:latin typeface="Calibri"/>
                <a:ea typeface="Calibri"/>
                <a:cs typeface="Calibri"/>
                <a:sym typeface="Calibri"/>
              </a:rPr>
              <a:t>What are the most effective factors in determining the presence of heart diseases in a patient?</a:t>
            </a:r>
            <a:endParaRPr sz="5600" dirty="0">
              <a:solidFill>
                <a:schemeClr val="lt1"/>
              </a:solidFill>
              <a:latin typeface="Calibri"/>
              <a:ea typeface="Calibri"/>
              <a:cs typeface="Calibri"/>
              <a:sym typeface="Calibri"/>
            </a:endParaRPr>
          </a:p>
          <a:p>
            <a:pPr marL="457200" lvl="0" indent="-317500" algn="just" rtl="0">
              <a:lnSpc>
                <a:spcPct val="115000"/>
              </a:lnSpc>
              <a:spcBef>
                <a:spcPts val="0"/>
              </a:spcBef>
              <a:spcAft>
                <a:spcPts val="0"/>
              </a:spcAft>
              <a:buClr>
                <a:schemeClr val="lt1"/>
              </a:buClr>
              <a:buSzPct val="100000"/>
              <a:buFont typeface="Calibri"/>
              <a:buChar char="❖"/>
            </a:pPr>
            <a:r>
              <a:rPr lang="en-GB" sz="5600" dirty="0">
                <a:solidFill>
                  <a:schemeClr val="lt1"/>
                </a:solidFill>
                <a:latin typeface="Calibri"/>
                <a:ea typeface="Calibri"/>
                <a:cs typeface="Calibri"/>
                <a:sym typeface="Calibri"/>
              </a:rPr>
              <a:t>How much physical activity needs to be stimulated in the patients to detect the heart disease in patients?</a:t>
            </a:r>
            <a:endParaRPr sz="5600" dirty="0">
              <a:solidFill>
                <a:schemeClr val="lt1"/>
              </a:solidFill>
              <a:latin typeface="Calibri"/>
              <a:ea typeface="Calibri"/>
              <a:cs typeface="Calibri"/>
              <a:sym typeface="Calibri"/>
            </a:endParaRPr>
          </a:p>
          <a:p>
            <a:pPr marL="0" lvl="0" indent="0" algn="l" rtl="0">
              <a:spcBef>
                <a:spcPts val="1200"/>
              </a:spcBef>
              <a:spcAft>
                <a:spcPts val="1200"/>
              </a:spcAft>
              <a:buNone/>
            </a:pPr>
            <a:endParaRPr dirty="0"/>
          </a:p>
        </p:txBody>
      </p:sp>
      <p:sp>
        <p:nvSpPr>
          <p:cNvPr id="121" name="Google Shape;121;p20"/>
          <p:cNvSpPr txBox="1">
            <a:spLocks noGrp="1"/>
          </p:cNvSpPr>
          <p:nvPr>
            <p:ph type="title"/>
          </p:nvPr>
        </p:nvSpPr>
        <p:spPr>
          <a:xfrm>
            <a:off x="311725" y="500925"/>
            <a:ext cx="3127500" cy="49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2000" b="1">
                <a:latin typeface="Calibri"/>
                <a:ea typeface="Calibri"/>
                <a:cs typeface="Calibri"/>
                <a:sym typeface="Calibri"/>
              </a:rPr>
              <a:t>MY RESEARCH QUESTIONS</a:t>
            </a:r>
            <a:endParaRPr sz="2000" b="1">
              <a:latin typeface="Calibri"/>
              <a:ea typeface="Calibri"/>
              <a:cs typeface="Calibri"/>
              <a:sym typeface="Calibri"/>
            </a:endParaRPr>
          </a:p>
        </p:txBody>
      </p:sp>
      <p:sp>
        <p:nvSpPr>
          <p:cNvPr id="122" name="Google Shape;122;p20"/>
          <p:cNvSpPr txBox="1"/>
          <p:nvPr/>
        </p:nvSpPr>
        <p:spPr>
          <a:xfrm>
            <a:off x="3899700" y="501675"/>
            <a:ext cx="5244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chemeClr val="dk2"/>
                </a:solidFill>
                <a:latin typeface="Calibri"/>
                <a:ea typeface="Calibri"/>
                <a:cs typeface="Calibri"/>
                <a:sym typeface="Calibri"/>
              </a:rPr>
              <a:t>RELEVANT RESEARCH PAPERS ON THIS DATASET</a:t>
            </a:r>
            <a:endParaRPr sz="2000" b="1">
              <a:solidFill>
                <a:schemeClr val="dk2"/>
              </a:solidFill>
              <a:latin typeface="Calibri"/>
              <a:ea typeface="Calibri"/>
              <a:cs typeface="Calibri"/>
              <a:sym typeface="Calibri"/>
            </a:endParaRPr>
          </a:p>
        </p:txBody>
      </p:sp>
      <p:sp>
        <p:nvSpPr>
          <p:cNvPr id="123" name="Google Shape;123;p20"/>
          <p:cNvSpPr txBox="1"/>
          <p:nvPr/>
        </p:nvSpPr>
        <p:spPr>
          <a:xfrm>
            <a:off x="3964450" y="1173925"/>
            <a:ext cx="5033100" cy="1887000"/>
          </a:xfrm>
          <a:prstGeom prst="rect">
            <a:avLst/>
          </a:prstGeom>
          <a:noFill/>
          <a:ln>
            <a:noFill/>
          </a:ln>
        </p:spPr>
        <p:txBody>
          <a:bodyPr spcFirstLastPara="1" wrap="square" lIns="91425" tIns="91425" rIns="91425" bIns="91425" anchor="t" anchorCtr="0">
            <a:spAutoFit/>
          </a:bodyPr>
          <a:lstStyle/>
          <a:p>
            <a:pPr marL="457200" lvl="0" indent="-317500" algn="just" rtl="0">
              <a:lnSpc>
                <a:spcPct val="115000"/>
              </a:lnSpc>
              <a:spcBef>
                <a:spcPts val="0"/>
              </a:spcBef>
              <a:spcAft>
                <a:spcPts val="0"/>
              </a:spcAft>
              <a:buClr>
                <a:schemeClr val="dk2"/>
              </a:buClr>
              <a:buSzPts val="1400"/>
              <a:buFont typeface="Calibri"/>
              <a:buChar char="❖"/>
            </a:pPr>
            <a:r>
              <a:rPr lang="en-GB" b="1">
                <a:solidFill>
                  <a:schemeClr val="dk2"/>
                </a:solidFill>
                <a:latin typeface="Calibri"/>
                <a:ea typeface="Calibri"/>
                <a:cs typeface="Calibri"/>
                <a:sym typeface="Calibri"/>
              </a:rPr>
              <a:t>Prediction of Heart Disease Using a Combination of Machine Learning and Deep Learning</a:t>
            </a:r>
            <a:endParaRPr b="1">
              <a:solidFill>
                <a:schemeClr val="dk2"/>
              </a:solidFill>
              <a:latin typeface="Calibri"/>
              <a:ea typeface="Calibri"/>
              <a:cs typeface="Calibri"/>
              <a:sym typeface="Calibri"/>
            </a:endParaRPr>
          </a:p>
          <a:p>
            <a:pPr marL="457200" lvl="0" indent="-317500" algn="just" rtl="0">
              <a:lnSpc>
                <a:spcPct val="115000"/>
              </a:lnSpc>
              <a:spcBef>
                <a:spcPts val="0"/>
              </a:spcBef>
              <a:spcAft>
                <a:spcPts val="0"/>
              </a:spcAft>
              <a:buClr>
                <a:schemeClr val="dk2"/>
              </a:buClr>
              <a:buSzPts val="1400"/>
              <a:buFont typeface="Calibri"/>
              <a:buChar char="❖"/>
            </a:pPr>
            <a:r>
              <a:rPr lang="en-GB" b="1">
                <a:solidFill>
                  <a:schemeClr val="dk2"/>
                </a:solidFill>
                <a:highlight>
                  <a:srgbClr val="FFFFFF"/>
                </a:highlight>
                <a:latin typeface="Calibri"/>
                <a:ea typeface="Calibri"/>
                <a:cs typeface="Calibri"/>
                <a:sym typeface="Calibri"/>
              </a:rPr>
              <a:t>A novel approach for heart disease prediction using strength scores with significant predictors</a:t>
            </a:r>
            <a:endParaRPr b="1">
              <a:solidFill>
                <a:schemeClr val="dk2"/>
              </a:solidFill>
              <a:highlight>
                <a:srgbClr val="FFFFFF"/>
              </a:highlight>
              <a:latin typeface="Calibri"/>
              <a:ea typeface="Calibri"/>
              <a:cs typeface="Calibri"/>
              <a:sym typeface="Calibri"/>
            </a:endParaRPr>
          </a:p>
          <a:p>
            <a:pPr marL="457200" lvl="0" indent="-317500" algn="just" rtl="0">
              <a:lnSpc>
                <a:spcPct val="115000"/>
              </a:lnSpc>
              <a:spcBef>
                <a:spcPts val="0"/>
              </a:spcBef>
              <a:spcAft>
                <a:spcPts val="0"/>
              </a:spcAft>
              <a:buClr>
                <a:schemeClr val="dk2"/>
              </a:buClr>
              <a:buSzPts val="1400"/>
              <a:buFont typeface="Calibri"/>
              <a:buChar char="❖"/>
            </a:pPr>
            <a:r>
              <a:rPr lang="en-GB" b="1">
                <a:solidFill>
                  <a:schemeClr val="dk2"/>
                </a:solidFill>
                <a:latin typeface="Calibri"/>
                <a:ea typeface="Calibri"/>
                <a:cs typeface="Calibri"/>
                <a:sym typeface="Calibri"/>
              </a:rPr>
              <a:t>Improving Heart Disease Prediction Using Feature Selection Approaches</a:t>
            </a:r>
            <a:endParaRPr b="1">
              <a:solidFill>
                <a:schemeClr val="dk2"/>
              </a:solidFill>
              <a:latin typeface="Calibri"/>
              <a:ea typeface="Calibri"/>
              <a:cs typeface="Calibri"/>
              <a:sym typeface="Calibri"/>
            </a:endParaRPr>
          </a:p>
          <a:p>
            <a:pPr marL="0" lvl="0" indent="0" algn="l" rtl="0">
              <a:spcBef>
                <a:spcPts val="0"/>
              </a:spcBef>
              <a:spcAft>
                <a:spcPts val="0"/>
              </a:spcAft>
              <a:buNone/>
            </a:pPr>
            <a:endParaRPr>
              <a:latin typeface="Roboto"/>
              <a:ea typeface="Roboto"/>
              <a:cs typeface="Roboto"/>
              <a:sym typeface="Roboto"/>
            </a:endParaRPr>
          </a:p>
        </p:txBody>
      </p:sp>
      <p:sp>
        <p:nvSpPr>
          <p:cNvPr id="124" name="Google Shape;124;p20"/>
          <p:cNvSpPr txBox="1"/>
          <p:nvPr/>
        </p:nvSpPr>
        <p:spPr>
          <a:xfrm>
            <a:off x="3899700" y="3413475"/>
            <a:ext cx="5033100" cy="1535400"/>
          </a:xfrm>
          <a:prstGeom prst="rect">
            <a:avLst/>
          </a:prstGeom>
          <a:noFill/>
          <a:ln>
            <a:noFill/>
          </a:ln>
        </p:spPr>
        <p:txBody>
          <a:bodyPr spcFirstLastPara="1" wrap="square" lIns="91425" tIns="91425" rIns="91425" bIns="91425" anchor="t" anchorCtr="0">
            <a:spAutoFit/>
          </a:bodyPr>
          <a:lstStyle/>
          <a:p>
            <a:pPr marL="457200" lvl="0" indent="-311150" algn="just" rtl="0">
              <a:lnSpc>
                <a:spcPct val="115000"/>
              </a:lnSpc>
              <a:spcBef>
                <a:spcPts val="1200"/>
              </a:spcBef>
              <a:spcAft>
                <a:spcPts val="0"/>
              </a:spcAft>
              <a:buSzPts val="1300"/>
              <a:buFont typeface="Calibri"/>
              <a:buChar char="●"/>
            </a:pPr>
            <a:r>
              <a:rPr lang="en-GB" sz="1300" b="1">
                <a:latin typeface="Calibri"/>
                <a:ea typeface="Calibri"/>
                <a:cs typeface="Calibri"/>
                <a:sym typeface="Calibri"/>
              </a:rPr>
              <a:t>These three research papers help in confirming my research questions on the heart disease dataset. </a:t>
            </a:r>
            <a:endParaRPr sz="1300" b="1">
              <a:latin typeface="Calibri"/>
              <a:ea typeface="Calibri"/>
              <a:cs typeface="Calibri"/>
              <a:sym typeface="Calibri"/>
            </a:endParaRPr>
          </a:p>
          <a:p>
            <a:pPr marL="457200" lvl="0" indent="-311150" algn="just" rtl="0">
              <a:lnSpc>
                <a:spcPct val="115000"/>
              </a:lnSpc>
              <a:spcBef>
                <a:spcPts val="0"/>
              </a:spcBef>
              <a:spcAft>
                <a:spcPts val="0"/>
              </a:spcAft>
              <a:buSzPts val="1300"/>
              <a:buFont typeface="Calibri"/>
              <a:buChar char="●"/>
            </a:pPr>
            <a:r>
              <a:rPr lang="en-GB" sz="1300" b="1">
                <a:latin typeface="Calibri"/>
                <a:ea typeface="Calibri"/>
                <a:cs typeface="Calibri"/>
                <a:sym typeface="Calibri"/>
              </a:rPr>
              <a:t>These papers have discussed on the effective factors that contribute to the presence of heart disease.</a:t>
            </a:r>
            <a:endParaRPr sz="1300" b="1">
              <a:latin typeface="Calibri"/>
              <a:ea typeface="Calibri"/>
              <a:cs typeface="Calibri"/>
              <a:sym typeface="Calibri"/>
            </a:endParaRPr>
          </a:p>
          <a:p>
            <a:pPr marL="457200" lvl="0" indent="-311150" algn="just" rtl="0">
              <a:lnSpc>
                <a:spcPct val="115000"/>
              </a:lnSpc>
              <a:spcBef>
                <a:spcPts val="0"/>
              </a:spcBef>
              <a:spcAft>
                <a:spcPts val="0"/>
              </a:spcAft>
              <a:buSzPts val="1300"/>
              <a:buFont typeface="Calibri"/>
              <a:buChar char="●"/>
            </a:pPr>
            <a:r>
              <a:rPr lang="en-GB" sz="1300" b="1">
                <a:latin typeface="Calibri"/>
                <a:ea typeface="Calibri"/>
                <a:cs typeface="Calibri"/>
                <a:sym typeface="Calibri"/>
              </a:rPr>
              <a:t>By doing a study on heart disease dataset, helps in categorizing symptoms related to heart disease and other illness. </a:t>
            </a:r>
            <a:endParaRPr sz="1500" b="1">
              <a:latin typeface="Roboto"/>
              <a:ea typeface="Roboto"/>
              <a:cs typeface="Roboto"/>
              <a:sym typeface="Roboto"/>
            </a:endParaRPr>
          </a:p>
        </p:txBody>
      </p:sp>
      <p:pic>
        <p:nvPicPr>
          <p:cNvPr id="125" name="Google Shape;125;p20"/>
          <p:cNvPicPr preferRelativeResize="0"/>
          <p:nvPr/>
        </p:nvPicPr>
        <p:blipFill>
          <a:blip r:embed="rId3">
            <a:alphaModFix/>
          </a:blip>
          <a:stretch>
            <a:fillRect/>
          </a:stretch>
        </p:blipFill>
        <p:spPr>
          <a:xfrm>
            <a:off x="1304287" y="3935925"/>
            <a:ext cx="950675" cy="939221"/>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1"/>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latin typeface="Calibri"/>
                <a:ea typeface="Calibri"/>
                <a:cs typeface="Calibri"/>
                <a:sym typeface="Calibri"/>
              </a:rPr>
              <a:t>NOIR ANALYSIS</a:t>
            </a:r>
            <a:endParaRPr sz="2000" b="1">
              <a:latin typeface="Calibri"/>
              <a:ea typeface="Calibri"/>
              <a:cs typeface="Calibri"/>
              <a:sym typeface="Calibri"/>
            </a:endParaRPr>
          </a:p>
        </p:txBody>
      </p:sp>
      <p:sp>
        <p:nvSpPr>
          <p:cNvPr id="131" name="Google Shape;131;p21"/>
          <p:cNvSpPr txBox="1"/>
          <p:nvPr/>
        </p:nvSpPr>
        <p:spPr>
          <a:xfrm>
            <a:off x="7290375" y="73025"/>
            <a:ext cx="1613700" cy="4263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0"/>
              </a:spcAft>
              <a:buNone/>
            </a:pPr>
            <a:r>
              <a:rPr lang="en-GB" sz="1300" b="1">
                <a:latin typeface="Calibri"/>
                <a:ea typeface="Calibri"/>
                <a:cs typeface="Calibri"/>
                <a:sym typeface="Calibri"/>
              </a:rPr>
              <a:t>CATEGORICAL DATA TYPE:</a:t>
            </a:r>
            <a:endParaRPr sz="1300" b="1">
              <a:latin typeface="Calibri"/>
              <a:ea typeface="Calibri"/>
              <a:cs typeface="Calibri"/>
              <a:sym typeface="Calibri"/>
            </a:endParaRPr>
          </a:p>
          <a:p>
            <a:pPr marL="457200" lvl="0" indent="-304800" algn="l" rtl="0">
              <a:lnSpc>
                <a:spcPct val="100000"/>
              </a:lnSpc>
              <a:spcBef>
                <a:spcPts val="1200"/>
              </a:spcBef>
              <a:spcAft>
                <a:spcPts val="0"/>
              </a:spcAft>
              <a:buSzPts val="1200"/>
              <a:buFont typeface="Calibri"/>
              <a:buChar char="●"/>
            </a:pPr>
            <a:r>
              <a:rPr lang="en-GB" sz="1200" b="1">
                <a:latin typeface="Calibri"/>
                <a:ea typeface="Calibri"/>
                <a:cs typeface="Calibri"/>
                <a:sym typeface="Calibri"/>
              </a:rPr>
              <a:t>Sex</a:t>
            </a:r>
            <a:endParaRPr sz="1200" b="1">
              <a:latin typeface="Calibri"/>
              <a:ea typeface="Calibri"/>
              <a:cs typeface="Calibri"/>
              <a:sym typeface="Calibri"/>
            </a:endParaRPr>
          </a:p>
          <a:p>
            <a:pPr marL="457200" lvl="0" indent="-304800" algn="l" rtl="0">
              <a:lnSpc>
                <a:spcPct val="100000"/>
              </a:lnSpc>
              <a:spcBef>
                <a:spcPts val="0"/>
              </a:spcBef>
              <a:spcAft>
                <a:spcPts val="0"/>
              </a:spcAft>
              <a:buSzPts val="1200"/>
              <a:buFont typeface="Calibri"/>
              <a:buChar char="●"/>
            </a:pPr>
            <a:r>
              <a:rPr lang="en-GB" sz="1200" b="1">
                <a:latin typeface="Calibri"/>
                <a:ea typeface="Calibri"/>
                <a:cs typeface="Calibri"/>
                <a:sym typeface="Calibri"/>
              </a:rPr>
              <a:t>Fbs</a:t>
            </a:r>
            <a:endParaRPr sz="1200" b="1">
              <a:latin typeface="Calibri"/>
              <a:ea typeface="Calibri"/>
              <a:cs typeface="Calibri"/>
              <a:sym typeface="Calibri"/>
            </a:endParaRPr>
          </a:p>
          <a:p>
            <a:pPr marL="457200" lvl="0" indent="-304800" algn="l" rtl="0">
              <a:lnSpc>
                <a:spcPct val="100000"/>
              </a:lnSpc>
              <a:spcBef>
                <a:spcPts val="0"/>
              </a:spcBef>
              <a:spcAft>
                <a:spcPts val="0"/>
              </a:spcAft>
              <a:buSzPts val="1200"/>
              <a:buFont typeface="Calibri"/>
              <a:buChar char="●"/>
            </a:pPr>
            <a:r>
              <a:rPr lang="en-GB" sz="1200" b="1">
                <a:latin typeface="Calibri"/>
                <a:ea typeface="Calibri"/>
                <a:cs typeface="Calibri"/>
                <a:sym typeface="Calibri"/>
              </a:rPr>
              <a:t> Exang</a:t>
            </a:r>
            <a:endParaRPr sz="1200" b="1">
              <a:latin typeface="Calibri"/>
              <a:ea typeface="Calibri"/>
              <a:cs typeface="Calibri"/>
              <a:sym typeface="Calibri"/>
            </a:endParaRPr>
          </a:p>
          <a:p>
            <a:pPr marL="457200" lvl="0" indent="-304800" algn="l" rtl="0">
              <a:lnSpc>
                <a:spcPct val="100000"/>
              </a:lnSpc>
              <a:spcBef>
                <a:spcPts val="0"/>
              </a:spcBef>
              <a:spcAft>
                <a:spcPts val="0"/>
              </a:spcAft>
              <a:buSzPts val="1200"/>
              <a:buFont typeface="Calibri"/>
              <a:buChar char="●"/>
            </a:pPr>
            <a:r>
              <a:rPr lang="en-GB" sz="1200" b="1">
                <a:latin typeface="Calibri"/>
                <a:ea typeface="Calibri"/>
                <a:cs typeface="Calibri"/>
                <a:sym typeface="Calibri"/>
              </a:rPr>
              <a:t>Target</a:t>
            </a:r>
            <a:endParaRPr sz="1200" b="1">
              <a:latin typeface="Calibri"/>
              <a:ea typeface="Calibri"/>
              <a:cs typeface="Calibri"/>
              <a:sym typeface="Calibri"/>
            </a:endParaRPr>
          </a:p>
          <a:p>
            <a:pPr marL="457200" lvl="0" indent="-304800" algn="l" rtl="0">
              <a:lnSpc>
                <a:spcPct val="100000"/>
              </a:lnSpc>
              <a:spcBef>
                <a:spcPts val="0"/>
              </a:spcBef>
              <a:spcAft>
                <a:spcPts val="0"/>
              </a:spcAft>
              <a:buSzPts val="1200"/>
              <a:buFont typeface="Calibri"/>
              <a:buChar char="●"/>
            </a:pPr>
            <a:r>
              <a:rPr lang="en-GB" sz="1200" b="1">
                <a:latin typeface="Calibri"/>
                <a:ea typeface="Calibri"/>
                <a:cs typeface="Calibri"/>
                <a:sym typeface="Calibri"/>
              </a:rPr>
              <a:t> Cp</a:t>
            </a:r>
            <a:endParaRPr sz="1200" b="1">
              <a:latin typeface="Calibri"/>
              <a:ea typeface="Calibri"/>
              <a:cs typeface="Calibri"/>
              <a:sym typeface="Calibri"/>
            </a:endParaRPr>
          </a:p>
          <a:p>
            <a:pPr marL="457200" lvl="0" indent="-304800" algn="l" rtl="0">
              <a:lnSpc>
                <a:spcPct val="100000"/>
              </a:lnSpc>
              <a:spcBef>
                <a:spcPts val="0"/>
              </a:spcBef>
              <a:spcAft>
                <a:spcPts val="0"/>
              </a:spcAft>
              <a:buSzPts val="1200"/>
              <a:buFont typeface="Calibri"/>
              <a:buChar char="●"/>
            </a:pPr>
            <a:r>
              <a:rPr lang="en-GB" sz="1200" b="1">
                <a:latin typeface="Calibri"/>
                <a:ea typeface="Calibri"/>
                <a:cs typeface="Calibri"/>
                <a:sym typeface="Calibri"/>
              </a:rPr>
              <a:t> Restecg</a:t>
            </a:r>
            <a:endParaRPr sz="1200" b="1">
              <a:latin typeface="Calibri"/>
              <a:ea typeface="Calibri"/>
              <a:cs typeface="Calibri"/>
              <a:sym typeface="Calibri"/>
            </a:endParaRPr>
          </a:p>
          <a:p>
            <a:pPr marL="457200" lvl="0" indent="-304800" algn="l" rtl="0">
              <a:lnSpc>
                <a:spcPct val="100000"/>
              </a:lnSpc>
              <a:spcBef>
                <a:spcPts val="0"/>
              </a:spcBef>
              <a:spcAft>
                <a:spcPts val="0"/>
              </a:spcAft>
              <a:buSzPts val="1200"/>
              <a:buFont typeface="Calibri"/>
              <a:buChar char="●"/>
            </a:pPr>
            <a:r>
              <a:rPr lang="en-GB" sz="1200" b="1">
                <a:latin typeface="Calibri"/>
                <a:ea typeface="Calibri"/>
                <a:cs typeface="Calibri"/>
                <a:sym typeface="Calibri"/>
              </a:rPr>
              <a:t>Slope</a:t>
            </a:r>
            <a:endParaRPr sz="1200" b="1">
              <a:latin typeface="Calibri"/>
              <a:ea typeface="Calibri"/>
              <a:cs typeface="Calibri"/>
              <a:sym typeface="Calibri"/>
            </a:endParaRPr>
          </a:p>
          <a:p>
            <a:pPr marL="457200" lvl="0" indent="-304800" algn="l" rtl="0">
              <a:lnSpc>
                <a:spcPct val="100000"/>
              </a:lnSpc>
              <a:spcBef>
                <a:spcPts val="0"/>
              </a:spcBef>
              <a:spcAft>
                <a:spcPts val="0"/>
              </a:spcAft>
              <a:buSzPts val="1200"/>
              <a:buFont typeface="Calibri"/>
              <a:buChar char="●"/>
            </a:pPr>
            <a:r>
              <a:rPr lang="en-GB" sz="1200" b="1">
                <a:latin typeface="Calibri"/>
                <a:ea typeface="Calibri"/>
                <a:cs typeface="Calibri"/>
                <a:sym typeface="Calibri"/>
              </a:rPr>
              <a:t>Ca</a:t>
            </a:r>
            <a:endParaRPr sz="1200" b="1">
              <a:latin typeface="Calibri"/>
              <a:ea typeface="Calibri"/>
              <a:cs typeface="Calibri"/>
              <a:sym typeface="Calibri"/>
            </a:endParaRPr>
          </a:p>
          <a:p>
            <a:pPr marL="457200" lvl="0" indent="-304800" algn="l" rtl="0">
              <a:lnSpc>
                <a:spcPct val="100000"/>
              </a:lnSpc>
              <a:spcBef>
                <a:spcPts val="0"/>
              </a:spcBef>
              <a:spcAft>
                <a:spcPts val="0"/>
              </a:spcAft>
              <a:buSzPts val="1200"/>
              <a:buFont typeface="Calibri"/>
              <a:buChar char="●"/>
            </a:pPr>
            <a:r>
              <a:rPr lang="en-GB" sz="1200" b="1">
                <a:latin typeface="Calibri"/>
                <a:ea typeface="Calibri"/>
                <a:cs typeface="Calibri"/>
                <a:sym typeface="Calibri"/>
              </a:rPr>
              <a:t> thal</a:t>
            </a:r>
            <a:endParaRPr sz="1200" b="1">
              <a:latin typeface="Calibri"/>
              <a:ea typeface="Calibri"/>
              <a:cs typeface="Calibri"/>
              <a:sym typeface="Calibri"/>
            </a:endParaRPr>
          </a:p>
          <a:p>
            <a:pPr marL="0" lvl="0" indent="0" algn="ctr" rtl="0">
              <a:lnSpc>
                <a:spcPct val="115000"/>
              </a:lnSpc>
              <a:spcBef>
                <a:spcPts val="1200"/>
              </a:spcBef>
              <a:spcAft>
                <a:spcPts val="0"/>
              </a:spcAft>
              <a:buNone/>
            </a:pPr>
            <a:r>
              <a:rPr lang="en-GB" sz="1300" b="1">
                <a:latin typeface="Calibri"/>
                <a:ea typeface="Calibri"/>
                <a:cs typeface="Calibri"/>
                <a:sym typeface="Calibri"/>
              </a:rPr>
              <a:t>CONTINUOUS DATA TYPE:</a:t>
            </a:r>
            <a:endParaRPr sz="1300" b="1">
              <a:latin typeface="Calibri"/>
              <a:ea typeface="Calibri"/>
              <a:cs typeface="Calibri"/>
              <a:sym typeface="Calibri"/>
            </a:endParaRPr>
          </a:p>
          <a:p>
            <a:pPr marL="457200" lvl="0" indent="-304800" algn="l" rtl="0">
              <a:lnSpc>
                <a:spcPct val="115000"/>
              </a:lnSpc>
              <a:spcBef>
                <a:spcPts val="1200"/>
              </a:spcBef>
              <a:spcAft>
                <a:spcPts val="0"/>
              </a:spcAft>
              <a:buSzPts val="1200"/>
              <a:buFont typeface="Calibri"/>
              <a:buChar char="●"/>
            </a:pPr>
            <a:r>
              <a:rPr lang="en-GB" sz="1200" b="1">
                <a:latin typeface="Calibri"/>
                <a:ea typeface="Calibri"/>
                <a:cs typeface="Calibri"/>
                <a:sym typeface="Calibri"/>
              </a:rPr>
              <a:t>Age</a:t>
            </a:r>
            <a:endParaRPr sz="1200" b="1">
              <a:latin typeface="Calibri"/>
              <a:ea typeface="Calibri"/>
              <a:cs typeface="Calibri"/>
              <a:sym typeface="Calibri"/>
            </a:endParaRPr>
          </a:p>
          <a:p>
            <a:pPr marL="457200" lvl="0" indent="-304800" algn="l" rtl="0">
              <a:lnSpc>
                <a:spcPct val="115000"/>
              </a:lnSpc>
              <a:spcBef>
                <a:spcPts val="0"/>
              </a:spcBef>
              <a:spcAft>
                <a:spcPts val="0"/>
              </a:spcAft>
              <a:buSzPts val="1200"/>
              <a:buFont typeface="Calibri"/>
              <a:buChar char="●"/>
            </a:pPr>
            <a:r>
              <a:rPr lang="en-GB" sz="1200" b="1">
                <a:latin typeface="Calibri"/>
                <a:ea typeface="Calibri"/>
                <a:cs typeface="Calibri"/>
                <a:sym typeface="Calibri"/>
              </a:rPr>
              <a:t>Trestbps</a:t>
            </a:r>
            <a:endParaRPr sz="1200" b="1">
              <a:latin typeface="Calibri"/>
              <a:ea typeface="Calibri"/>
              <a:cs typeface="Calibri"/>
              <a:sym typeface="Calibri"/>
            </a:endParaRPr>
          </a:p>
          <a:p>
            <a:pPr marL="457200" lvl="0" indent="-304800" algn="l" rtl="0">
              <a:lnSpc>
                <a:spcPct val="115000"/>
              </a:lnSpc>
              <a:spcBef>
                <a:spcPts val="0"/>
              </a:spcBef>
              <a:spcAft>
                <a:spcPts val="0"/>
              </a:spcAft>
              <a:buSzPts val="1200"/>
              <a:buFont typeface="Calibri"/>
              <a:buChar char="●"/>
            </a:pPr>
            <a:r>
              <a:rPr lang="en-GB" sz="1200" b="1">
                <a:latin typeface="Calibri"/>
                <a:ea typeface="Calibri"/>
                <a:cs typeface="Calibri"/>
                <a:sym typeface="Calibri"/>
              </a:rPr>
              <a:t>Chol</a:t>
            </a:r>
            <a:endParaRPr sz="1200" b="1">
              <a:latin typeface="Calibri"/>
              <a:ea typeface="Calibri"/>
              <a:cs typeface="Calibri"/>
              <a:sym typeface="Calibri"/>
            </a:endParaRPr>
          </a:p>
          <a:p>
            <a:pPr marL="457200" lvl="0" indent="-304800" algn="l" rtl="0">
              <a:lnSpc>
                <a:spcPct val="115000"/>
              </a:lnSpc>
              <a:spcBef>
                <a:spcPts val="0"/>
              </a:spcBef>
              <a:spcAft>
                <a:spcPts val="0"/>
              </a:spcAft>
              <a:buSzPts val="1200"/>
              <a:buFont typeface="Calibri"/>
              <a:buChar char="●"/>
            </a:pPr>
            <a:r>
              <a:rPr lang="en-GB" sz="1200" b="1">
                <a:latin typeface="Calibri"/>
                <a:ea typeface="Calibri"/>
                <a:cs typeface="Calibri"/>
                <a:sym typeface="Calibri"/>
              </a:rPr>
              <a:t> Thalach</a:t>
            </a:r>
            <a:endParaRPr sz="1200" b="1">
              <a:latin typeface="Calibri"/>
              <a:ea typeface="Calibri"/>
              <a:cs typeface="Calibri"/>
              <a:sym typeface="Calibri"/>
            </a:endParaRPr>
          </a:p>
          <a:p>
            <a:pPr marL="457200" lvl="0" indent="-304800" algn="l" rtl="0">
              <a:lnSpc>
                <a:spcPct val="115000"/>
              </a:lnSpc>
              <a:spcBef>
                <a:spcPts val="0"/>
              </a:spcBef>
              <a:spcAft>
                <a:spcPts val="0"/>
              </a:spcAft>
              <a:buSzPts val="1200"/>
              <a:buFont typeface="Calibri"/>
              <a:buChar char="●"/>
            </a:pPr>
            <a:r>
              <a:rPr lang="en-GB" sz="1200" b="1">
                <a:latin typeface="Calibri"/>
                <a:ea typeface="Calibri"/>
                <a:cs typeface="Calibri"/>
                <a:sym typeface="Calibri"/>
              </a:rPr>
              <a:t>old peak</a:t>
            </a:r>
            <a:endParaRPr>
              <a:latin typeface="Roboto"/>
              <a:ea typeface="Roboto"/>
              <a:cs typeface="Roboto"/>
              <a:sym typeface="Roboto"/>
            </a:endParaRPr>
          </a:p>
        </p:txBody>
      </p:sp>
      <p:pic>
        <p:nvPicPr>
          <p:cNvPr id="132" name="Google Shape;132;p21"/>
          <p:cNvPicPr preferRelativeResize="0"/>
          <p:nvPr/>
        </p:nvPicPr>
        <p:blipFill>
          <a:blip r:embed="rId3">
            <a:alphaModFix/>
          </a:blip>
          <a:stretch>
            <a:fillRect/>
          </a:stretch>
        </p:blipFill>
        <p:spPr>
          <a:xfrm>
            <a:off x="152400" y="152400"/>
            <a:ext cx="6948874" cy="393897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1040</TotalTime>
  <Words>3034</Words>
  <Application>Microsoft Office PowerPoint</Application>
  <PresentationFormat>On-screen Show (16:9)</PresentationFormat>
  <Paragraphs>286</Paragraphs>
  <Slides>40</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Merriweather</vt:lpstr>
      <vt:lpstr>Calibri</vt:lpstr>
      <vt:lpstr>Roboto</vt:lpstr>
      <vt:lpstr>Georgia</vt:lpstr>
      <vt:lpstr>Paradigm</vt:lpstr>
      <vt:lpstr>PowerPoint Presentation</vt:lpstr>
      <vt:lpstr>OVERVIEW</vt:lpstr>
      <vt:lpstr>INTRODUCTION</vt:lpstr>
      <vt:lpstr>DATASET SELECTED FOR ANALYSIS: HEART DISEASE</vt:lpstr>
      <vt:lpstr>PowerPoint Presentation</vt:lpstr>
      <vt:lpstr>PowerPoint Presentation</vt:lpstr>
      <vt:lpstr>PowerPoint Presentation</vt:lpstr>
      <vt:lpstr>MY RESEARCH QUESTIONS</vt:lpstr>
      <vt:lpstr>PowerPoint Presentation</vt:lpstr>
      <vt:lpstr>DATA CLEANING AND PREPROCESSING </vt:lpstr>
      <vt:lpstr>TOOLS AND LANGUAGE USED FOR ANALYSIS:  PYTHON GOOGLE COLAB</vt:lpstr>
      <vt:lpstr>PowerPoint Presentation</vt:lpstr>
      <vt:lpstr>PowerPoint Presentation</vt:lpstr>
      <vt:lpstr>STATISTICAL SUMMARY</vt:lpstr>
      <vt:lpstr>DATA ANALYSIS : VISUALIZATION </vt:lpstr>
      <vt:lpstr>TARGET ANALYSIS</vt:lpstr>
      <vt:lpstr>GENDER ANALYSIS </vt:lpstr>
      <vt:lpstr>PowerPoint Presentation</vt:lpstr>
      <vt:lpstr>PowerPoint Presentation</vt:lpstr>
      <vt:lpstr>PowerPoint Presentation</vt:lpstr>
      <vt:lpstr>It is obvious from the first graph that those with heart disease are the ones who experience discomfort after engaging in strenuous exercise. We can deduce from the second graph that the healthy individuals will have an upward-sloping graph. (A higher heart rate following activity) </vt:lpstr>
      <vt:lpstr>PowerPoint Presentation</vt:lpstr>
      <vt:lpstr>FBS AND CA WITH RESPECT TO TARGET</vt:lpstr>
      <vt:lpstr>PowerPoint Presentation</vt:lpstr>
      <vt:lpstr>COMPARISON BETWEEN TWO ATTRIBUTES WITH RESPECT TO TARGET</vt:lpstr>
      <vt:lpstr>RELATIONSHIP PLOT</vt:lpstr>
      <vt:lpstr>SCATTER PLOT AND PAIR PLOT</vt:lpstr>
      <vt:lpstr>PowerPoint Presentation</vt:lpstr>
      <vt:lpstr>HISTOGRAM PLOTS</vt:lpstr>
      <vt:lpstr>PowerPoint Presentation</vt:lpstr>
      <vt:lpstr>DATA MODEL </vt:lpstr>
      <vt:lpstr>DATA SCALING</vt:lpstr>
      <vt:lpstr>LOGISTIC REGRESSION</vt:lpstr>
      <vt:lpstr>CONFUSION MATRIX</vt:lpstr>
      <vt:lpstr>KNN  </vt:lpstr>
      <vt:lpstr>K MEANS CLUSTERING </vt:lpstr>
      <vt:lpstr>CONCLUSION AND FUTURE WORK</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cp:lastModifiedBy>
  <cp:revision>3</cp:revision>
  <dcterms:modified xsi:type="dcterms:W3CDTF">2022-12-06T17:34:52Z</dcterms:modified>
</cp:coreProperties>
</file>