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80" r:id="rId3"/>
    <p:sldId id="367" r:id="rId4"/>
    <p:sldId id="378" r:id="rId5"/>
    <p:sldId id="365" r:id="rId6"/>
    <p:sldId id="384" r:id="rId7"/>
    <p:sldId id="377" r:id="rId8"/>
    <p:sldId id="369" r:id="rId9"/>
    <p:sldId id="383" r:id="rId10"/>
    <p:sldId id="376" r:id="rId11"/>
    <p:sldId id="370" r:id="rId12"/>
    <p:sldId id="375" r:id="rId13"/>
    <p:sldId id="371" r:id="rId14"/>
    <p:sldId id="373" r:id="rId15"/>
    <p:sldId id="374" r:id="rId16"/>
    <p:sldId id="381" r:id="rId17"/>
    <p:sldId id="372" r:id="rId18"/>
    <p:sldId id="3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619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  <p15:guide id="7" pos="778" userDrawn="1">
          <p15:clr>
            <a:srgbClr val="A4A3A4"/>
          </p15:clr>
        </p15:guide>
        <p15:guide id="8" pos="6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82"/>
      </p:cViewPr>
      <p:guideLst>
        <p:guide orient="horz" pos="1502"/>
        <p:guide pos="619"/>
        <p:guide orient="horz" pos="4065"/>
        <p:guide pos="7129"/>
        <p:guide orient="horz" pos="1706"/>
        <p:guide orient="horz" pos="3838"/>
        <p:guide pos="778"/>
        <p:guide pos="6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91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14762" y="2466258"/>
            <a:ext cx="5653238" cy="6523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2400" y="6370862"/>
            <a:ext cx="2743200" cy="365125"/>
          </a:xfrm>
        </p:spPr>
        <p:txBody>
          <a:bodyPr/>
          <a:lstStyle/>
          <a:p>
            <a:pPr algn="l"/>
            <a:fld id="{EDD59102-1948-4B41-8A59-C5B62FBFD9BF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279781" y="6366655"/>
            <a:ext cx="18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© </a:t>
            </a:r>
            <a:r>
              <a:rPr lang="en-US" altLang="ko-KR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Red</a:t>
            </a:r>
            <a:r>
              <a:rPr lang="en-US" altLang="ko-KR" baseline="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</a:t>
            </a:r>
            <a:r>
              <a:rPr lang="en-US" altLang="ko-KR" baseline="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ko-KR" baseline="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8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0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7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8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5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F84C-EE64-4805-A655-F3A8C9C6DC4C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9102-1948-4B41-8A59-C5B62FBFD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808079" y="865819"/>
            <a:ext cx="7424697" cy="429292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dirty="0" smtClean="0"/>
              <a:t>[2020 </a:t>
            </a:r>
            <a:r>
              <a:rPr lang="ko-KR" altLang="en-US" sz="1800" dirty="0" err="1"/>
              <a:t>혁신성장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청년인재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집중양성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사업</a:t>
            </a:r>
            <a:r>
              <a:rPr lang="en-US" altLang="ko-KR" sz="1800" dirty="0" smtClean="0"/>
              <a:t>]</a:t>
            </a:r>
            <a:br>
              <a:rPr lang="en-US" altLang="ko-KR" sz="1800" dirty="0" smtClean="0"/>
            </a:br>
            <a:r>
              <a:rPr lang="ko-KR" altLang="en-US" sz="2400" dirty="0" smtClean="0"/>
              <a:t>프로젝트 </a:t>
            </a:r>
            <a:r>
              <a:rPr lang="ko-KR" altLang="en-US" sz="2400" dirty="0"/>
              <a:t>기반 데이터 과학자 </a:t>
            </a:r>
            <a:r>
              <a:rPr lang="ko-KR" altLang="en-US" sz="2400" dirty="0" smtClean="0"/>
              <a:t>양성과정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" y="119148"/>
            <a:ext cx="2080569" cy="2080569"/>
          </a:xfrm>
          <a:prstGeom prst="rect">
            <a:avLst/>
          </a:prstGeom>
        </p:spPr>
      </p:pic>
      <p:sp>
        <p:nvSpPr>
          <p:cNvPr id="5" name="제목 3"/>
          <p:cNvSpPr txBox="1">
            <a:spLocks/>
          </p:cNvSpPr>
          <p:nvPr/>
        </p:nvSpPr>
        <p:spPr>
          <a:xfrm>
            <a:off x="2462147" y="3149011"/>
            <a:ext cx="7261078" cy="9013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800" dirty="0" smtClean="0"/>
          </a:p>
          <a:p>
            <a:r>
              <a:rPr lang="ko-KR" altLang="en-US" sz="4800" b="1" dirty="0" smtClean="0"/>
              <a:t>빅데이터 분석</a:t>
            </a:r>
            <a:endParaRPr lang="en-US" altLang="ko-KR" sz="4800" b="1" dirty="0" smtClean="0"/>
          </a:p>
          <a:p>
            <a:r>
              <a:rPr lang="en-US" altLang="ko-KR" sz="2800" dirty="0" smtClean="0"/>
              <a:t>- 6</a:t>
            </a:r>
            <a:r>
              <a:rPr lang="ko-KR" altLang="en-US" sz="2800" dirty="0" smtClean="0"/>
              <a:t>주차 </a:t>
            </a:r>
            <a:r>
              <a:rPr lang="en-US" altLang="ko-KR" sz="2800" dirty="0" smtClean="0"/>
              <a:t>-</a:t>
            </a:r>
            <a:r>
              <a:rPr lang="ko-KR" altLang="en-US" sz="4800" dirty="0" smtClean="0"/>
              <a:t> </a:t>
            </a:r>
            <a:endParaRPr lang="ko-KR" altLang="en-US" sz="48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438572" y="4679871"/>
            <a:ext cx="7261078" cy="710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/>
              <a:t>#</a:t>
            </a:r>
            <a:r>
              <a:rPr lang="ko-KR" altLang="en-US" sz="2400" b="1" dirty="0" smtClean="0"/>
              <a:t>회귀분석 </a:t>
            </a:r>
            <a:r>
              <a:rPr lang="en-US" altLang="ko-KR" sz="2400" b="1" dirty="0" smtClean="0"/>
              <a:t>#</a:t>
            </a:r>
            <a:r>
              <a:rPr lang="ko-KR" altLang="en-US" sz="2400" b="1" dirty="0" smtClean="0"/>
              <a:t>분산분석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56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다중회귀분석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4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다중 회귀 분석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smtClean="0"/>
              <a:t>다중 회귀 분석</a:t>
            </a:r>
            <a:endParaRPr lang="en-US" altLang="ko-KR" sz="1800" b="1" kern="100" dirty="0"/>
          </a:p>
          <a:p>
            <a:r>
              <a:rPr lang="ko-KR" altLang="en-US" sz="1800" dirty="0" smtClean="0"/>
              <a:t>예측변수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독립변수 </a:t>
            </a:r>
            <a:r>
              <a:rPr lang="en-US" altLang="ko-KR" sz="1800" dirty="0" smtClean="0"/>
              <a:t>or </a:t>
            </a:r>
            <a:r>
              <a:rPr lang="ko-KR" altLang="en-US" sz="1800" dirty="0" smtClean="0"/>
              <a:t>설명변수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이상인 회귀분석</a:t>
            </a:r>
            <a:endParaRPr lang="en-US" altLang="ko-KR" sz="1800" dirty="0" smtClean="0"/>
          </a:p>
          <a:p>
            <a:r>
              <a:rPr lang="ko-KR" altLang="en-US" sz="1800" dirty="0" smtClean="0"/>
              <a:t>예측변수의 개수가 많을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적절한 회귀 모형 선택이 필요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26" y="3482459"/>
            <a:ext cx="67685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변수선택법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5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1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변수선택법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err="1" smtClean="0"/>
              <a:t>변수선택법</a:t>
            </a:r>
            <a:endParaRPr lang="en-US" altLang="ko-KR" sz="1800" b="1" kern="100" dirty="0" smtClean="0"/>
          </a:p>
          <a:p>
            <a:r>
              <a:rPr lang="ko-KR" altLang="en-US" sz="1800" dirty="0" smtClean="0"/>
              <a:t>후진 제거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전진 제거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단계적 제거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b="1" kern="100" dirty="0" smtClean="0"/>
          </a:p>
          <a:p>
            <a:pPr marL="0" indent="0">
              <a:buNone/>
            </a:pPr>
            <a:endParaRPr lang="en-US" altLang="ko-KR" sz="1800" b="1" kern="100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62008"/>
              </p:ext>
            </p:extLst>
          </p:nvPr>
        </p:nvGraphicFramePr>
        <p:xfrm>
          <a:off x="874713" y="2220912"/>
          <a:ext cx="10442575" cy="4239522"/>
        </p:xfrm>
        <a:graphic>
          <a:graphicData uri="http://schemas.openxmlformats.org/drawingml/2006/table">
            <a:tbl>
              <a:tblPr/>
              <a:tblGrid>
                <a:gridCol w="2385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7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9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66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후진 제거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변수가 포함된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모델에서 기준 </a:t>
                      </a:r>
                      <a:r>
                        <a:rPr lang="ko-KR" alt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통계치에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가장 도움이 되지 않는 변수를 하나씩 제거하는 방법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50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전진 선택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절편에 있는 모델에서 기준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통계치에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가장 도움이 되지 않는 변수를 하나씩 제거하는 방법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66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단계적 선택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변수가 포함된 모델에서 출발하여 기준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통계치에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가장 도움되지 않는 변수를 삭제하거나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모델에서 빠져있는 변수 중에서 기준 통계치를 가장 개선시키는 변수를 추가하는 방법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샘플링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6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데이터 샘플링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smtClean="0"/>
              <a:t>전수조사 </a:t>
            </a:r>
            <a:r>
              <a:rPr lang="en-US" altLang="ko-KR" sz="1800" b="1" kern="100" dirty="0" smtClean="0"/>
              <a:t>vs </a:t>
            </a:r>
            <a:r>
              <a:rPr lang="ko-KR" altLang="en-US" sz="1800" b="1" kern="100" dirty="0" smtClean="0"/>
              <a:t>표본조사</a:t>
            </a:r>
            <a:endParaRPr lang="en-US" altLang="ko-KR" sz="1800" b="1" kern="100" dirty="0" smtClean="0"/>
          </a:p>
          <a:p>
            <a:r>
              <a:rPr lang="ko-KR" altLang="en-US" sz="1800" dirty="0" smtClean="0"/>
              <a:t>모집단의 특성을 측정하기 위한 방법으로는 전수조사와 </a:t>
            </a:r>
            <a:r>
              <a:rPr lang="ko-KR" altLang="en-US" sz="1800" dirty="0" err="1" smtClean="0"/>
              <a:t>표본조사로</a:t>
            </a:r>
            <a:r>
              <a:rPr lang="ko-KR" altLang="en-US" sz="1800" dirty="0" smtClean="0"/>
              <a:t> 구분</a:t>
            </a:r>
            <a:endParaRPr lang="en-US" altLang="ko-KR" sz="1800" dirty="0" smtClean="0"/>
          </a:p>
          <a:p>
            <a:r>
              <a:rPr lang="ko-KR" altLang="en-US" sz="1800" kern="100" dirty="0" err="1" smtClean="0"/>
              <a:t>표본조사는</a:t>
            </a:r>
            <a:r>
              <a:rPr lang="ko-KR" altLang="en-US" sz="1800" kern="100" dirty="0" smtClean="0"/>
              <a:t> 확률적 방법과 </a:t>
            </a:r>
            <a:r>
              <a:rPr lang="ko-KR" altLang="en-US" sz="1800" kern="100" dirty="0" err="1" smtClean="0"/>
              <a:t>비확률적</a:t>
            </a:r>
            <a:r>
              <a:rPr lang="ko-KR" altLang="en-US" sz="1800" kern="100" dirty="0" smtClean="0"/>
              <a:t> 방법을 이용하여 모집단으로부터 표본을 추출함</a:t>
            </a:r>
            <a:endParaRPr lang="en-US" altLang="ko-KR" sz="1800" kern="1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874712" y="2690446"/>
            <a:ext cx="10528911" cy="3868615"/>
            <a:chOff x="619124" y="2690447"/>
            <a:chExt cx="11294696" cy="3624628"/>
          </a:xfrm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619124" y="2690447"/>
              <a:ext cx="1258238" cy="8872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전수조사</a:t>
              </a:r>
              <a:endParaRPr kumimoji="0"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(Census)</a:t>
              </a:r>
              <a:endParaRPr kumimoji="0" lang="ko-KR" altLang="en-US" sz="12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gray">
            <a:xfrm>
              <a:off x="1951954" y="2690447"/>
              <a:ext cx="9961866" cy="887218"/>
            </a:xfrm>
            <a:prstGeom prst="rect">
              <a:avLst/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88900" indent="-88900" latinLnBrk="0">
                <a:lnSpc>
                  <a:spcPct val="12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 관심의 대상이 되는 집단을 이루는 모든 개체들을 조사하여 모집단</a:t>
              </a:r>
              <a:r>
                <a:rPr lang="en-US" altLang="ko-KR" sz="1200" b="0" dirty="0">
                  <a:latin typeface="+mn-ea"/>
                  <a:ea typeface="+mn-ea"/>
                </a:rPr>
                <a:t>(</a:t>
              </a:r>
              <a:r>
                <a:rPr lang="ko-KR" altLang="en-US" sz="1200" b="0" dirty="0">
                  <a:latin typeface="+mn-ea"/>
                  <a:ea typeface="+mn-ea"/>
                </a:rPr>
                <a:t>조사하고자 하는 대상이 되는 집단 전체</a:t>
              </a:r>
              <a:r>
                <a:rPr lang="en-US" altLang="ko-KR" sz="1200" b="0" dirty="0">
                  <a:latin typeface="+mn-ea"/>
                  <a:ea typeface="+mn-ea"/>
                </a:rPr>
                <a:t>)</a:t>
              </a:r>
              <a:r>
                <a:rPr lang="ko-KR" altLang="en-US" sz="1200" b="0" dirty="0">
                  <a:latin typeface="+mn-ea"/>
                  <a:ea typeface="+mn-ea"/>
                </a:rPr>
                <a:t>의  </a:t>
              </a:r>
              <a:r>
                <a:rPr lang="en-US" altLang="ko-KR" sz="1200" b="0" dirty="0">
                  <a:latin typeface="+mn-ea"/>
                  <a:ea typeface="+mn-ea"/>
                </a:rPr>
                <a:t/>
              </a:r>
              <a:br>
                <a:rPr lang="en-US" altLang="ko-KR" sz="1200" b="0" dirty="0">
                  <a:latin typeface="+mn-ea"/>
                  <a:ea typeface="+mn-ea"/>
                </a:rPr>
              </a:br>
              <a:r>
                <a:rPr lang="en-US" altLang="ko-KR" sz="1200" b="0" dirty="0">
                  <a:latin typeface="+mn-ea"/>
                  <a:ea typeface="+mn-ea"/>
                </a:rPr>
                <a:t> </a:t>
              </a:r>
              <a:r>
                <a:rPr lang="ko-KR" altLang="en-US" sz="1200" b="0" dirty="0">
                  <a:latin typeface="+mn-ea"/>
                  <a:ea typeface="+mn-ea"/>
                </a:rPr>
                <a:t>특성을 축정하는 방법</a:t>
              </a:r>
              <a:endParaRPr lang="en-US" altLang="ko-KR" sz="1200" b="0" dirty="0">
                <a:latin typeface="+mn-ea"/>
                <a:ea typeface="+mn-ea"/>
              </a:endParaRPr>
            </a:p>
            <a:p>
              <a:pPr marL="88900" indent="-88900" latinLnBrk="0">
                <a:lnSpc>
                  <a:spcPct val="12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장점 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: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정확한 모집단 특성 측정 가능 </a:t>
              </a:r>
              <a:endParaRPr kumimoji="0" lang="en-US" altLang="ko-KR" sz="1200" b="0" dirty="0">
                <a:latin typeface="+mn-ea"/>
                <a:ea typeface="+mn-ea"/>
                <a:cs typeface="Arial" pitchFamily="34" charset="0"/>
              </a:endParaRPr>
            </a:p>
            <a:p>
              <a:pPr marL="88900" indent="-88900" latinLnBrk="0">
                <a:lnSpc>
                  <a:spcPct val="12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단점 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: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비용 과다 소요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,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조사에 장시간 소요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619124" y="3629024"/>
              <a:ext cx="1258238" cy="887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표본조사</a:t>
              </a:r>
              <a:endParaRPr kumimoji="0" lang="en-US" altLang="ko-KR" sz="12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+mn-ea"/>
                  <a:ea typeface="+mn-ea"/>
                  <a:cs typeface="Arial" pitchFamily="34" charset="0"/>
                </a:rPr>
                <a:t>(Sample)</a:t>
              </a:r>
              <a:endParaRPr kumimoji="0" lang="ko-KR" altLang="en-US" sz="12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gray">
            <a:xfrm>
              <a:off x="1951954" y="3629024"/>
              <a:ext cx="9961866" cy="887219"/>
            </a:xfrm>
            <a:prstGeom prst="rect">
              <a:avLst/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 관심의 대상이 되는 전체 모집단 중 일부</a:t>
              </a:r>
              <a:r>
                <a:rPr lang="en-US" altLang="ko-KR" sz="1200" b="0" dirty="0">
                  <a:latin typeface="+mn-ea"/>
                  <a:ea typeface="+mn-ea"/>
                </a:rPr>
                <a:t>(</a:t>
              </a:r>
              <a:r>
                <a:rPr lang="ko-KR" altLang="en-US" sz="1200" b="0" dirty="0">
                  <a:latin typeface="+mn-ea"/>
                  <a:ea typeface="+mn-ea"/>
                </a:rPr>
                <a:t>표본</a:t>
              </a:r>
              <a:r>
                <a:rPr lang="en-US" altLang="ko-KR" sz="1200" b="0" dirty="0">
                  <a:latin typeface="+mn-ea"/>
                  <a:ea typeface="+mn-ea"/>
                </a:rPr>
                <a:t>)</a:t>
              </a:r>
              <a:r>
                <a:rPr lang="ko-KR" altLang="en-US" sz="1200" b="0" dirty="0">
                  <a:latin typeface="+mn-ea"/>
                  <a:ea typeface="+mn-ea"/>
                </a:rPr>
                <a:t>를 선택하고</a:t>
              </a:r>
              <a:r>
                <a:rPr lang="en-US" altLang="ko-KR" sz="1200" b="0" dirty="0">
                  <a:latin typeface="+mn-ea"/>
                  <a:ea typeface="+mn-ea"/>
                </a:rPr>
                <a:t>, </a:t>
              </a:r>
              <a:r>
                <a:rPr lang="ko-KR" altLang="en-US" sz="1200" b="0" dirty="0">
                  <a:latin typeface="+mn-ea"/>
                  <a:ea typeface="+mn-ea"/>
                </a:rPr>
                <a:t>조사를 실시하여 이로부터 전체 모집단의 특성을 추정</a:t>
              </a:r>
              <a:endParaRPr lang="en-US" altLang="ko-KR" sz="1200" b="0" dirty="0">
                <a:latin typeface="+mn-ea"/>
                <a:ea typeface="+mn-ea"/>
              </a:endParaRPr>
            </a:p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장점 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: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시간 및 비용 절감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,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심도 있는 조사 가능</a:t>
              </a:r>
              <a:endParaRPr kumimoji="0" lang="en-US" altLang="ko-KR" sz="1200" b="0" dirty="0">
                <a:latin typeface="+mn-ea"/>
                <a:ea typeface="+mn-ea"/>
                <a:cs typeface="Arial" pitchFamily="34" charset="0"/>
              </a:endParaRPr>
            </a:p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 단점 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: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모집단에 대한 정확한 특성 측정이 아닌 추정</a:t>
              </a: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 </a:t>
              </a:r>
              <a:endParaRPr kumimoji="0" lang="ko-KR" altLang="en-US" sz="1200" b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951954" y="4706269"/>
              <a:ext cx="1256275" cy="736995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latin typeface="+mn-ea"/>
                  <a:ea typeface="+mn-ea"/>
                  <a:cs typeface="Arial" pitchFamily="34" charset="0"/>
                </a:rPr>
                <a:t>확률적</a:t>
              </a:r>
              <a:endParaRPr kumimoji="0" lang="en-US" altLang="ko-KR" sz="1200" dirty="0">
                <a:latin typeface="+mn-ea"/>
                <a:ea typeface="+mn-ea"/>
                <a:cs typeface="Arial" pitchFamily="34" charset="0"/>
              </a:endParaRPr>
            </a:p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latin typeface="+mn-ea"/>
                  <a:ea typeface="+mn-ea"/>
                  <a:cs typeface="Arial" pitchFamily="34" charset="0"/>
                </a:rPr>
                <a:t>방법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3265153" y="4706269"/>
              <a:ext cx="3992598" cy="736995"/>
            </a:xfrm>
            <a:prstGeom prst="rect">
              <a:avLst/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lang="ko-KR" altLang="en-US" sz="1200" b="0" dirty="0">
                  <a:latin typeface="+mn-ea"/>
                  <a:ea typeface="+mn-ea"/>
                </a:rPr>
                <a:t> 모집단의 개체가 표본으로 선정될 가능성이 모두 동일한 표본추출방법</a:t>
              </a:r>
              <a:r>
                <a:rPr lang="en-US" altLang="ko-KR" sz="1200" b="0" dirty="0">
                  <a:latin typeface="+mn-ea"/>
                  <a:ea typeface="+mn-ea"/>
                </a:rPr>
                <a:t>(Equally Likely)</a:t>
              </a:r>
            </a:p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lang="en-US" altLang="ko-KR" sz="1200" b="0" dirty="0">
                  <a:latin typeface="+mn-ea"/>
                  <a:ea typeface="+mn-ea"/>
                </a:rPr>
                <a:t> </a:t>
              </a:r>
              <a:r>
                <a:rPr lang="ko-KR" altLang="en-US" sz="1200" b="0" dirty="0">
                  <a:latin typeface="+mn-ea"/>
                  <a:ea typeface="+mn-ea"/>
                </a:rPr>
                <a:t>표본오차 계산 가능 </a:t>
              </a:r>
              <a:r>
                <a:rPr lang="en-US" altLang="ko-KR" sz="1200" b="0" dirty="0">
                  <a:latin typeface="+mn-ea"/>
                  <a:ea typeface="+mn-ea"/>
                </a:rPr>
                <a:t> </a:t>
              </a:r>
              <a:endParaRPr kumimoji="0" lang="ko-KR" altLang="en-US" sz="1200" b="0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gray">
            <a:xfrm>
              <a:off x="1951954" y="5579364"/>
              <a:ext cx="1256275" cy="735711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latin typeface="+mn-ea"/>
                  <a:ea typeface="+mn-ea"/>
                  <a:cs typeface="Arial" pitchFamily="34" charset="0"/>
                </a:rPr>
                <a:t>비확률적</a:t>
              </a:r>
              <a:endParaRPr kumimoji="0" lang="en-US" altLang="ko-KR" sz="1200" dirty="0">
                <a:latin typeface="+mn-ea"/>
                <a:ea typeface="+mn-ea"/>
                <a:cs typeface="Arial" pitchFamily="34" charset="0"/>
              </a:endParaRPr>
            </a:p>
            <a:p>
              <a:pPr algn="ctr" latinLnBrk="0">
                <a:lnSpc>
                  <a:spcPct val="150000"/>
                </a:lnSpc>
                <a:buSzPct val="90000"/>
                <a:defRPr/>
              </a:pPr>
              <a:r>
                <a:rPr kumimoji="0" lang="ko-KR" altLang="en-US" sz="1200" dirty="0">
                  <a:latin typeface="+mn-ea"/>
                  <a:ea typeface="+mn-ea"/>
                  <a:cs typeface="Arial" pitchFamily="34" charset="0"/>
                </a:rPr>
                <a:t>방법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gray">
            <a:xfrm>
              <a:off x="3265153" y="5579364"/>
              <a:ext cx="3992598" cy="735711"/>
            </a:xfrm>
            <a:prstGeom prst="rect">
              <a:avLst/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lang="en-US" altLang="ko-KR" sz="1200" b="0" dirty="0">
                  <a:latin typeface="+mn-ea"/>
                  <a:ea typeface="+mn-ea"/>
                </a:rPr>
                <a:t> </a:t>
              </a:r>
              <a:r>
                <a:rPr lang="ko-KR" altLang="en-US" sz="1200" b="0" dirty="0">
                  <a:latin typeface="+mn-ea"/>
                  <a:ea typeface="+mn-ea"/>
                </a:rPr>
                <a:t>조사</a:t>
              </a:r>
              <a:r>
                <a:rPr lang="en-US" altLang="ko-KR" sz="1200" b="0" dirty="0">
                  <a:latin typeface="+mn-ea"/>
                  <a:ea typeface="+mn-ea"/>
                </a:rPr>
                <a:t>(</a:t>
              </a:r>
              <a:r>
                <a:rPr lang="ko-KR" altLang="en-US" sz="1200" b="0" dirty="0">
                  <a:latin typeface="+mn-ea"/>
                  <a:ea typeface="+mn-ea"/>
                </a:rPr>
                <a:t>분석</a:t>
              </a:r>
              <a:r>
                <a:rPr lang="en-US" altLang="ko-KR" sz="1200" b="0" dirty="0">
                  <a:latin typeface="+mn-ea"/>
                  <a:ea typeface="+mn-ea"/>
                </a:rPr>
                <a:t>)</a:t>
              </a:r>
              <a:r>
                <a:rPr lang="ko-KR" altLang="en-US" sz="1200" b="0" dirty="0">
                  <a:latin typeface="+mn-ea"/>
                  <a:ea typeface="+mn-ea"/>
                </a:rPr>
                <a:t>자가 편의를 위하여 표본 대상자를 임의로 선정하는 방법</a:t>
              </a:r>
              <a:endParaRPr lang="en-US" altLang="ko-KR" sz="1200" b="0" dirty="0">
                <a:latin typeface="+mn-ea"/>
                <a:ea typeface="+mn-ea"/>
              </a:endParaRPr>
            </a:p>
            <a:p>
              <a:pPr marL="88900" indent="-88900" latinLnBrk="0">
                <a:lnSpc>
                  <a:spcPct val="150000"/>
                </a:lnSpc>
                <a:buSzPct val="90000"/>
                <a:buFont typeface="Wingdings" pitchFamily="2" charset="2"/>
                <a:buChar char="§"/>
                <a:defRPr/>
              </a:pPr>
              <a:r>
                <a:rPr kumimoji="0" lang="en-US" altLang="ko-KR" sz="1200" b="0" dirty="0">
                  <a:latin typeface="+mn-ea"/>
                  <a:ea typeface="+mn-ea"/>
                  <a:cs typeface="Arial" pitchFamily="34" charset="0"/>
                </a:rPr>
                <a:t> </a:t>
              </a:r>
              <a:r>
                <a:rPr kumimoji="0" lang="ko-KR" altLang="en-US" sz="1200" b="0" dirty="0">
                  <a:latin typeface="+mn-ea"/>
                  <a:ea typeface="+mn-ea"/>
                  <a:cs typeface="Arial" pitchFamily="34" charset="0"/>
                </a:rPr>
                <a:t>객관적 타당성이 제시되어야 함 </a:t>
              </a:r>
            </a:p>
          </p:txBody>
        </p:sp>
        <p:cxnSp>
          <p:nvCxnSpPr>
            <p:cNvPr id="25" name="Shape 66"/>
            <p:cNvCxnSpPr>
              <a:cxnSpLocks noChangeShapeType="1"/>
              <a:stCxn id="19" idx="2"/>
              <a:endCxn id="21" idx="1"/>
            </p:cNvCxnSpPr>
            <p:nvPr/>
          </p:nvCxnSpPr>
          <p:spPr bwMode="auto">
            <a:xfrm rot="16200000" flipH="1">
              <a:off x="1320346" y="4443158"/>
              <a:ext cx="558524" cy="704692"/>
            </a:xfrm>
            <a:prstGeom prst="bentConnector2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hape 67"/>
            <p:cNvCxnSpPr>
              <a:cxnSpLocks noChangeShapeType="1"/>
              <a:stCxn id="19" idx="2"/>
              <a:endCxn id="23" idx="1"/>
            </p:cNvCxnSpPr>
            <p:nvPr/>
          </p:nvCxnSpPr>
          <p:spPr bwMode="auto">
            <a:xfrm rot="16200000" flipH="1">
              <a:off x="884440" y="4879064"/>
              <a:ext cx="1430335" cy="704692"/>
            </a:xfrm>
            <a:prstGeom prst="bentConnector2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모서리가 둥근 직사각형 26"/>
            <p:cNvSpPr/>
            <p:nvPr/>
          </p:nvSpPr>
          <p:spPr bwMode="auto">
            <a:xfrm>
              <a:off x="8188180" y="4706269"/>
              <a:ext cx="3717788" cy="2837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72000" tIns="72000" rIns="72000" bIns="7200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Arial" charset="0"/>
                  <a:ea typeface="돋움" pitchFamily="50" charset="-127"/>
                </a:rPr>
                <a:t>단순임의추출</a:t>
              </a:r>
              <a:r>
                <a:rPr lang="en-US" altLang="ko-KR" sz="1200" dirty="0">
                  <a:latin typeface="Arial" charset="0"/>
                  <a:ea typeface="돋움" pitchFamily="50" charset="-127"/>
                </a:rPr>
                <a:t>(Simple Random Sampling)</a:t>
              </a:r>
              <a:endParaRPr lang="ko-KR" altLang="en-US" sz="12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8188180" y="5069631"/>
              <a:ext cx="3717788" cy="282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72000" tIns="72000" rIns="72000" bIns="7200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Arial" charset="0"/>
                  <a:ea typeface="돋움" pitchFamily="50" charset="-127"/>
                </a:rPr>
                <a:t>계통추출</a:t>
              </a:r>
              <a:r>
                <a:rPr lang="en-US" altLang="ko-KR" sz="1200" dirty="0">
                  <a:latin typeface="Arial" charset="0"/>
                  <a:ea typeface="돋움" pitchFamily="50" charset="-127"/>
                </a:rPr>
                <a:t>(Systematic Sampling)</a:t>
              </a:r>
              <a:endParaRPr lang="ko-KR" altLang="en-US" sz="12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 bwMode="auto">
            <a:xfrm>
              <a:off x="8188180" y="5431708"/>
              <a:ext cx="3717788" cy="282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72000" tIns="72000" rIns="72000" bIns="7200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Arial" charset="0"/>
                  <a:ea typeface="돋움" pitchFamily="50" charset="-127"/>
                </a:rPr>
                <a:t>층화추출</a:t>
              </a:r>
              <a:r>
                <a:rPr lang="en-US" altLang="ko-KR" sz="1200" dirty="0">
                  <a:latin typeface="Arial" charset="0"/>
                  <a:ea typeface="돋움" pitchFamily="50" charset="-127"/>
                </a:rPr>
                <a:t>(Stratified Sampling)</a:t>
              </a:r>
              <a:endParaRPr lang="ko-KR" altLang="en-US" sz="1200" dirty="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8188180" y="5795070"/>
              <a:ext cx="3717788" cy="282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72000" tIns="72000" rIns="72000" bIns="7200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lang="ko-KR" altLang="en-US" sz="1200" dirty="0">
                  <a:latin typeface="Arial" charset="0"/>
                  <a:ea typeface="돋움" pitchFamily="50" charset="-127"/>
                </a:rPr>
                <a:t>집락추출</a:t>
              </a:r>
              <a:r>
                <a:rPr lang="en-US" altLang="ko-KR" sz="1200" dirty="0">
                  <a:latin typeface="Arial" charset="0"/>
                  <a:ea typeface="돋움" pitchFamily="50" charset="-127"/>
                </a:rPr>
                <a:t>(Clustering Sampling)</a:t>
              </a:r>
              <a:endParaRPr lang="ko-KR" altLang="en-US" sz="1200" dirty="0">
                <a:latin typeface="Arial" charset="0"/>
                <a:ea typeface="돋움" pitchFamily="50" charset="-127"/>
              </a:endParaRPr>
            </a:p>
          </p:txBody>
        </p:sp>
        <p:cxnSp>
          <p:nvCxnSpPr>
            <p:cNvPr id="31" name="Shape 75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 flipV="1">
              <a:off x="7257751" y="4847505"/>
              <a:ext cx="930429" cy="227261"/>
            </a:xfrm>
            <a:prstGeom prst="bentConnector3">
              <a:avLst>
                <a:gd name="adj1" fmla="val 50000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hape 75"/>
            <p:cNvCxnSpPr>
              <a:cxnSpLocks noChangeShapeType="1"/>
              <a:stCxn id="22" idx="3"/>
              <a:endCxn id="28" idx="1"/>
            </p:cNvCxnSpPr>
            <p:nvPr/>
          </p:nvCxnSpPr>
          <p:spPr bwMode="auto">
            <a:xfrm>
              <a:off x="7257751" y="5074766"/>
              <a:ext cx="930429" cy="136100"/>
            </a:xfrm>
            <a:prstGeom prst="bentConnector3">
              <a:avLst>
                <a:gd name="adj1" fmla="val 50000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hape 75"/>
            <p:cNvCxnSpPr>
              <a:cxnSpLocks noChangeShapeType="1"/>
              <a:stCxn id="22" idx="3"/>
              <a:endCxn id="29" idx="1"/>
            </p:cNvCxnSpPr>
            <p:nvPr/>
          </p:nvCxnSpPr>
          <p:spPr bwMode="auto">
            <a:xfrm>
              <a:off x="7257751" y="5074766"/>
              <a:ext cx="930429" cy="498178"/>
            </a:xfrm>
            <a:prstGeom prst="bentConnector3">
              <a:avLst>
                <a:gd name="adj1" fmla="val 50000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hape 75"/>
            <p:cNvCxnSpPr>
              <a:cxnSpLocks noChangeShapeType="1"/>
              <a:stCxn id="22" idx="3"/>
              <a:endCxn id="30" idx="1"/>
            </p:cNvCxnSpPr>
            <p:nvPr/>
          </p:nvCxnSpPr>
          <p:spPr bwMode="auto">
            <a:xfrm>
              <a:off x="7257751" y="5074766"/>
              <a:ext cx="930429" cy="861540"/>
            </a:xfrm>
            <a:prstGeom prst="bentConnector3">
              <a:avLst>
                <a:gd name="adj1" fmla="val 50000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750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데이터 샘플링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smtClean="0"/>
              <a:t>표본 추출법</a:t>
            </a:r>
            <a:endParaRPr lang="en-US" altLang="ko-KR" sz="1800" b="1" kern="100" dirty="0" smtClean="0"/>
          </a:p>
          <a:p>
            <a:r>
              <a:rPr lang="ko-KR" altLang="en-US" sz="1800" dirty="0" smtClean="0"/>
              <a:t>확률적 방법에 의한 표본추출법은 다음과 같습니다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0984"/>
              </p:ext>
            </p:extLst>
          </p:nvPr>
        </p:nvGraphicFramePr>
        <p:xfrm>
          <a:off x="874713" y="2220912"/>
          <a:ext cx="10442575" cy="4516285"/>
        </p:xfrm>
        <a:graphic>
          <a:graphicData uri="http://schemas.openxmlformats.org/drawingml/2006/table">
            <a:tbl>
              <a:tblPr/>
              <a:tblGrid>
                <a:gridCol w="1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1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장점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+mn-cs"/>
                        </a:rPr>
                        <a:t>단점</a:t>
                      </a:r>
                      <a:endParaRPr lang="ko-KR" altLang="en-US" sz="1100" b="1" i="0" u="none" strike="noStrike" kern="1200" dirty="0">
                        <a:solidFill>
                          <a:srgbClr val="FFFF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73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단순임의추출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표본프레임 개체에 일련번호를 부여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난수를 이용하여 원하는 표본크기만큼 추출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난수 생성은 엑셀에서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모집단을 대표하는 표본 추출 가능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가장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Ideal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표본 프레임을 구하는 것이 불가능한 경우가 많음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가장 이상적인 방법이지만 표본 프레임 리스크가 필요하므로 현실적이지 못해 설문조사에서는 거의 이용되지 않는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0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계통추출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건에 대한 유일키 부여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표본의 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모집단을 대표하는 표본 추출 가능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매번 난수를 찾는 번거로움 없음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표본 프레임을 구하는 것이 불가능한 경우가 많음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일련 번호에 따른 체계적 차이가 존재 시 조사 왜곡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73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층화추출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모집단을 인구학적 특성에 의해 그룹화 한 후 각 그룹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일정한 크기의 표본을 선택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확률비례추출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층에서 표본 추출 시에는 단순임의추출이나 계통추출 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표본 추출 비용과 시간 절약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그룹화를 위하여 고려한 특성에 따라 그룹간 응답의 차이가 없다면 조사 비용 증가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39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집락추출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모집단을 그룹화 한다는 면에서는 층화추출 방법과 동일하지만 그룹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간에는 응답의 차이가 없다는 점이 다르다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 간 응답의 차이가 없으므로 한 그룹이 임의로 선택되면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단순임의추출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그룹에 속한 사람만을 대상으로 표본 크기 만큼 추출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추출 비용과 시간 절약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층화추출 방법보다는 비용과 시간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더 절약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나눈 그룹간 응답 성향의 차이가 있다면   조사 결과 왜곡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일반적으로 자주 사용하지 않는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5" marR="72005" marT="72006" marB="720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실습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7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2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데이터 샘플링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err="1" smtClean="0"/>
              <a:t>보스톤</a:t>
            </a:r>
            <a:r>
              <a:rPr lang="ko-KR" altLang="en-US" sz="1800" b="1" kern="100" dirty="0" smtClean="0"/>
              <a:t> 집값 데이터</a:t>
            </a:r>
            <a:endParaRPr lang="en-US" altLang="ko-KR" sz="1800" b="1" kern="100" dirty="0" smtClean="0"/>
          </a:p>
          <a:p>
            <a:r>
              <a:rPr lang="en-US" altLang="ko-KR" sz="1800" dirty="0" smtClean="0"/>
              <a:t>506</a:t>
            </a:r>
            <a:r>
              <a:rPr lang="ko-KR" altLang="en-US" sz="1800" dirty="0" smtClean="0"/>
              <a:t>개 타운의 </a:t>
            </a:r>
            <a:r>
              <a:rPr lang="en-US" altLang="ko-KR" sz="1800" dirty="0" smtClean="0"/>
              <a:t>13</a:t>
            </a:r>
            <a:r>
              <a:rPr lang="ko-KR" altLang="en-US" sz="1800" dirty="0" smtClean="0"/>
              <a:t>개 변수로 해당 타운의 주택가격을 예측하는 문제</a:t>
            </a:r>
            <a:endParaRPr lang="en-US" altLang="ko-KR" sz="18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15476"/>
              </p:ext>
            </p:extLst>
          </p:nvPr>
        </p:nvGraphicFramePr>
        <p:xfrm>
          <a:off x="874713" y="2269881"/>
          <a:ext cx="10257112" cy="4335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278">
                  <a:extLst>
                    <a:ext uri="{9D8B030D-6E8A-4147-A177-3AD203B41FA5}">
                      <a16:colId xmlns:a16="http://schemas.microsoft.com/office/drawing/2014/main" val="1599091240"/>
                    </a:ext>
                  </a:extLst>
                </a:gridCol>
                <a:gridCol w="2564278">
                  <a:extLst>
                    <a:ext uri="{9D8B030D-6E8A-4147-A177-3AD203B41FA5}">
                      <a16:colId xmlns:a16="http://schemas.microsoft.com/office/drawing/2014/main" val="2375044931"/>
                    </a:ext>
                  </a:extLst>
                </a:gridCol>
                <a:gridCol w="2564278">
                  <a:extLst>
                    <a:ext uri="{9D8B030D-6E8A-4147-A177-3AD203B41FA5}">
                      <a16:colId xmlns:a16="http://schemas.microsoft.com/office/drawing/2014/main" val="1551583347"/>
                    </a:ext>
                  </a:extLst>
                </a:gridCol>
                <a:gridCol w="2564278">
                  <a:extLst>
                    <a:ext uri="{9D8B030D-6E8A-4147-A177-3AD203B41FA5}">
                      <a16:colId xmlns:a16="http://schemas.microsoft.com/office/drawing/2014/main" val="376256414"/>
                    </a:ext>
                  </a:extLst>
                </a:gridCol>
              </a:tblGrid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데이터 명</a:t>
                      </a:r>
                      <a:endParaRPr lang="en-US" altLang="ko-KR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데이터 설명</a:t>
                      </a:r>
                      <a:endParaRPr lang="en-US" altLang="ko-KR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데이터 명</a:t>
                      </a:r>
                      <a:endParaRPr lang="en-US" altLang="ko-KR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데이터 설명</a:t>
                      </a:r>
                      <a:endParaRPr lang="en-US" altLang="ko-KR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49083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medv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1978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년 주택가격 중앙값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PTRATIO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학생</a:t>
                      </a:r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교사 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49698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CRIM</a:t>
                      </a:r>
                      <a:endParaRPr lang="en-US" sz="1200" b="0" i="0" u="none" strike="noStrike" dirty="0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범죄율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ZN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25,000 </a:t>
                      </a:r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평방피트를 초과 거주지역 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74024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INDUS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비소매상업지역 면적 비율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CHAS</a:t>
                      </a:r>
                      <a:endParaRPr lang="en-US" sz="1200" b="0" i="0" u="none" strike="noStrike" dirty="0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찰스강의 경계에 위치한 경우는 </a:t>
                      </a:r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90101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NOX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일산화질소 농도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1940</a:t>
                      </a:r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년 이전에 건축된 주택의 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9965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RM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주택당 방 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RAD</a:t>
                      </a:r>
                      <a:endParaRPr lang="en-US" sz="1200" b="0" i="0" u="none" strike="noStrike" dirty="0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방사형 고속도로까지의 거리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015496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LSTAT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인구 중 하위 계층 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DIS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직업센터의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거리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087516"/>
                  </a:ext>
                </a:extLst>
              </a:tr>
              <a:tr h="54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 인구 중 흑인 비율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TAX</a:t>
                      </a:r>
                      <a:endParaRPr lang="en-US" sz="1200" b="0" i="0" u="none" strike="noStrike">
                        <a:solidFill>
                          <a:srgbClr val="C7254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재산세율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42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7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>
                <a:solidFill>
                  <a:schemeClr val="accent1"/>
                </a:solidFill>
                <a:latin typeface="Century Gothic" panose="020B0502020202020204" pitchFamily="34" charset="0"/>
              </a:rPr>
              <a:t>두</a:t>
            </a:r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집단 비교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두 집단의 비교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err="1" smtClean="0"/>
              <a:t>독립표본과</a:t>
            </a:r>
            <a:r>
              <a:rPr lang="ko-KR" altLang="en-US" sz="1800" b="1" kern="100" dirty="0" smtClean="0"/>
              <a:t> </a:t>
            </a:r>
            <a:r>
              <a:rPr lang="ko-KR" altLang="en-US" sz="1800" b="1" kern="100" dirty="0" err="1" smtClean="0"/>
              <a:t>대응표본</a:t>
            </a:r>
            <a:endParaRPr lang="en-US" altLang="ko-KR" sz="1800" b="1" kern="100" dirty="0"/>
          </a:p>
          <a:p>
            <a:r>
              <a:rPr lang="ko-KR" altLang="en-US" sz="1800" dirty="0" smtClean="0"/>
              <a:t>서로 관련이 없는 두 모집단으로부터 얻어진 </a:t>
            </a:r>
            <a:r>
              <a:rPr lang="ko-KR" altLang="en-US" sz="1800" dirty="0" err="1" smtClean="0"/>
              <a:t>독립표본이거나</a:t>
            </a:r>
            <a:r>
              <a:rPr lang="ko-KR" altLang="en-US" sz="1800" dirty="0" smtClean="0"/>
              <a:t> 아니며 한 모집단으로부터 얻어진 대상에 대하여 두 번 반복 측정하여 얻어진 </a:t>
            </a:r>
            <a:r>
              <a:rPr lang="ko-KR" altLang="en-US" sz="1800" dirty="0" err="1" smtClean="0"/>
              <a:t>대응표본이</a:t>
            </a:r>
            <a:r>
              <a:rPr lang="ko-KR" altLang="en-US" sz="1800" dirty="0" smtClean="0"/>
              <a:t> 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705372"/>
            <a:ext cx="6229350" cy="1238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123508"/>
            <a:ext cx="6467475" cy="1066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5370194"/>
            <a:ext cx="6229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분산분석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분산분석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err="1" smtClean="0"/>
              <a:t>일원배치</a:t>
            </a:r>
            <a:r>
              <a:rPr lang="ko-KR" altLang="en-US" sz="1800" b="1" kern="100" dirty="0" smtClean="0"/>
              <a:t> 분산분석</a:t>
            </a:r>
            <a:r>
              <a:rPr lang="en-US" altLang="ko-KR" sz="1800" b="1" kern="100" dirty="0" smtClean="0"/>
              <a:t>(ANOVA)</a:t>
            </a:r>
            <a:endParaRPr lang="en-US" altLang="ko-KR" sz="1800" b="1" kern="100" dirty="0" smtClean="0"/>
          </a:p>
          <a:p>
            <a:r>
              <a:rPr lang="ko-KR" altLang="en-US" dirty="0" smtClean="0"/>
              <a:t>세 군 이상의 크기를 동시에 비교하기 위해 흔히 사용되는 통계 분석방법</a:t>
            </a:r>
            <a:endParaRPr lang="en-US" altLang="ko-KR" dirty="0" smtClean="0"/>
          </a:p>
          <a:p>
            <a:r>
              <a:rPr lang="ko-KR" altLang="en-US" dirty="0" smtClean="0"/>
              <a:t>독립성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등분산성의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가정을 만족해야 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65" y="3015028"/>
            <a:ext cx="6053870" cy="30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분산분석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err="1" smtClean="0"/>
              <a:t>그밖의</a:t>
            </a:r>
            <a:r>
              <a:rPr lang="ko-KR" altLang="en-US" sz="1800" b="1" kern="100" dirty="0" smtClean="0"/>
              <a:t> 분산분석</a:t>
            </a:r>
            <a:r>
              <a:rPr lang="en-US" altLang="ko-KR" sz="1800" b="1" kern="100" dirty="0" smtClean="0"/>
              <a:t>(ANOVA)</a:t>
            </a:r>
            <a:endParaRPr lang="en-US" altLang="ko-KR" sz="1800" b="1" kern="100" dirty="0" smtClean="0"/>
          </a:p>
          <a:p>
            <a:r>
              <a:rPr lang="ko-KR" altLang="en-US" dirty="0" smtClean="0"/>
              <a:t>측정하고자 하는 값에 영향을 미치는 요인의 수에 따라서 구분</a:t>
            </a:r>
            <a:endParaRPr lang="en-US" altLang="ko-KR" dirty="0" smtClean="0"/>
          </a:p>
          <a:p>
            <a:r>
              <a:rPr lang="ko-KR" altLang="en-US" dirty="0" smtClean="0"/>
              <a:t>요인이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개이면 </a:t>
            </a:r>
            <a:r>
              <a:rPr lang="en-US" altLang="ko-KR" dirty="0" smtClean="0"/>
              <a:t>one-way ANOVA, </a:t>
            </a:r>
            <a:r>
              <a:rPr lang="ko-KR" altLang="en-US" dirty="0" smtClean="0"/>
              <a:t>요인이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개이면 </a:t>
            </a:r>
            <a:r>
              <a:rPr lang="en-US" altLang="ko-KR" dirty="0" smtClean="0"/>
              <a:t>two-way ANOVA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75" y="3391861"/>
            <a:ext cx="7297250" cy="21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1069542" y="1389845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pc="3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단순회귀분석</a:t>
            </a:r>
            <a:endParaRPr kumimoji="1" lang="ja-JP" altLang="en-US" sz="2800" spc="3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グループ化 5"/>
          <p:cNvGrpSpPr/>
          <p:nvPr/>
        </p:nvGrpSpPr>
        <p:grpSpPr>
          <a:xfrm>
            <a:off x="1069542" y="-1"/>
            <a:ext cx="11122458" cy="6858000"/>
            <a:chOff x="1069542" y="-1"/>
            <a:chExt cx="11122458" cy="6858000"/>
          </a:xfrm>
        </p:grpSpPr>
        <p:sp>
          <p:nvSpPr>
            <p:cNvPr id="10" name="直角三角形 1"/>
            <p:cNvSpPr/>
            <p:nvPr/>
          </p:nvSpPr>
          <p:spPr>
            <a:xfrm rot="16200000">
              <a:off x="4514850" y="-819151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2"/>
            <p:cNvSpPr txBox="1"/>
            <p:nvPr/>
          </p:nvSpPr>
          <p:spPr>
            <a:xfrm>
              <a:off x="1069542" y="374182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3</a:t>
              </a:r>
              <a:endParaRPr kumimoji="1" lang="ja-JP" altLang="en-US" sz="6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5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단순 회귀 분석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smtClean="0"/>
              <a:t>단순 회귀 분석</a:t>
            </a:r>
            <a:endParaRPr lang="en-US" altLang="ko-KR" sz="1800" b="1" kern="100" dirty="0" smtClean="0"/>
          </a:p>
          <a:p>
            <a:r>
              <a:rPr lang="ko-KR" altLang="en-US" sz="1800" dirty="0" smtClean="0"/>
              <a:t>독립변수와 종속변수가 선형의 관계에 </a:t>
            </a:r>
            <a:r>
              <a:rPr lang="ko-KR" altLang="en-US" sz="1800" dirty="0" err="1" smtClean="0"/>
              <a:t>있을때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선형회귀식을 추정</a:t>
            </a:r>
            <a:endParaRPr lang="en-US" altLang="ko-KR" sz="1800" dirty="0" smtClean="0"/>
          </a:p>
          <a:p>
            <a:r>
              <a:rPr lang="ko-KR" altLang="en-US" sz="1800" kern="100" dirty="0" smtClean="0"/>
              <a:t>회귀분석에서 추정하는 </a:t>
            </a:r>
            <a:r>
              <a:rPr lang="ko-KR" altLang="en-US" sz="1800" kern="100" dirty="0" smtClean="0"/>
              <a:t>값을 회귀계수라고 한다</a:t>
            </a:r>
            <a:r>
              <a:rPr lang="en-US" altLang="ko-KR" sz="1800" kern="100" dirty="0" smtClean="0"/>
              <a:t>.</a:t>
            </a:r>
          </a:p>
          <a:p>
            <a:r>
              <a:rPr lang="ko-KR" altLang="en-US" sz="1800" kern="100" dirty="0" smtClean="0"/>
              <a:t>표본집단에서 </a:t>
            </a:r>
            <a:r>
              <a:rPr lang="ko-KR" altLang="en-US" sz="1800" kern="100" dirty="0" err="1" smtClean="0"/>
              <a:t>관측값과</a:t>
            </a:r>
            <a:r>
              <a:rPr lang="ko-KR" altLang="en-US" sz="1800" kern="100" dirty="0" smtClean="0"/>
              <a:t> 회귀선에 의한 </a:t>
            </a:r>
            <a:r>
              <a:rPr lang="ko-KR" altLang="en-US" sz="1800" kern="100" dirty="0" err="1" smtClean="0"/>
              <a:t>예측값</a:t>
            </a:r>
            <a:r>
              <a:rPr lang="ko-KR" altLang="en-US" sz="1800" kern="100" dirty="0" smtClean="0"/>
              <a:t> 사이의 차이를 </a:t>
            </a:r>
            <a:r>
              <a:rPr lang="ko-KR" altLang="en-US" sz="1800" kern="100" dirty="0" err="1" smtClean="0"/>
              <a:t>잔차라고</a:t>
            </a:r>
            <a:r>
              <a:rPr lang="ko-KR" altLang="en-US" sz="1800" kern="100" dirty="0" smtClean="0"/>
              <a:t> 한다</a:t>
            </a:r>
            <a:r>
              <a:rPr lang="en-US" altLang="ko-KR" sz="1800" kern="100" dirty="0" smtClean="0"/>
              <a:t>.</a:t>
            </a:r>
          </a:p>
          <a:p>
            <a:r>
              <a:rPr lang="ko-KR" altLang="en-US" sz="1800" kern="100" dirty="0" smtClean="0"/>
              <a:t>모집단에서 </a:t>
            </a:r>
            <a:r>
              <a:rPr lang="ko-KR" altLang="en-US" sz="1800" kern="100" dirty="0" err="1" smtClean="0"/>
              <a:t>실제값과</a:t>
            </a:r>
            <a:r>
              <a:rPr lang="ko-KR" altLang="en-US" sz="1800" kern="100" dirty="0" smtClean="0"/>
              <a:t> 회귀선 사이에 차이가 나는 부분을 </a:t>
            </a:r>
            <a:r>
              <a:rPr lang="ko-KR" altLang="en-US" sz="1800" kern="100" dirty="0" err="1" smtClean="0"/>
              <a:t>오차항이라고</a:t>
            </a:r>
            <a:r>
              <a:rPr lang="ko-KR" altLang="en-US" sz="1800" kern="100" dirty="0" smtClean="0"/>
              <a:t> 한다</a:t>
            </a:r>
            <a:r>
              <a:rPr lang="en-US" altLang="ko-KR" sz="1800" kern="100" dirty="0" smtClean="0"/>
              <a:t>.</a:t>
            </a:r>
            <a:endParaRPr lang="en-US" altLang="ko-KR" sz="1800" kern="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69" y="4160354"/>
            <a:ext cx="2714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1528" y="204686"/>
            <a:ext cx="104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단순 회귀 분석</a:t>
            </a:r>
            <a:endParaRPr kumimoji="1" lang="ja-JP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0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65A2E397-01F6-429B-BDBA-169EFA95B3ED}"/>
              </a:ext>
            </a:extLst>
          </p:cNvPr>
          <p:cNvSpPr>
            <a:spLocks noGrp="1"/>
          </p:cNvSpPr>
          <p:nvPr/>
        </p:nvSpPr>
        <p:spPr>
          <a:xfrm>
            <a:off x="874713" y="1272962"/>
            <a:ext cx="10442575" cy="111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32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72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08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4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kern="100" dirty="0" smtClean="0"/>
              <a:t>회귀모형의 기본 가정</a:t>
            </a:r>
            <a:endParaRPr lang="en-US" altLang="ko-KR" sz="1800" b="1" kern="1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958361" y="2524539"/>
            <a:ext cx="10146323" cy="3766931"/>
            <a:chOff x="958362" y="2524539"/>
            <a:chExt cx="7192108" cy="3766931"/>
          </a:xfrm>
        </p:grpSpPr>
        <p:sp>
          <p:nvSpPr>
            <p:cNvPr id="14" name="직사각형 13"/>
            <p:cNvSpPr/>
            <p:nvPr/>
          </p:nvSpPr>
          <p:spPr>
            <a:xfrm>
              <a:off x="958362" y="2524539"/>
              <a:ext cx="7192108" cy="376693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19786" y="2664823"/>
              <a:ext cx="1578973" cy="756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선형성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9786" y="3575531"/>
              <a:ext cx="1578973" cy="756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오차항의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정규성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9786" y="4486239"/>
              <a:ext cx="1578973" cy="756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오차항의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독립성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19786" y="5396947"/>
              <a:ext cx="1578973" cy="756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오차항의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등분산성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90030" y="2664823"/>
              <a:ext cx="687819" cy="75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90030" y="3575531"/>
              <a:ext cx="687819" cy="75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0030" y="4486239"/>
              <a:ext cx="687819" cy="75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0030" y="5396947"/>
              <a:ext cx="687819" cy="75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49870" y="5396947"/>
              <a:ext cx="4352137" cy="75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모든 독립변수 값에서 종속변수의 분산은 다음과 같다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잔차산점도로 관리</a:t>
              </a:r>
              <a:endParaRPr lang="en-US" altLang="ko-KR" sz="1600" dirty="0" smtClean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49869" y="3575531"/>
              <a:ext cx="4352138" cy="75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모든 독립변수의 값에서 종속변수는 정규분포를 이룬다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정규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P-P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곡선으로 확인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40696" y="2664823"/>
              <a:ext cx="4361311" cy="75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독립변수와 종속변수의 관계는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선형관계에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산점도로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확인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40696" y="4482599"/>
              <a:ext cx="4352138" cy="75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개별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잔차들은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 서로 독립이다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/>
                  </a:solidFill>
                  <a:latin typeface="나눔스케어"/>
                </a:rPr>
                <a:t>잔차산점도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케어"/>
                </a:rPr>
                <a:t>, Durbin-Watson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나눔스케어"/>
                </a:rPr>
                <a:t>통계량으로 확인</a:t>
              </a:r>
              <a:endParaRPr lang="ko-KR" altLang="en-US" sz="1600" dirty="0">
                <a:solidFill>
                  <a:schemeClr val="tx1"/>
                </a:solidFill>
                <a:latin typeface="나눔스케어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2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E8BF"/>
      </a:accent1>
      <a:accent2>
        <a:srgbClr val="072A40"/>
      </a:accent2>
      <a:accent3>
        <a:srgbClr val="7AB8BF"/>
      </a:accent3>
      <a:accent4>
        <a:srgbClr val="A66556"/>
      </a:accent4>
      <a:accent5>
        <a:srgbClr val="072A40"/>
      </a:accent5>
      <a:accent6>
        <a:srgbClr val="D94925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8125</TotalTime>
  <Words>803</Words>
  <Application>Microsoft Office PowerPoint</Application>
  <PresentationFormat>와이드스크린</PresentationFormat>
  <Paragraphs>163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Yu Gothic</vt:lpstr>
      <vt:lpstr>Yu Gothic</vt:lpstr>
      <vt:lpstr>나눔스케어</vt:lpstr>
      <vt:lpstr>나눔스퀘어</vt:lpstr>
      <vt:lpstr>돋움</vt:lpstr>
      <vt:lpstr>맑은 고딕</vt:lpstr>
      <vt:lpstr>Arial</vt:lpstr>
      <vt:lpstr>Century Gothic</vt:lpstr>
      <vt:lpstr>Wingdings</vt:lpstr>
      <vt:lpstr>Office 테마</vt:lpstr>
      <vt:lpstr>[2020 혁신성장 청년인재 집중양성 사업] 프로젝트 기반 데이터 과학자 양성과정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기현</dc:creator>
  <cp:lastModifiedBy>kim young wook</cp:lastModifiedBy>
  <cp:revision>464</cp:revision>
  <dcterms:created xsi:type="dcterms:W3CDTF">2020-06-05T10:36:21Z</dcterms:created>
  <dcterms:modified xsi:type="dcterms:W3CDTF">2020-07-19T19:29:34Z</dcterms:modified>
</cp:coreProperties>
</file>