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391" r:id="rId7"/>
    <p:sldId id="412" r:id="rId8"/>
    <p:sldId id="415" r:id="rId9"/>
    <p:sldId id="422" r:id="rId10"/>
    <p:sldId id="416" r:id="rId11"/>
    <p:sldId id="417" r:id="rId12"/>
    <p:sldId id="419" r:id="rId13"/>
    <p:sldId id="420" r:id="rId14"/>
    <p:sldId id="413" r:id="rId15"/>
    <p:sldId id="421" r:id="rId16"/>
    <p:sldId id="423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22-Oct-24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22-Oct-24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6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7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6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American Sign Language (ASL) Alphabet Recognition using Transfer Learning with ResNet-50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Proportion of correct predictions.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Proportion of true positive predictions out of all positive predictions.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Proportion of correctly identified positives.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F1-Score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Harmonic mean of precision and recall.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Visualizing correct and incorrect predictions across all 26 classes.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31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F5E-7E97-DE47-AB87-EEF0E52D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2EC8D3-0407-A8E9-4353-AC30DD64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00350"/>
            <a:ext cx="5391049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D7FB22-F0B7-3B91-E391-96DB202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27" y="2800350"/>
            <a:ext cx="5933873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F5E-7E97-DE47-AB87-EEF0E52D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E7F08-2338-3C75-0C8A-2ADAD5BDFF0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2" y="2243138"/>
            <a:ext cx="5966050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ECD4A6-D1B4-CCA2-4849-6DF863C8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72" y="1411523"/>
            <a:ext cx="5786755" cy="51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8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F5E-7E97-DE47-AB87-EEF0E52D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Justifications for Low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4A2B3-EA46-891C-97DA-6B62A258DE01}"/>
              </a:ext>
            </a:extLst>
          </p:cNvPr>
          <p:cNvSpPr txBox="1"/>
          <p:nvPr/>
        </p:nvSpPr>
        <p:spPr>
          <a:xfrm>
            <a:off x="1145310" y="2317542"/>
            <a:ext cx="7601526" cy="222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Visual similarity</a:t>
            </a:r>
            <a:r>
              <a:rPr lang="en-US" dirty="0">
                <a:solidFill>
                  <a:schemeClr val="bg1"/>
                </a:solidFill>
              </a:rPr>
              <a:t> between ASL letters causes frequent misclassifications.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Class imbalance</a:t>
            </a:r>
            <a:r>
              <a:rPr lang="en-US" dirty="0">
                <a:solidFill>
                  <a:schemeClr val="bg1"/>
                </a:solidFill>
              </a:rPr>
              <a:t> and noisy data may hinder model performance.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Few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CC9E2-0EA2-059B-F0AC-8A6CD5FE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95" y="1352550"/>
            <a:ext cx="3743544" cy="4467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95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err="1"/>
              <a:t>Anik</a:t>
            </a:r>
            <a:r>
              <a:rPr lang="en-US" dirty="0"/>
              <a:t> Sen</a:t>
            </a:r>
          </a:p>
          <a:p>
            <a:r>
              <a:rPr lang="en-US" dirty="0"/>
              <a:t>Master of Computing</a:t>
            </a:r>
          </a:p>
          <a:p>
            <a:r>
              <a:rPr lang="en-US" dirty="0"/>
              <a:t>MMU, Melaka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Model Evaluation Metrics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American Sign Language (ASL)?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of ASL in bridging communication gaps.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in ASL recognition (e.g., variations in hand gestures).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Aim: Develop an ASL alphabet recognition system using transfer learning with ResNet-50.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accurately classify 26 static ASL alphabet gestures (A-Z).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leverage transfer learning with ResNet-50 to minimize training time and improve performance.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evaluate the model’s effectiveness using precision, recall, F1-score, and confusion matrix.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74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Picture 5" descr="A diagram of a training process&#10;&#10;Description automatically generated">
            <a:extLst>
              <a:ext uri="{FF2B5EF4-FFF2-40B4-BE49-F238E27FC236}">
                <a16:creationId xmlns:a16="http://schemas.microsoft.com/office/drawing/2014/main" id="{B3767885-F1CD-7F85-43F4-D18D27D3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17" y="1899929"/>
            <a:ext cx="7786504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3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4800" dirty="0"/>
              <a:t> </a:t>
            </a:r>
            <a:br>
              <a:rPr lang="en-US" sz="6000" dirty="0"/>
            </a:br>
            <a:r>
              <a:rPr lang="en-US" sz="3200" dirty="0"/>
              <a:t>Dataset Description</a:t>
            </a:r>
            <a:endParaRPr lang="en-US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2074" y="2328863"/>
            <a:ext cx="7810500" cy="370046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ASL Alphabet Dataset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87,000 images (26 classes)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Resolution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200x200 pixels (RGB)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Splits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Training: 80%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Validation: 10%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Testing: 10%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C9409C-2E65-9954-8C25-CABA597B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285875"/>
            <a:ext cx="4572000" cy="48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200" dirty="0"/>
              <a:t>Data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5980" y="2530625"/>
            <a:ext cx="7810500" cy="3700462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Techniques: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Rotation Augmentation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Horizontal Flipping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Normalization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885D0F-28FA-1564-CAAB-C0F3C5D8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1" y="4289668"/>
            <a:ext cx="7159942" cy="19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3E63175-6626-A59D-3ECA-C66549B1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783080"/>
            <a:ext cx="5102543" cy="203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4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200" dirty="0"/>
              <a:t>Model Architecture - ResNet-50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Pre-trained 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ResNet-50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architecture: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50-layer deep convolutional neural network with 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residual connections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Modified the 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layer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output 26 classes (A-Z).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91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Mini-Batch Gradient Descent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used for efficient weight updates.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Loss Function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Cross-Entropy Loss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Optimizer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Adam Optimizer (Learning Rate = 0.001)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Early Stopping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Prevent overfitting by monitoring validation loss.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epochs: 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5801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{06085054-A9AE-437A-9606-342EFDB90D04}tf78853419_win32</Template>
  <TotalTime>102</TotalTime>
  <Words>337</Words>
  <Application>Microsoft Office PowerPoint</Application>
  <PresentationFormat>Widescreen</PresentationFormat>
  <Paragraphs>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Franklin Gothic Book</vt:lpstr>
      <vt:lpstr>Franklin Gothic Demi</vt:lpstr>
      <vt:lpstr>Symbol</vt:lpstr>
      <vt:lpstr>Custom</vt:lpstr>
      <vt:lpstr>American Sign Language (ASL) Alphabet Recognition using Transfer Learning with ResNet-50</vt:lpstr>
      <vt:lpstr>Table of Contents</vt:lpstr>
      <vt:lpstr>Introduction</vt:lpstr>
      <vt:lpstr>Objectives</vt:lpstr>
      <vt:lpstr>Methodology </vt:lpstr>
      <vt:lpstr>  Dataset Description</vt:lpstr>
      <vt:lpstr>Data Preprocessing</vt:lpstr>
      <vt:lpstr>Model Architecture - ResNet-50</vt:lpstr>
      <vt:lpstr>Training Process</vt:lpstr>
      <vt:lpstr>Model Evaluation Metrics</vt:lpstr>
      <vt:lpstr>Results and Analysis</vt:lpstr>
      <vt:lpstr>Results and Analysis</vt:lpstr>
      <vt:lpstr>Justifications for Low Accuracy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SEN</dc:creator>
  <cp:lastModifiedBy>ANIK SEN</cp:lastModifiedBy>
  <cp:revision>2</cp:revision>
  <dcterms:created xsi:type="dcterms:W3CDTF">2024-10-22T01:57:04Z</dcterms:created>
  <dcterms:modified xsi:type="dcterms:W3CDTF">2024-10-22T03:53:55Z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