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4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IMR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8A-48AF-8D94-80A1745586F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8A-48AF-8D94-80A1745586F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C8A-48AF-8D94-80A1745586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Medium </c:v>
                </c:pt>
                <c:pt idx="2">
                  <c:v>Low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F-4BE8-9071-1DABE3BEF8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IMR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8A-48AF-8D94-80A1745586F9}"/>
              </c:ext>
            </c:extLst>
          </c:dPt>
          <c:dPt>
            <c:idx val="1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C8A-48AF-8D94-80A1745586F9}"/>
              </c:ext>
            </c:extLst>
          </c:dPt>
          <c:dPt>
            <c:idx val="2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C8A-48AF-8D94-80A1745586F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High</c:v>
                </c:pt>
                <c:pt idx="1">
                  <c:v>Medium </c:v>
                </c:pt>
                <c:pt idx="2">
                  <c:v>Low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7F-4BE8-9071-1DABE3BEF80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BFDC3-3DC9-4CDA-8224-67BB719D3AA2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05B38-9992-4215-8FC0-21AB70E91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8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213D-7F76-41B0-A925-BC32A60B99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8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213D-7F76-41B0-A925-BC32A60B99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621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F31CC-3470-7983-7378-D2640496B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20AAB9-7DB8-FB56-B2AB-FD0A76314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9B085-7842-2FE0-11C3-2E7135761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3C374-8C77-EB85-0CD0-D5A4BC95C6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213D-7F76-41B0-A925-BC32A60B99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96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077EB-CAA0-DC40-85E9-7F38E808C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F403A-FBBC-0D8F-0CB4-4A53C094DF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7C20E3-2C82-A274-9CAA-C5A2094D1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32370-2613-6FA1-95B4-994FEA868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3A213D-7F76-41B0-A925-BC32A60B99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6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E03FABD-CD21-60B1-9757-85F6486A25B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655" y="1668780"/>
            <a:ext cx="5523692" cy="468630"/>
          </a:xfrm>
          <a:custGeom>
            <a:avLst/>
            <a:gdLst>
              <a:gd name="connsiteX0" fmla="*/ 5523692 w 5523692"/>
              <a:gd name="connsiteY0" fmla="*/ 0 h 468630"/>
              <a:gd name="connsiteX1" fmla="*/ 5373325 w 5523692"/>
              <a:gd name="connsiteY1" fmla="*/ 468630 h 468630"/>
              <a:gd name="connsiteX2" fmla="*/ 0 w 5523692"/>
              <a:gd name="connsiteY2" fmla="*/ 468630 h 468630"/>
              <a:gd name="connsiteX3" fmla="*/ 154970 w 5523692"/>
              <a:gd name="connsiteY3" fmla="*/ 4434 h 468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23692" h="468630">
                <a:moveTo>
                  <a:pt x="5523692" y="0"/>
                </a:moveTo>
                <a:lnTo>
                  <a:pt x="5373325" y="468630"/>
                </a:lnTo>
                <a:lnTo>
                  <a:pt x="0" y="468630"/>
                </a:lnTo>
                <a:lnTo>
                  <a:pt x="154970" y="443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[Add sub-title]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EBDD1E-0E08-AD11-A5D6-7F16510CB4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91652" y="1668782"/>
            <a:ext cx="5566056" cy="468629"/>
          </a:xfrm>
          <a:custGeom>
            <a:avLst/>
            <a:gdLst>
              <a:gd name="connsiteX0" fmla="*/ 5566056 w 5566056"/>
              <a:gd name="connsiteY0" fmla="*/ 0 h 468629"/>
              <a:gd name="connsiteX1" fmla="*/ 5566056 w 5566056"/>
              <a:gd name="connsiteY1" fmla="*/ 1957 h 468629"/>
              <a:gd name="connsiteX2" fmla="*/ 5415151 w 5566056"/>
              <a:gd name="connsiteY2" fmla="*/ 468629 h 468629"/>
              <a:gd name="connsiteX3" fmla="*/ 0 w 5566056"/>
              <a:gd name="connsiteY3" fmla="*/ 468629 h 468629"/>
              <a:gd name="connsiteX4" fmla="*/ 156177 w 5566056"/>
              <a:gd name="connsiteY4" fmla="*/ 4433 h 468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6056" h="468629">
                <a:moveTo>
                  <a:pt x="5566056" y="0"/>
                </a:moveTo>
                <a:lnTo>
                  <a:pt x="5566056" y="1957"/>
                </a:lnTo>
                <a:lnTo>
                  <a:pt x="5415151" y="468629"/>
                </a:lnTo>
                <a:lnTo>
                  <a:pt x="0" y="468629"/>
                </a:lnTo>
                <a:lnTo>
                  <a:pt x="156177" y="4433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[Add sub-title]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D1F947-391B-EFDA-064E-BBCB0C4B3E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[Add headline]</a:t>
            </a:r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5B2065A5-0501-71A5-6865-16313585C46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6250" y="2423160"/>
            <a:ext cx="5487988" cy="3755390"/>
          </a:xfrm>
        </p:spPr>
        <p:txBody>
          <a:bodyPr/>
          <a:lstStyle/>
          <a:p>
            <a:pPr lvl="0"/>
            <a:r>
              <a:rPr lang="en-US" dirty="0"/>
              <a:t>[Add text, if adding a paragraph, remove bullet]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13">
            <a:extLst>
              <a:ext uri="{FF2B5EF4-FFF2-40B4-BE49-F238E27FC236}">
                <a16:creationId xmlns:a16="http://schemas.microsoft.com/office/drawing/2014/main" id="{6D1D1753-B697-6872-6AAC-C3F5065F212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23000" y="2423160"/>
            <a:ext cx="5491163" cy="3755390"/>
          </a:xfrm>
        </p:spPr>
        <p:txBody>
          <a:bodyPr/>
          <a:lstStyle/>
          <a:p>
            <a:pPr lvl="0"/>
            <a:r>
              <a:rPr lang="en-US" dirty="0"/>
              <a:t>[Add text, if adding a paragraph, remove bullet]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3456E6-C9F8-EB08-FC0E-688C654B7EA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17B6EA2-C518-4BA2-90F9-CC96ACB48612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3DD683-D36E-BBE3-032D-479DF1F5BE8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8AA8F-5BBE-3043-38DC-D77CC77F61A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6C30856-2FD0-40BB-988B-8BB861225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6958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04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Green">
    <p:bg>
      <p:bgPr>
        <a:gradFill>
          <a:gsLst>
            <a:gs pos="0">
              <a:srgbClr val="09287E"/>
            </a:gs>
            <a:gs pos="87000">
              <a:srgbClr val="020629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F8D865-96FD-09B2-A2E6-49776B4790B8}"/>
              </a:ext>
            </a:extLst>
          </p:cNvPr>
          <p:cNvSpPr/>
          <p:nvPr userDrawn="1"/>
        </p:nvSpPr>
        <p:spPr>
          <a:xfrm flipV="1">
            <a:off x="-1" y="-2"/>
            <a:ext cx="5627076" cy="6858002"/>
          </a:xfrm>
          <a:custGeom>
            <a:avLst/>
            <a:gdLst>
              <a:gd name="connsiteX0" fmla="*/ 0 w 5627076"/>
              <a:gd name="connsiteY0" fmla="*/ 6858002 h 6858002"/>
              <a:gd name="connsiteX1" fmla="*/ 5627076 w 5627076"/>
              <a:gd name="connsiteY1" fmla="*/ 6858002 h 6858002"/>
              <a:gd name="connsiteX2" fmla="*/ 1355301 w 5627076"/>
              <a:gd name="connsiteY2" fmla="*/ 0 h 6858002"/>
              <a:gd name="connsiteX3" fmla="*/ 0 w 5627076"/>
              <a:gd name="connsiteY3" fmla="*/ 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27076" h="6858002">
                <a:moveTo>
                  <a:pt x="0" y="6858002"/>
                </a:moveTo>
                <a:lnTo>
                  <a:pt x="5627076" y="6858002"/>
                </a:lnTo>
                <a:lnTo>
                  <a:pt x="135530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A5421EC-B0D1-1851-FBE5-7F53DFF45E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6655" y="555171"/>
            <a:ext cx="3942945" cy="2873829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[Add headline]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D7F6C-4E8C-426D-3E0F-314F23F012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70135" y="555171"/>
            <a:ext cx="6053553" cy="5623379"/>
          </a:xfrm>
        </p:spPr>
        <p:txBody>
          <a:bodyPr/>
          <a:lstStyle/>
          <a:p>
            <a:pPr lvl="0"/>
            <a:r>
              <a:rPr lang="en-US" dirty="0"/>
              <a:t>[Add text, if adding a paragraph, remove bullet]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51A0023-D981-B14B-A4F9-A40A982F1DA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CD2D641-DFB5-4EFA-B7E4-A411AE32F1D8}" type="datetime1">
              <a:rPr lang="en-US" smtClean="0"/>
              <a:t>8/5/2025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BCAD040-90A4-F373-D928-1CF0CA5B664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661567-D826-E257-E4B1-FCB72926A77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6C30856-2FD0-40BB-988B-8BB8612257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60018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yland.atlassian.net/browse/PRODDEL-908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yland.atlassian.net/browse/PRODDEL-908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land.atlassian.net/browse/PRODDEL-908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yland.atlassian.net/browse/PRODDEL-908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015D-18D8-9F13-B20E-27E774D515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&lt;SOLUTION&gt; (&lt;Release&gt;)</a:t>
            </a:r>
            <a:br>
              <a:rPr lang="en-US" b="1" dirty="0"/>
            </a:br>
            <a:r>
              <a:rPr lang="en-US" b="1" dirty="0"/>
              <a:t>Roadmap Delivery Confidence 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71ECEB-3F11-9AEB-BD8A-C3B103BB0B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828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65CF9-C87A-497C-ED42-9DDFA285C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365126"/>
            <a:ext cx="11235446" cy="3959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hlinkClick r:id="rId3" tooltip="https://hyland.atlassian.net/browse/proddel-90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SCORE: </a:t>
            </a:r>
            <a:r>
              <a:rPr lang="en-US" b="1" dirty="0">
                <a:effectLst/>
              </a:rPr>
              <a:t>&lt;PRODEL Summary&gt;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9724FAC-DB7A-D195-9413-5F15EA5554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063" y="1565563"/>
          <a:ext cx="5875020" cy="5002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3AEB95-86AB-406E-F741-B948FC596B90}"/>
              </a:ext>
            </a:extLst>
          </p:cNvPr>
          <p:cNvSpPr txBox="1"/>
          <p:nvPr/>
        </p:nvSpPr>
        <p:spPr>
          <a:xfrm>
            <a:off x="6472744" y="1234547"/>
            <a:ext cx="5151219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accent1"/>
                </a:solidFill>
              </a:rPr>
              <a:t>Due Date: </a:t>
            </a:r>
            <a:r>
              <a:rPr lang="en-US" sz="2800" dirty="0"/>
              <a:t>&lt;Due Date&gt;</a:t>
            </a:r>
            <a:endParaRPr lang="en-US" sz="2800" dirty="0">
              <a:solidFill>
                <a:schemeClr val="accent1"/>
              </a:solidFill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accent1"/>
                </a:solidFill>
              </a:rPr>
              <a:t>Overall Confidence: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&lt;&lt;VALUE&gt;&gt;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06E6A-EA6D-6958-A473-650574F51B50}"/>
              </a:ext>
            </a:extLst>
          </p:cNvPr>
          <p:cNvSpPr txBox="1"/>
          <p:nvPr/>
        </p:nvSpPr>
        <p:spPr>
          <a:xfrm>
            <a:off x="125316" y="1205886"/>
            <a:ext cx="61278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62" b="1" i="0" u="none" strike="noStrike" kern="1200" cap="all" spc="50" baseline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&lt;SOLUTION&gt; : PRODDEL-&lt;Key&gt;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3DE27-0886-92BB-E21C-C149B421A8C4}"/>
              </a:ext>
            </a:extLst>
          </p:cNvPr>
          <p:cNvSpPr/>
          <p:nvPr/>
        </p:nvSpPr>
        <p:spPr>
          <a:xfrm>
            <a:off x="6132777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High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42D9045-A09B-9517-8195-B44B73CC31EC}"/>
              </a:ext>
            </a:extLst>
          </p:cNvPr>
          <p:cNvSpPr/>
          <p:nvPr/>
        </p:nvSpPr>
        <p:spPr>
          <a:xfrm>
            <a:off x="6253160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&lt;High&gt;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2E984-9FFD-9086-7A69-7E501C38C0AD}"/>
              </a:ext>
            </a:extLst>
          </p:cNvPr>
          <p:cNvSpPr/>
          <p:nvPr/>
        </p:nvSpPr>
        <p:spPr>
          <a:xfrm>
            <a:off x="7426888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Medium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E92C55-7CDE-7685-53EB-5111C882B9B6}"/>
              </a:ext>
            </a:extLst>
          </p:cNvPr>
          <p:cNvSpPr/>
          <p:nvPr/>
        </p:nvSpPr>
        <p:spPr>
          <a:xfrm>
            <a:off x="7540343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&lt;Medium&gt;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A6FD331-3B0A-F7F0-CF8C-43BD6712A164}"/>
              </a:ext>
            </a:extLst>
          </p:cNvPr>
          <p:cNvSpPr/>
          <p:nvPr/>
        </p:nvSpPr>
        <p:spPr>
          <a:xfrm>
            <a:off x="8720998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Low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B39CB0-DCDD-60D9-E900-8D70FBA5F36E}"/>
              </a:ext>
            </a:extLst>
          </p:cNvPr>
          <p:cNvSpPr/>
          <p:nvPr/>
        </p:nvSpPr>
        <p:spPr>
          <a:xfrm>
            <a:off x="8841380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&lt;Low&gt;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74F00D8-3E10-A29F-0B2F-B24366BCFC19}"/>
              </a:ext>
            </a:extLst>
          </p:cNvPr>
          <p:cNvSpPr/>
          <p:nvPr/>
        </p:nvSpPr>
        <p:spPr>
          <a:xfrm>
            <a:off x="10016335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</a:schemeClr>
                </a:solidFill>
              </a:rPr>
              <a:t>Total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FBD45C2-EADC-6A25-4B03-1270B1897120}"/>
              </a:ext>
            </a:extLst>
          </p:cNvPr>
          <p:cNvSpPr/>
          <p:nvPr/>
        </p:nvSpPr>
        <p:spPr>
          <a:xfrm>
            <a:off x="10135491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/>
              <a:t>&lt;#&gt;</a:t>
            </a:r>
            <a:endParaRPr lang="en-US" b="1" kern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A9114F-C1FA-E9CF-45C3-8D411C538AEA}"/>
              </a:ext>
            </a:extLst>
          </p:cNvPr>
          <p:cNvSpPr txBox="1">
            <a:spLocks/>
          </p:cNvSpPr>
          <p:nvPr/>
        </p:nvSpPr>
        <p:spPr>
          <a:xfrm>
            <a:off x="6696763" y="4663441"/>
            <a:ext cx="39581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Survey response &lt;#&gt;</a:t>
            </a:r>
          </a:p>
        </p:txBody>
      </p:sp>
    </p:spTree>
    <p:extLst>
      <p:ext uri="{BB962C8B-B14F-4D97-AF65-F5344CB8AC3E}">
        <p14:creationId xmlns:p14="http://schemas.microsoft.com/office/powerpoint/2010/main" val="28776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8FF80-F96A-577B-370B-412B70EE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1BB7276F-F1F1-CEF9-63A4-57C66980B8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657" y="1211581"/>
            <a:ext cx="5523692" cy="468630"/>
          </a:xfrm>
          <a:solidFill>
            <a:schemeClr val="accent4"/>
          </a:solidFill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Factors Lowering Confidence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3E4F6D2C-91C5-0B56-88EF-EB3287E366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1652" y="1211582"/>
            <a:ext cx="5566056" cy="468629"/>
          </a:xfr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Factors Increasing Confidence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F3A3C40-33E9-C983-B995-67CEE650880C}"/>
              </a:ext>
            </a:extLst>
          </p:cNvPr>
          <p:cNvSpPr txBox="1">
            <a:spLocks/>
          </p:cNvSpPr>
          <p:nvPr/>
        </p:nvSpPr>
        <p:spPr>
          <a:xfrm>
            <a:off x="476250" y="1965960"/>
            <a:ext cx="5523692" cy="444481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&lt;&lt;</a:t>
            </a:r>
            <a:r>
              <a:rPr lang="en-US" dirty="0"/>
              <a:t>What factors lower your confidence level?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&gt;&gt;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8933E27-5837-D9F4-49DA-670B28314D01}"/>
              </a:ext>
            </a:extLst>
          </p:cNvPr>
          <p:cNvSpPr txBox="1">
            <a:spLocks/>
          </p:cNvSpPr>
          <p:nvPr/>
        </p:nvSpPr>
        <p:spPr>
          <a:xfrm>
            <a:off x="811371" y="3114357"/>
            <a:ext cx="11235446" cy="629285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D65DCEAA-F06E-8D95-D067-810F0B830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365125"/>
            <a:ext cx="11147655" cy="46862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3" tooltip="https://hyland.atlassian.net/browse/proddel-90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RESPONSES: </a:t>
            </a:r>
            <a:r>
              <a:rPr lang="en-US" b="1" dirty="0">
                <a:effectLst/>
              </a:rPr>
              <a:t>&lt;PRODEL Summary&gt;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E04423-15E1-3207-934D-B29131245CCA}"/>
              </a:ext>
            </a:extLst>
          </p:cNvPr>
          <p:cNvSpPr txBox="1">
            <a:spLocks/>
          </p:cNvSpPr>
          <p:nvPr/>
        </p:nvSpPr>
        <p:spPr>
          <a:xfrm>
            <a:off x="6261533" y="1965960"/>
            <a:ext cx="5523692" cy="444481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&lt;&lt;</a:t>
            </a:r>
            <a:r>
              <a:rPr lang="en-US" dirty="0"/>
              <a:t>What resources, support, or actions would help increase your confidence level?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&gt;&gt;</a:t>
            </a:r>
          </a:p>
          <a:p>
            <a:pPr marR="0" lvl="0" fontAlgn="auto">
              <a:spcAft>
                <a:spcPts val="0"/>
              </a:spcAft>
              <a:buSzTx/>
              <a:tabLst/>
              <a:defRPr/>
            </a:pPr>
            <a:endParaRPr kumimoji="0" lang="en-US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7276037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5DE44-E492-018A-640A-E01B5C4A6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F86B7-1E49-FF75-4EB3-EA1452F4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365126"/>
            <a:ext cx="11235446" cy="39592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  <a:hlinkClick r:id="rId3" tooltip="https://hyland.atlassian.net/browse/proddel-90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SCORE: </a:t>
            </a:r>
            <a:r>
              <a:rPr lang="en-US" b="1" dirty="0">
                <a:effectLst/>
              </a:rPr>
              <a:t>&lt;PRODEL Summary&gt;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9EECF9E-5194-4DC4-E7B5-3E89BB60A59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5063" y="1565563"/>
          <a:ext cx="5875020" cy="50023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33835C-E37D-021C-6A41-C3118ED53571}"/>
              </a:ext>
            </a:extLst>
          </p:cNvPr>
          <p:cNvSpPr txBox="1"/>
          <p:nvPr/>
        </p:nvSpPr>
        <p:spPr>
          <a:xfrm>
            <a:off x="6472744" y="1234547"/>
            <a:ext cx="5151219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accent1"/>
                </a:solidFill>
              </a:rPr>
              <a:t>Due Date: </a:t>
            </a:r>
            <a:r>
              <a:rPr lang="en-US" sz="2800" dirty="0"/>
              <a:t>&lt;Due Date&gt;</a:t>
            </a:r>
            <a:endParaRPr lang="en-US" sz="2800" dirty="0">
              <a:solidFill>
                <a:schemeClr val="accent1"/>
              </a:solidFill>
            </a:endParaRPr>
          </a:p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sz="2800" dirty="0">
                <a:solidFill>
                  <a:schemeClr val="accent1"/>
                </a:solidFill>
              </a:rPr>
              <a:t>Overall Confidence: </a:t>
            </a:r>
            <a:r>
              <a:rPr 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&lt;&lt;VALUE&gt;&gt;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AE228-C6A5-C9F9-25CC-5896777FA212}"/>
              </a:ext>
            </a:extLst>
          </p:cNvPr>
          <p:cNvSpPr txBox="1"/>
          <p:nvPr/>
        </p:nvSpPr>
        <p:spPr>
          <a:xfrm>
            <a:off x="125316" y="1205886"/>
            <a:ext cx="6127844" cy="378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62" b="1" i="0" u="none" strike="noStrike" kern="1200" cap="all" spc="50" baseline="0">
                <a:solidFill>
                  <a:srgbClr val="FFFFFF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&lt;SOLUTION&gt; : PRODDEL-&lt;Key&gt;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5BE9EAD-5062-5783-7912-E72E917172B9}"/>
              </a:ext>
            </a:extLst>
          </p:cNvPr>
          <p:cNvSpPr/>
          <p:nvPr/>
        </p:nvSpPr>
        <p:spPr>
          <a:xfrm>
            <a:off x="6132777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accent2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High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49B22F9-1E1F-E76D-C67B-A8AFF88AB5F3}"/>
              </a:ext>
            </a:extLst>
          </p:cNvPr>
          <p:cNvSpPr/>
          <p:nvPr/>
        </p:nvSpPr>
        <p:spPr>
          <a:xfrm>
            <a:off x="6253160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&lt;High&gt;</a:t>
            </a:r>
          </a:p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400" kern="12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0E3F101-F82C-9613-95FF-10BD87D20737}"/>
              </a:ext>
            </a:extLst>
          </p:cNvPr>
          <p:cNvSpPr/>
          <p:nvPr/>
        </p:nvSpPr>
        <p:spPr>
          <a:xfrm>
            <a:off x="7426888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Medium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F8ED90E-67F8-40BE-58E6-D761E913B795}"/>
              </a:ext>
            </a:extLst>
          </p:cNvPr>
          <p:cNvSpPr/>
          <p:nvPr/>
        </p:nvSpPr>
        <p:spPr>
          <a:xfrm>
            <a:off x="7540343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&lt;Medium&gt;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371C75E-CBD5-4D31-6F5C-EB41E79F839E}"/>
              </a:ext>
            </a:extLst>
          </p:cNvPr>
          <p:cNvSpPr/>
          <p:nvPr/>
        </p:nvSpPr>
        <p:spPr>
          <a:xfrm>
            <a:off x="8720998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tx1">
              <a:lumMod val="65000"/>
            </a:schemeClr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Low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6ADB106-2F76-1FBA-4091-B5CCFB92DA29}"/>
              </a:ext>
            </a:extLst>
          </p:cNvPr>
          <p:cNvSpPr/>
          <p:nvPr/>
        </p:nvSpPr>
        <p:spPr>
          <a:xfrm>
            <a:off x="8841380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b="1" kern="1200" dirty="0"/>
              <a:t>&lt;Low&gt;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DC273AA-42DA-87C0-0602-9C422EE60DAF}"/>
              </a:ext>
            </a:extLst>
          </p:cNvPr>
          <p:cNvSpPr/>
          <p:nvPr/>
        </p:nvSpPr>
        <p:spPr>
          <a:xfrm>
            <a:off x="10016335" y="3040527"/>
            <a:ext cx="1203823" cy="1493788"/>
          </a:xfrm>
          <a:custGeom>
            <a:avLst/>
            <a:gdLst>
              <a:gd name="connsiteX0" fmla="*/ 0 w 1203823"/>
              <a:gd name="connsiteY0" fmla="*/ 120382 h 1493788"/>
              <a:gd name="connsiteX1" fmla="*/ 120382 w 1203823"/>
              <a:gd name="connsiteY1" fmla="*/ 0 h 1493788"/>
              <a:gd name="connsiteX2" fmla="*/ 1083441 w 1203823"/>
              <a:gd name="connsiteY2" fmla="*/ 0 h 1493788"/>
              <a:gd name="connsiteX3" fmla="*/ 1203823 w 1203823"/>
              <a:gd name="connsiteY3" fmla="*/ 120382 h 1493788"/>
              <a:gd name="connsiteX4" fmla="*/ 1203823 w 1203823"/>
              <a:gd name="connsiteY4" fmla="*/ 1373406 h 1493788"/>
              <a:gd name="connsiteX5" fmla="*/ 1083441 w 1203823"/>
              <a:gd name="connsiteY5" fmla="*/ 1493788 h 1493788"/>
              <a:gd name="connsiteX6" fmla="*/ 120382 w 1203823"/>
              <a:gd name="connsiteY6" fmla="*/ 1493788 h 1493788"/>
              <a:gd name="connsiteX7" fmla="*/ 0 w 1203823"/>
              <a:gd name="connsiteY7" fmla="*/ 1373406 h 1493788"/>
              <a:gd name="connsiteX8" fmla="*/ 0 w 1203823"/>
              <a:gd name="connsiteY8" fmla="*/ 120382 h 1493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03823" h="1493788">
                <a:moveTo>
                  <a:pt x="0" y="120382"/>
                </a:moveTo>
                <a:cubicBezTo>
                  <a:pt x="0" y="53897"/>
                  <a:pt x="53897" y="0"/>
                  <a:pt x="120382" y="0"/>
                </a:cubicBezTo>
                <a:lnTo>
                  <a:pt x="1083441" y="0"/>
                </a:lnTo>
                <a:cubicBezTo>
                  <a:pt x="1149926" y="0"/>
                  <a:pt x="1203823" y="53897"/>
                  <a:pt x="1203823" y="120382"/>
                </a:cubicBezTo>
                <a:lnTo>
                  <a:pt x="1203823" y="1373406"/>
                </a:lnTo>
                <a:cubicBezTo>
                  <a:pt x="1203823" y="1439891"/>
                  <a:pt x="1149926" y="1493788"/>
                  <a:pt x="1083441" y="1493788"/>
                </a:cubicBezTo>
                <a:lnTo>
                  <a:pt x="120382" y="1493788"/>
                </a:lnTo>
                <a:cubicBezTo>
                  <a:pt x="53897" y="1493788"/>
                  <a:pt x="0" y="1439891"/>
                  <a:pt x="0" y="1373406"/>
                </a:cubicBezTo>
                <a:lnTo>
                  <a:pt x="0" y="120382"/>
                </a:lnTo>
                <a:close/>
              </a:path>
            </a:pathLst>
          </a:custGeom>
          <a:solidFill>
            <a:schemeClr val="accent5"/>
          </a:solid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1121852" numCol="1" spcCol="1270" anchor="ctr" anchorCtr="0">
            <a:noAutofit/>
          </a:bodyPr>
          <a:lstStyle/>
          <a:p>
            <a:pPr marL="0" lvl="0" indent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</a:schemeClr>
                </a:solidFill>
              </a:rPr>
              <a:t>Total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217B834-CD8A-33BC-6F6C-C1FE967B857A}"/>
              </a:ext>
            </a:extLst>
          </p:cNvPr>
          <p:cNvSpPr/>
          <p:nvPr/>
        </p:nvSpPr>
        <p:spPr>
          <a:xfrm>
            <a:off x="10135491" y="3488663"/>
            <a:ext cx="963058" cy="970962"/>
          </a:xfrm>
          <a:custGeom>
            <a:avLst/>
            <a:gdLst>
              <a:gd name="connsiteX0" fmla="*/ 0 w 963058"/>
              <a:gd name="connsiteY0" fmla="*/ 96306 h 970962"/>
              <a:gd name="connsiteX1" fmla="*/ 96306 w 963058"/>
              <a:gd name="connsiteY1" fmla="*/ 0 h 970962"/>
              <a:gd name="connsiteX2" fmla="*/ 866752 w 963058"/>
              <a:gd name="connsiteY2" fmla="*/ 0 h 970962"/>
              <a:gd name="connsiteX3" fmla="*/ 963058 w 963058"/>
              <a:gd name="connsiteY3" fmla="*/ 96306 h 970962"/>
              <a:gd name="connsiteX4" fmla="*/ 963058 w 963058"/>
              <a:gd name="connsiteY4" fmla="*/ 874656 h 970962"/>
              <a:gd name="connsiteX5" fmla="*/ 866752 w 963058"/>
              <a:gd name="connsiteY5" fmla="*/ 970962 h 970962"/>
              <a:gd name="connsiteX6" fmla="*/ 96306 w 963058"/>
              <a:gd name="connsiteY6" fmla="*/ 970962 h 970962"/>
              <a:gd name="connsiteX7" fmla="*/ 0 w 963058"/>
              <a:gd name="connsiteY7" fmla="*/ 874656 h 970962"/>
              <a:gd name="connsiteX8" fmla="*/ 0 w 963058"/>
              <a:gd name="connsiteY8" fmla="*/ 96306 h 97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3058" h="970962">
                <a:moveTo>
                  <a:pt x="0" y="96306"/>
                </a:moveTo>
                <a:cubicBezTo>
                  <a:pt x="0" y="43118"/>
                  <a:pt x="43118" y="0"/>
                  <a:pt x="96306" y="0"/>
                </a:cubicBezTo>
                <a:lnTo>
                  <a:pt x="866752" y="0"/>
                </a:lnTo>
                <a:cubicBezTo>
                  <a:pt x="919940" y="0"/>
                  <a:pt x="963058" y="43118"/>
                  <a:pt x="963058" y="96306"/>
                </a:cubicBezTo>
                <a:lnTo>
                  <a:pt x="963058" y="874656"/>
                </a:lnTo>
                <a:cubicBezTo>
                  <a:pt x="963058" y="927844"/>
                  <a:pt x="919940" y="970962"/>
                  <a:pt x="866752" y="970962"/>
                </a:cubicBezTo>
                <a:lnTo>
                  <a:pt x="96306" y="970962"/>
                </a:lnTo>
                <a:cubicBezTo>
                  <a:pt x="43118" y="970962"/>
                  <a:pt x="0" y="927844"/>
                  <a:pt x="0" y="874656"/>
                </a:cubicBezTo>
                <a:lnTo>
                  <a:pt x="0" y="96306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3767" tIns="54877" rIns="63767" bIns="54877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1" dirty="0"/>
              <a:t>&lt;#&gt;</a:t>
            </a:r>
            <a:endParaRPr lang="en-US" b="1" kern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C8CCE4-F3C3-87DA-A76D-DB90A5198993}"/>
              </a:ext>
            </a:extLst>
          </p:cNvPr>
          <p:cNvSpPr txBox="1">
            <a:spLocks/>
          </p:cNvSpPr>
          <p:nvPr/>
        </p:nvSpPr>
        <p:spPr>
          <a:xfrm>
            <a:off x="6696763" y="4663441"/>
            <a:ext cx="3958185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</a:pPr>
            <a:r>
              <a:rPr lang="en-US" dirty="0">
                <a:solidFill>
                  <a:schemeClr val="accent1"/>
                </a:solidFill>
              </a:rPr>
              <a:t>Survey response &lt;#&gt;</a:t>
            </a:r>
          </a:p>
        </p:txBody>
      </p:sp>
    </p:spTree>
    <p:extLst>
      <p:ext uri="{BB962C8B-B14F-4D97-AF65-F5344CB8AC3E}">
        <p14:creationId xmlns:p14="http://schemas.microsoft.com/office/powerpoint/2010/main" val="14499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3023-6543-08BF-6459-960E609E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">
            <a:extLst>
              <a:ext uri="{FF2B5EF4-FFF2-40B4-BE49-F238E27FC236}">
                <a16:creationId xmlns:a16="http://schemas.microsoft.com/office/drawing/2014/main" id="{34DBD9F1-623F-E058-EA5A-749BEAB2B8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6657" y="1211581"/>
            <a:ext cx="5523692" cy="468630"/>
          </a:xfrm>
          <a:solidFill>
            <a:schemeClr val="accent4"/>
          </a:solidFill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Factors Lowering Confidence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8378A38-3DE1-0585-8C82-AA539A1CC7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91652" y="1211582"/>
            <a:ext cx="5566056" cy="468629"/>
          </a:xfrm>
          <a:solidFill>
            <a:schemeClr val="accent1"/>
          </a:solidFill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Factors Increasing Confidence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01BDEB-7A93-B683-BD2B-F8BA757C00FC}"/>
              </a:ext>
            </a:extLst>
          </p:cNvPr>
          <p:cNvSpPr txBox="1">
            <a:spLocks/>
          </p:cNvSpPr>
          <p:nvPr/>
        </p:nvSpPr>
        <p:spPr>
          <a:xfrm>
            <a:off x="476250" y="1965960"/>
            <a:ext cx="5523692" cy="444481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&lt;&lt;</a:t>
            </a:r>
            <a:r>
              <a:rPr lang="en-US" dirty="0"/>
              <a:t>What factors lower your confidence level?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&gt;&gt;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DAF61D2-9EF8-4AA8-17A0-A746D9E1E4F1}"/>
              </a:ext>
            </a:extLst>
          </p:cNvPr>
          <p:cNvSpPr txBox="1">
            <a:spLocks/>
          </p:cNvSpPr>
          <p:nvPr/>
        </p:nvSpPr>
        <p:spPr>
          <a:xfrm>
            <a:off x="811371" y="3114357"/>
            <a:ext cx="11235446" cy="629285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229CA7F-C6A1-541F-85E1-FDB7B3BA6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365125"/>
            <a:ext cx="11147655" cy="468629"/>
          </a:xfrm>
        </p:spPr>
        <p:txBody>
          <a:bodyPr>
            <a:normAutofit fontScale="90000"/>
          </a:bodyPr>
          <a:lstStyle/>
          <a:p>
            <a:r>
              <a:rPr lang="en-US" dirty="0">
                <a:hlinkClick r:id="rId3" tooltip="https://hyland.atlassian.net/browse/proddel-908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RESPONSES: </a:t>
            </a:r>
            <a:r>
              <a:rPr lang="en-US" b="1" dirty="0">
                <a:effectLst/>
              </a:rPr>
              <a:t>&lt;PRODEL Summary&gt;</a:t>
            </a:r>
            <a:br>
              <a:rPr lang="en-US" dirty="0"/>
            </a:b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89C348-D771-6582-90CC-6AFCF67009B9}"/>
              </a:ext>
            </a:extLst>
          </p:cNvPr>
          <p:cNvSpPr txBox="1">
            <a:spLocks/>
          </p:cNvSpPr>
          <p:nvPr/>
        </p:nvSpPr>
        <p:spPr>
          <a:xfrm>
            <a:off x="6261533" y="1965960"/>
            <a:ext cx="5523692" cy="4444818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8788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213" indent="-2254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4588" indent="-23018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fontAlgn="auto">
              <a:spcAft>
                <a:spcPts val="0"/>
              </a:spcAft>
              <a:buSzTx/>
              <a:tabLst/>
              <a:defRPr/>
            </a:pP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&lt;&lt;</a:t>
            </a:r>
            <a:r>
              <a:rPr lang="en-US" dirty="0"/>
              <a:t>What resources, support, or actions would help increase your confidence level?</a:t>
            </a:r>
            <a:r>
              <a:rPr kumimoji="0" lang="en-US" sz="22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&gt;&gt;</a:t>
            </a:r>
          </a:p>
          <a:p>
            <a:pPr marR="0" lvl="0" fontAlgn="auto">
              <a:spcAft>
                <a:spcPts val="0"/>
              </a:spcAft>
              <a:buSzTx/>
              <a:tabLst/>
              <a:defRPr/>
            </a:pPr>
            <a:endParaRPr kumimoji="0" lang="en-US" sz="2200" b="0" i="0" u="none" strike="noStrike" cap="none" spc="0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878059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2EA31-A5EB-7628-5A7C-41B15BC6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24386-F39B-3F6A-E6EB-1B28F3C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555171"/>
            <a:ext cx="3942945" cy="2873829"/>
          </a:xfrm>
        </p:spPr>
        <p:txBody>
          <a:bodyPr anchor="t">
            <a:normAutofit/>
          </a:bodyPr>
          <a:lstStyle/>
          <a:p>
            <a:r>
              <a:rPr lang="en-US" dirty="0"/>
              <a:t>Survey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2928-C2A9-D62A-591F-D74D91CE5F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77791" y="800099"/>
            <a:ext cx="6545898" cy="4766311"/>
          </a:xfrm>
        </p:spPr>
        <p:txBody>
          <a:bodyPr>
            <a:normAutofit/>
          </a:bodyPr>
          <a:lstStyle/>
          <a:p>
            <a:r>
              <a:rPr lang="en-US" dirty="0"/>
              <a:t>Survey was shared with </a:t>
            </a:r>
            <a:r>
              <a:rPr lang="en-US" b="1" dirty="0"/>
              <a:t>&lt;#&gt; </a:t>
            </a:r>
            <a:r>
              <a:rPr lang="en-US" dirty="0"/>
              <a:t>participants belonging to </a:t>
            </a:r>
            <a:r>
              <a:rPr lang="en-US" b="1" dirty="0"/>
              <a:t>&lt;SOLUTION&gt; group</a:t>
            </a:r>
          </a:p>
          <a:p>
            <a:r>
              <a:rPr lang="en-US" dirty="0"/>
              <a:t>The participants roles comprised of – Product Managers, Solution Managers, Architects and Engineering Manager</a:t>
            </a:r>
          </a:p>
          <a:p>
            <a:r>
              <a:rPr lang="en-US" dirty="0"/>
              <a:t>Survey was focused on responses related to IMR/IBC Alpha releases only. (&lt;PRODDELs&gt;)</a:t>
            </a:r>
          </a:p>
          <a:p>
            <a:r>
              <a:rPr lang="en-US" dirty="0"/>
              <a:t>Survey was </a:t>
            </a:r>
            <a:r>
              <a:rPr lang="en-US" b="1" dirty="0"/>
              <a:t>anonymous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554964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1639</TotalTime>
  <Words>224</Words>
  <Application>Microsoft Office PowerPoint</Application>
  <PresentationFormat>Widescreen</PresentationFormat>
  <Paragraphs>48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&lt;SOLUTION&gt; (&lt;Release&gt;) Roadmap Delivery Confidence </vt:lpstr>
      <vt:lpstr>SCORE: &lt;PRODEL Summary&gt;</vt:lpstr>
      <vt:lpstr>RESPONSES: &lt;PRODEL Summary&gt; </vt:lpstr>
      <vt:lpstr>SCORE: &lt;PRODEL Summary&gt;</vt:lpstr>
      <vt:lpstr>RESPONSES: &lt;PRODEL Summary&gt; </vt:lpstr>
      <vt:lpstr>Survey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Sen</dc:creator>
  <cp:lastModifiedBy>Ankit Sen</cp:lastModifiedBy>
  <cp:revision>16</cp:revision>
  <dcterms:created xsi:type="dcterms:W3CDTF">2025-06-26T05:27:57Z</dcterms:created>
  <dcterms:modified xsi:type="dcterms:W3CDTF">2025-08-05T06:16:32Z</dcterms:modified>
</cp:coreProperties>
</file>