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8" r:id="rId1"/>
  </p:sldMasterIdLst>
  <p:notesMasterIdLst>
    <p:notesMasterId r:id="rId16"/>
  </p:notesMasterIdLst>
  <p:handoutMasterIdLst>
    <p:handoutMasterId r:id="rId17"/>
  </p:handoutMasterIdLst>
  <p:sldIdLst>
    <p:sldId id="305" r:id="rId2"/>
    <p:sldId id="328" r:id="rId3"/>
    <p:sldId id="339" r:id="rId4"/>
    <p:sldId id="318" r:id="rId5"/>
    <p:sldId id="313" r:id="rId6"/>
    <p:sldId id="333" r:id="rId7"/>
    <p:sldId id="334" r:id="rId8"/>
    <p:sldId id="335" r:id="rId9"/>
    <p:sldId id="337" r:id="rId10"/>
    <p:sldId id="331" r:id="rId11"/>
    <p:sldId id="330" r:id="rId12"/>
    <p:sldId id="338" r:id="rId13"/>
    <p:sldId id="332" r:id="rId14"/>
    <p:sldId id="329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1838"/>
    <a:srgbClr val="1D9EE5"/>
    <a:srgbClr val="02C3F6"/>
    <a:srgbClr val="FB1B4D"/>
    <a:srgbClr val="FF8B05"/>
    <a:srgbClr val="FC8C04"/>
    <a:srgbClr val="FD1E4A"/>
    <a:srgbClr val="FE2047"/>
    <a:srgbClr val="FC1441"/>
    <a:srgbClr val="3AE7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6" autoAdjust="0"/>
    <p:restoredTop sz="92276" autoAdjust="0"/>
  </p:normalViewPr>
  <p:slideViewPr>
    <p:cSldViewPr>
      <p:cViewPr varScale="1">
        <p:scale>
          <a:sx n="67" d="100"/>
          <a:sy n="67" d="100"/>
        </p:scale>
        <p:origin x="171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dPt>
            <c:idx val="0"/>
            <c:bubble3D val="0"/>
            <c:spPr>
              <a:solidFill>
                <a:srgbClr val="FF8B05"/>
              </a:solidFill>
            </c:spPr>
            <c:extLst>
              <c:ext xmlns:c16="http://schemas.microsoft.com/office/drawing/2014/chart" uri="{C3380CC4-5D6E-409C-BE32-E72D297353CC}">
                <c16:uniqueId val="{00000000-0437-4924-A1A4-742041752588}"/>
              </c:ext>
            </c:extLst>
          </c:dPt>
          <c:dPt>
            <c:idx val="1"/>
            <c:bubble3D val="0"/>
            <c:spPr>
              <a:solidFill>
                <a:srgbClr val="FD1E4A"/>
              </a:solidFill>
            </c:spPr>
            <c:extLst>
              <c:ext xmlns:c16="http://schemas.microsoft.com/office/drawing/2014/chart" uri="{C3380CC4-5D6E-409C-BE32-E72D297353CC}">
                <c16:uniqueId val="{00000001-0437-4924-A1A4-742041752588}"/>
              </c:ext>
            </c:extLst>
          </c:dPt>
          <c:dPt>
            <c:idx val="2"/>
            <c:bubble3D val="0"/>
            <c:spPr>
              <a:solidFill>
                <a:srgbClr val="02C3F6"/>
              </a:solidFill>
            </c:spPr>
            <c:extLst>
              <c:ext xmlns:c16="http://schemas.microsoft.com/office/drawing/2014/chart" uri="{C3380CC4-5D6E-409C-BE32-E72D297353CC}">
                <c16:uniqueId val="{00000002-0437-4924-A1A4-742041752588}"/>
              </c:ext>
            </c:extLst>
          </c:dPt>
          <c:dPt>
            <c:idx val="3"/>
            <c:bubble3D val="0"/>
            <c:spPr>
              <a:solidFill>
                <a:srgbClr val="3AE725"/>
              </a:solidFill>
            </c:spPr>
            <c:extLst>
              <c:ext xmlns:c16="http://schemas.microsoft.com/office/drawing/2014/chart" uri="{C3380CC4-5D6E-409C-BE32-E72D297353CC}">
                <c16:uniqueId val="{00000003-0437-4924-A1A4-742041752588}"/>
              </c:ext>
            </c:extLst>
          </c:dPt>
          <c:dLbls>
            <c:dLbl>
              <c:idx val="0"/>
              <c:layout>
                <c:manualLayout>
                  <c:x val="-0.18151527619785199"/>
                  <c:y val="0.17927571378898999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Homework Assignments</a:t>
                    </a:r>
                  </a:p>
                  <a:p>
                    <a:r>
                      <a:rPr lang="en-US" baseline="0" dirty="0"/>
                      <a:t>%22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075007494641099"/>
                      <c:h val="0.2660146212858099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0437-4924-A1A4-742041752588}"/>
                </c:ext>
              </c:extLst>
            </c:dLbl>
            <c:dLbl>
              <c:idx val="1"/>
              <c:layout>
                <c:manualLayout>
                  <c:x val="-0.18591627285385301"/>
                  <c:y val="-6.7078339634599896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437-4924-A1A4-742041752588}"/>
                </c:ext>
              </c:extLst>
            </c:dLbl>
            <c:dLbl>
              <c:idx val="2"/>
              <c:layout>
                <c:manualLayout>
                  <c:x val="-2.03178086373865E-3"/>
                  <c:y val="-0.24422300761873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437-4924-A1A4-742041752588}"/>
                </c:ext>
              </c:extLst>
            </c:dLbl>
            <c:dLbl>
              <c:idx val="3"/>
              <c:layout>
                <c:manualLayout>
                  <c:x val="0.190106484730973"/>
                  <c:y val="0.1779120874284229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437-4924-A1A4-74204175258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Homework Assignments</c:v>
                </c:pt>
                <c:pt idx="1">
                  <c:v>Pop Quizes</c:v>
                </c:pt>
                <c:pt idx="2">
                  <c:v>Midterms</c:v>
                </c:pt>
                <c:pt idx="3">
                  <c:v>Final Exam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0.22</c:v>
                </c:pt>
                <c:pt idx="1">
                  <c:v>0.08</c:v>
                </c:pt>
                <c:pt idx="2">
                  <c:v>0.4</c:v>
                </c:pt>
                <c:pt idx="3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437-4924-A1A4-742041752588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 w="25391">
          <a:noFill/>
        </a:ln>
      </c:spPr>
    </c:plotArea>
    <c:plotVisOnly val="1"/>
    <c:dispBlanksAs val="zero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16061FB-6544-4725-952D-43F6304458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01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40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40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221D017-4EA6-4E0C-9E6E-A39AF1F03E4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3081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36EDE5-B522-4218-AE4B-0D6F3A4AE114}" type="slidenum">
              <a:rPr lang="tr-TR" smtClean="0"/>
              <a:pPr/>
              <a:t>1</a:t>
            </a:fld>
            <a:endParaRPr lang="tr-TR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1593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508EFF-2D9F-49A3-A207-B8E1639837FF}" type="slidenum">
              <a:rPr lang="en-US"/>
              <a:pPr/>
              <a:t>11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37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838A23-A9F1-4A51-8FC5-F0962DB19A9C}" type="slidenum">
              <a:rPr lang="en-US"/>
              <a:pPr/>
              <a:t>13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87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4C320B-2447-4E93-B1D8-6A003E1D52DD}" type="slidenum">
              <a:rPr lang="en-US"/>
              <a:pPr/>
              <a:t>14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6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1D017-4EA6-4E0C-9E6E-A39AF1F03E4D}" type="slidenum">
              <a:rPr lang="tr-TR" smtClean="0"/>
              <a:pPr>
                <a:defRPr/>
              </a:pPr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0618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1D017-4EA6-4E0C-9E6E-A39AF1F03E4D}" type="slidenum">
              <a:rPr lang="tr-TR" smtClean="0"/>
              <a:pPr>
                <a:defRPr/>
              </a:pPr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7077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DA1C01-4949-49B9-85F1-B5A759993A61}" type="slidenum">
              <a:rPr lang="tr-TR" smtClean="0"/>
              <a:pPr/>
              <a:t>5</a:t>
            </a:fld>
            <a:endParaRPr lang="tr-TR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8628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CD7F63-BABB-4248-BB97-E308D098DFB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452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1D017-4EA6-4E0C-9E6E-A39AF1F03E4D}" type="slidenum">
              <a:rPr lang="tr-TR" smtClean="0"/>
              <a:pPr>
                <a:defRPr/>
              </a:pPr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7396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1D017-4EA6-4E0C-9E6E-A39AF1F03E4D}" type="slidenum">
              <a:rPr lang="tr-TR" smtClean="0"/>
              <a:pPr>
                <a:defRPr/>
              </a:pPr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4459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21D017-4EA6-4E0C-9E6E-A39AF1F03E4D}" type="slidenum">
              <a:rPr lang="tr-TR" smtClean="0"/>
              <a:pPr>
                <a:defRPr/>
              </a:pPr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0709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4FFF3F-04EC-4EDF-B790-6EE8C71DBE0E}" type="slidenum">
              <a:rPr lang="en-US"/>
              <a:pPr/>
              <a:t>10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9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46397F6-B9E8-4791-B9B5-C351D149B1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3464B-2708-477A-A646-1A4F92C08B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38EAC-967A-48C4-AC4D-A65C939D3D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DD5F8-47BA-401F-8ACA-FACD8A4A31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5B42FE1-1F84-4B00-ADDD-601E8B29F1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4A2753E-4917-4A60-9307-0743E502F3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1588F75-2539-4D06-A82B-22BA7CE9A2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1AD9A-F4E9-4720-821C-1DED050571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0B5A9D7-64D0-45BA-A179-858BEB74D2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E861F-FA4B-41BC-BFE5-EA4F10207C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49ACF572-8D19-4B5F-BEB5-124C32D564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0" hangingPunct="0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0" hangingPunct="0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0" hangingPunct="0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3E3C0FA-BA4C-4C2B-BEE0-31EBE3EA6B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3" descr="ou_logo_ing_revised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90168" y="6505549"/>
            <a:ext cx="746328" cy="235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0" r:id="rId2"/>
    <p:sldLayoutId id="2147483785" r:id="rId3"/>
    <p:sldLayoutId id="2147483786" r:id="rId4"/>
    <p:sldLayoutId id="2147483787" r:id="rId5"/>
    <p:sldLayoutId id="2147483781" r:id="rId6"/>
    <p:sldLayoutId id="2147483788" r:id="rId7"/>
    <p:sldLayoutId id="2147483782" r:id="rId8"/>
    <p:sldLayoutId id="2147483789" r:id="rId9"/>
    <p:sldLayoutId id="2147483783" r:id="rId10"/>
    <p:sldLayoutId id="214748379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bus101.front@g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mailto:bus101.backoffice@gmail.com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076056" y="2075498"/>
            <a:ext cx="3888432" cy="2400657"/>
          </a:xfrm>
        </p:spPr>
        <p:txBody>
          <a:bodyPr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7000" dirty="0">
                <a:solidFill>
                  <a:schemeClr val="bg1"/>
                </a:solidFill>
                <a:latin typeface="Cambria" panose="02040503050406030204" pitchFamily="18" charset="0"/>
              </a:rPr>
              <a:t>BUS 101</a:t>
            </a:r>
            <a:r>
              <a:rPr lang="en-US" sz="6800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b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</a:rPr>
              <a:t>Introduction </a:t>
            </a:r>
            <a:br>
              <a:rPr lang="tr-TR" sz="3600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  <a:t>to Business</a:t>
            </a:r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5682949"/>
            <a:ext cx="9144000" cy="685800"/>
          </a:xfrm>
          <a:solidFill>
            <a:srgbClr val="777777">
              <a:alpha val="31000"/>
            </a:srgbClr>
          </a:solidFill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tr-TR" dirty="0" err="1">
                <a:solidFill>
                  <a:schemeClr val="bg1"/>
                </a:solidFill>
                <a:latin typeface="Cambria" panose="02040503050406030204" pitchFamily="18" charset="0"/>
              </a:rPr>
              <a:t>Sept</a:t>
            </a:r>
            <a:r>
              <a:rPr lang="tr-TR" dirty="0">
                <a:solidFill>
                  <a:schemeClr val="bg1"/>
                </a:solidFill>
                <a:latin typeface="Cambria" panose="02040503050406030204" pitchFamily="18" charset="0"/>
              </a:rPr>
              <a:t>. 27-29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  <a:t>, 201</a:t>
            </a:r>
            <a:r>
              <a:rPr lang="tr-TR" dirty="0">
                <a:solidFill>
                  <a:schemeClr val="bg1"/>
                </a:solidFill>
                <a:latin typeface="Cambria" panose="02040503050406030204" pitchFamily="18" charset="0"/>
              </a:rPr>
              <a:t>7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02" y="1484784"/>
            <a:ext cx="4586390" cy="365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716892" y="1228872"/>
            <a:ext cx="0" cy="41044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204018" y="7206752"/>
            <a:ext cx="456295" cy="4707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34" name="Picture 10" descr="Image result for özyeğin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27640"/>
            <a:ext cx="1136888" cy="77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  <a:latin typeface="Cambria" panose="02040503050406030204" pitchFamily="18" charset="0"/>
              </a:rPr>
              <a:t>Computer Lab Terminology </a:t>
            </a:r>
            <a:endParaRPr lang="tr-TR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>
                <a:solidFill>
                  <a:srgbClr val="1D9EE5"/>
                </a:solidFill>
                <a:latin typeface="Cambria" panose="02040503050406030204" pitchFamily="18" charset="0"/>
              </a:rPr>
              <a:t>Right click, Left click, Double click</a:t>
            </a:r>
          </a:p>
          <a:p>
            <a:pPr marL="0" indent="0">
              <a:buNone/>
            </a:pPr>
            <a:r>
              <a:rPr lang="en-CA" b="1" dirty="0">
                <a:solidFill>
                  <a:srgbClr val="00B050"/>
                </a:solidFill>
                <a:latin typeface="Cambria" panose="02040503050406030204" pitchFamily="18" charset="0"/>
              </a:rPr>
              <a:t>Hover</a:t>
            </a:r>
            <a:r>
              <a:rPr lang="en-CA" dirty="0">
                <a:solidFill>
                  <a:srgbClr val="00B050"/>
                </a:solidFill>
                <a:latin typeface="Cambria" panose="02040503050406030204" pitchFamily="18" charset="0"/>
              </a:rPr>
              <a:t> = </a:t>
            </a:r>
            <a:r>
              <a:rPr lang="en-CA" dirty="0">
                <a:latin typeface="Cambria" panose="02040503050406030204" pitchFamily="18" charset="0"/>
              </a:rPr>
              <a:t>placing my mouse over top of something but NOT clicking</a:t>
            </a:r>
            <a:endParaRPr lang="en-CA" b="1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CA" b="1" dirty="0">
                <a:solidFill>
                  <a:srgbClr val="00B050"/>
                </a:solidFill>
                <a:latin typeface="Cambria" panose="02040503050406030204" pitchFamily="18" charset="0"/>
              </a:rPr>
              <a:t>Drag &amp; Drop</a:t>
            </a:r>
            <a:r>
              <a:rPr lang="en-CA" dirty="0">
                <a:solidFill>
                  <a:srgbClr val="00B050"/>
                </a:solidFill>
                <a:latin typeface="Cambria" panose="02040503050406030204" pitchFamily="18" charset="0"/>
              </a:rPr>
              <a:t> = </a:t>
            </a:r>
            <a:r>
              <a:rPr lang="en-CA" dirty="0">
                <a:latin typeface="Cambria" panose="02040503050406030204" pitchFamily="18" charset="0"/>
              </a:rPr>
              <a:t>click, hold down, move mouse, then let go   </a:t>
            </a:r>
          </a:p>
          <a:p>
            <a:pPr marL="0" indent="0">
              <a:buNone/>
            </a:pPr>
            <a:r>
              <a:rPr lang="en-CA" b="1" dirty="0">
                <a:solidFill>
                  <a:srgbClr val="00B050"/>
                </a:solidFill>
                <a:latin typeface="Cambria" panose="02040503050406030204" pitchFamily="18" charset="0"/>
              </a:rPr>
              <a:t>Propagate</a:t>
            </a:r>
            <a:r>
              <a:rPr lang="en-CA" dirty="0">
                <a:solidFill>
                  <a:srgbClr val="00B050"/>
                </a:solidFill>
                <a:latin typeface="Cambria" panose="02040503050406030204" pitchFamily="18" charset="0"/>
              </a:rPr>
              <a:t> = </a:t>
            </a:r>
            <a:r>
              <a:rPr lang="en-CA" dirty="0">
                <a:latin typeface="Cambria" panose="02040503050406030204" pitchFamily="18" charset="0"/>
              </a:rPr>
              <a:t>copying a formula into many cells at once in Excel </a:t>
            </a:r>
          </a:p>
          <a:p>
            <a:pPr marL="0" indent="0">
              <a:buNone/>
            </a:pPr>
            <a:r>
              <a:rPr lang="en-CA" b="1" dirty="0">
                <a:latin typeface="Cambria" panose="02040503050406030204" pitchFamily="18" charset="0"/>
              </a:rPr>
              <a:t>Shortcut keys </a:t>
            </a:r>
            <a:r>
              <a:rPr lang="en-CA" dirty="0">
                <a:latin typeface="Cambria" panose="02040503050406030204" pitchFamily="18" charset="0"/>
              </a:rPr>
              <a:t>(</a:t>
            </a:r>
            <a:r>
              <a:rPr lang="en-CA" dirty="0" err="1">
                <a:latin typeface="Cambria" panose="02040503050406030204" pitchFamily="18" charset="0"/>
              </a:rPr>
              <a:t>eg</a:t>
            </a:r>
            <a:r>
              <a:rPr lang="en-CA" dirty="0">
                <a:latin typeface="Cambria" panose="02040503050406030204" pitchFamily="18" charset="0"/>
              </a:rPr>
              <a:t>. ctrl, shift + arrows) </a:t>
            </a:r>
            <a:endParaRPr lang="tr-TR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16879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  <a:latin typeface="Cambria" panose="02040503050406030204" pitchFamily="18" charset="0"/>
              </a:rPr>
              <a:t>Basic Business Terms</a:t>
            </a:r>
            <a:endParaRPr lang="tr-TR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8207824" cy="4781128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600" b="1" dirty="0">
                <a:solidFill>
                  <a:srgbClr val="1D9EE5"/>
                </a:solidFill>
                <a:latin typeface="Cambria" panose="02040503050406030204" pitchFamily="18" charset="0"/>
              </a:rPr>
              <a:t>Unit </a:t>
            </a:r>
            <a:r>
              <a:rPr lang="en-US" sz="2600" dirty="0">
                <a:solidFill>
                  <a:srgbClr val="1D9EE5"/>
                </a:solidFill>
                <a:latin typeface="Cambria" panose="02040503050406030204" pitchFamily="18" charset="0"/>
              </a:rPr>
              <a:t>= </a:t>
            </a:r>
            <a:r>
              <a:rPr lang="en-US" sz="2600" dirty="0">
                <a:latin typeface="Cambria" panose="02040503050406030204" pitchFamily="18" charset="0"/>
              </a:rPr>
              <a:t>One product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 b="1" dirty="0">
                <a:solidFill>
                  <a:srgbClr val="1D9EE5"/>
                </a:solidFill>
                <a:latin typeface="Cambria" panose="02040503050406030204" pitchFamily="18" charset="0"/>
              </a:rPr>
              <a:t>Price</a:t>
            </a:r>
            <a:r>
              <a:rPr lang="en-US" sz="2600" dirty="0">
                <a:solidFill>
                  <a:srgbClr val="1D9EE5"/>
                </a:solidFill>
                <a:latin typeface="Cambria" panose="02040503050406030204" pitchFamily="18" charset="0"/>
              </a:rPr>
              <a:t> = </a:t>
            </a:r>
            <a:r>
              <a:rPr lang="en-US" sz="2600" dirty="0">
                <a:latin typeface="Cambria" panose="02040503050406030204" pitchFamily="18" charset="0"/>
              </a:rPr>
              <a:t>Money paid for one unit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2600" b="1" dirty="0" err="1">
                <a:solidFill>
                  <a:srgbClr val="1D9EE5"/>
                </a:solidFill>
                <a:latin typeface="Cambria" panose="02040503050406030204" pitchFamily="18" charset="0"/>
              </a:rPr>
              <a:t>Unit</a:t>
            </a:r>
            <a:r>
              <a:rPr lang="en-US" sz="2600" b="1" dirty="0">
                <a:solidFill>
                  <a:srgbClr val="1D9EE5"/>
                </a:solidFill>
                <a:latin typeface="Cambria" panose="02040503050406030204" pitchFamily="18" charset="0"/>
              </a:rPr>
              <a:t> Cost </a:t>
            </a:r>
            <a:r>
              <a:rPr lang="en-US" sz="2600" dirty="0">
                <a:solidFill>
                  <a:srgbClr val="1D9EE5"/>
                </a:solidFill>
                <a:latin typeface="Cambria" panose="02040503050406030204" pitchFamily="18" charset="0"/>
              </a:rPr>
              <a:t>= </a:t>
            </a:r>
            <a:r>
              <a:rPr lang="en-US" sz="2600" dirty="0">
                <a:latin typeface="Cambria" panose="02040503050406030204" pitchFamily="18" charset="0"/>
              </a:rPr>
              <a:t>Money spent to produce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2600" b="1" dirty="0" err="1">
                <a:solidFill>
                  <a:srgbClr val="1D9EE5"/>
                </a:solidFill>
                <a:latin typeface="Cambria" panose="02040503050406030204" pitchFamily="18" charset="0"/>
              </a:rPr>
              <a:t>Unit</a:t>
            </a:r>
            <a:r>
              <a:rPr lang="tr-TR" sz="2600" b="1" dirty="0">
                <a:solidFill>
                  <a:srgbClr val="1D9EE5"/>
                </a:solidFill>
                <a:latin typeface="Cambria" panose="02040503050406030204" pitchFamily="18" charset="0"/>
              </a:rPr>
              <a:t> Profit</a:t>
            </a:r>
            <a:r>
              <a:rPr lang="en-US" sz="2600" dirty="0">
                <a:solidFill>
                  <a:srgbClr val="1D9EE5"/>
                </a:solidFill>
                <a:latin typeface="Cambria" panose="02040503050406030204" pitchFamily="18" charset="0"/>
              </a:rPr>
              <a:t>= </a:t>
            </a:r>
            <a:r>
              <a:rPr lang="en-US" sz="2600" dirty="0">
                <a:latin typeface="Cambria" panose="02040503050406030204" pitchFamily="18" charset="0"/>
              </a:rPr>
              <a:t>Unit Price –  Unit Cost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 b="1" dirty="0">
                <a:solidFill>
                  <a:srgbClr val="1D9EE5"/>
                </a:solidFill>
                <a:latin typeface="Cambria" panose="02040503050406030204" pitchFamily="18" charset="0"/>
              </a:rPr>
              <a:t>Sales Volume </a:t>
            </a:r>
            <a:r>
              <a:rPr lang="en-US" sz="2600" dirty="0">
                <a:solidFill>
                  <a:srgbClr val="1D9EE5"/>
                </a:solidFill>
                <a:latin typeface="Cambria" panose="02040503050406030204" pitchFamily="18" charset="0"/>
              </a:rPr>
              <a:t>= </a:t>
            </a:r>
            <a:r>
              <a:rPr lang="en-US" sz="2600" dirty="0">
                <a:latin typeface="Cambria" panose="02040503050406030204" pitchFamily="18" charset="0"/>
              </a:rPr>
              <a:t>Usually the # of units sold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 b="1" dirty="0">
                <a:solidFill>
                  <a:srgbClr val="1D9EE5"/>
                </a:solidFill>
                <a:latin typeface="Cambria" panose="02040503050406030204" pitchFamily="18" charset="0"/>
              </a:rPr>
              <a:t>Revenue </a:t>
            </a:r>
            <a:r>
              <a:rPr lang="en-US" sz="2600" dirty="0">
                <a:solidFill>
                  <a:srgbClr val="1D9EE5"/>
                </a:solidFill>
                <a:latin typeface="Cambria" panose="02040503050406030204" pitchFamily="18" charset="0"/>
              </a:rPr>
              <a:t>= </a:t>
            </a:r>
            <a:r>
              <a:rPr lang="en-US" sz="2600" dirty="0">
                <a:latin typeface="Cambria" panose="02040503050406030204" pitchFamily="18" charset="0"/>
              </a:rPr>
              <a:t>Money brought in through sales (usually price*number of units sold)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 b="1" dirty="0">
                <a:solidFill>
                  <a:srgbClr val="1D9EE5"/>
                </a:solidFill>
                <a:latin typeface="Cambria" panose="02040503050406030204" pitchFamily="18" charset="0"/>
              </a:rPr>
              <a:t>Total Cost </a:t>
            </a:r>
            <a:r>
              <a:rPr lang="en-US" sz="2600" dirty="0">
                <a:solidFill>
                  <a:srgbClr val="1D9EE5"/>
                </a:solidFill>
                <a:latin typeface="Cambria" panose="02040503050406030204" pitchFamily="18" charset="0"/>
              </a:rPr>
              <a:t>= </a:t>
            </a:r>
            <a:r>
              <a:rPr lang="en-US" sz="2600" dirty="0">
                <a:latin typeface="Cambria" panose="02040503050406030204" pitchFamily="18" charset="0"/>
              </a:rPr>
              <a:t>Total variable cost, overhead, S&amp;A, R&amp;D...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 b="1" dirty="0">
                <a:solidFill>
                  <a:srgbClr val="1D9EE5"/>
                </a:solidFill>
                <a:latin typeface="Cambria" panose="02040503050406030204" pitchFamily="18" charset="0"/>
              </a:rPr>
              <a:t>Total Profit</a:t>
            </a:r>
            <a:r>
              <a:rPr lang="en-US" sz="2600" dirty="0">
                <a:solidFill>
                  <a:srgbClr val="1D9EE5"/>
                </a:solidFill>
                <a:latin typeface="Cambria" panose="02040503050406030204" pitchFamily="18" charset="0"/>
              </a:rPr>
              <a:t> = </a:t>
            </a:r>
            <a:r>
              <a:rPr lang="en-US" sz="2600" dirty="0">
                <a:latin typeface="Cambria" panose="02040503050406030204" pitchFamily="18" charset="0"/>
              </a:rPr>
              <a:t>Total Revenue – Total Costs </a:t>
            </a:r>
          </a:p>
        </p:txBody>
      </p:sp>
    </p:spTree>
    <p:extLst>
      <p:ext uri="{BB962C8B-B14F-4D97-AF65-F5344CB8AC3E}">
        <p14:creationId xmlns:p14="http://schemas.microsoft.com/office/powerpoint/2010/main" val="118701195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BUS 101- Contact Info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latin typeface="Cambria" panose="02040503050406030204" pitchFamily="18" charset="0"/>
              </a:rPr>
              <a:t>Jason Lau</a:t>
            </a:r>
          </a:p>
          <a:p>
            <a:pPr marL="274637" lvl="2" indent="0">
              <a:spcBef>
                <a:spcPts val="700"/>
              </a:spcBef>
              <a:buSzPct val="60000"/>
              <a:buNone/>
            </a:pPr>
            <a:r>
              <a:rPr lang="en-US" b="1" i="1" u="sng" dirty="0">
                <a:latin typeface="Cambria" panose="02040503050406030204" pitchFamily="18" charset="0"/>
              </a:rPr>
              <a:t>OFFICE:</a:t>
            </a:r>
            <a:r>
              <a:rPr lang="en-US" dirty="0">
                <a:latin typeface="Cambria" panose="02040503050406030204" pitchFamily="18" charset="0"/>
              </a:rPr>
              <a:t>  Tuesdays Mornings 9:</a:t>
            </a:r>
            <a:r>
              <a:rPr lang="tr-TR" dirty="0">
                <a:latin typeface="Cambria" panose="02040503050406030204" pitchFamily="18" charset="0"/>
              </a:rPr>
              <a:t>0</a:t>
            </a:r>
            <a:r>
              <a:rPr lang="en-US" dirty="0">
                <a:latin typeface="Cambria" panose="02040503050406030204" pitchFamily="18" charset="0"/>
              </a:rPr>
              <a:t>0 – 1</a:t>
            </a:r>
            <a:r>
              <a:rPr lang="tr-TR" dirty="0">
                <a:latin typeface="Cambria" panose="02040503050406030204" pitchFamily="18" charset="0"/>
              </a:rPr>
              <a:t>1</a:t>
            </a:r>
            <a:r>
              <a:rPr lang="en-US" dirty="0">
                <a:latin typeface="Cambria" panose="02040503050406030204" pitchFamily="18" charset="0"/>
              </a:rPr>
              <a:t>:</a:t>
            </a:r>
            <a:r>
              <a:rPr lang="tr-TR" dirty="0">
                <a:latin typeface="Cambria" panose="02040503050406030204" pitchFamily="18" charset="0"/>
              </a:rPr>
              <a:t>0</a:t>
            </a:r>
            <a:r>
              <a:rPr lang="en-US" dirty="0">
                <a:latin typeface="Cambria" panose="02040503050406030204" pitchFamily="18" charset="0"/>
              </a:rPr>
              <a:t>0 @FEAS,301</a:t>
            </a:r>
          </a:p>
          <a:p>
            <a:pPr marL="274637" lvl="2" indent="0">
              <a:spcBef>
                <a:spcPts val="700"/>
              </a:spcBef>
              <a:buSzPct val="60000"/>
              <a:buNone/>
            </a:pPr>
            <a:r>
              <a:rPr lang="en-US" b="1" i="1" u="sng" dirty="0">
                <a:latin typeface="Cambria" panose="02040503050406030204" pitchFamily="18" charset="0"/>
              </a:rPr>
              <a:t>E-MAIL:</a:t>
            </a:r>
            <a:r>
              <a:rPr lang="en-US" i="1" dirty="0">
                <a:latin typeface="Cambria" panose="02040503050406030204" pitchFamily="18" charset="0"/>
              </a:rPr>
              <a:t> </a:t>
            </a:r>
            <a:r>
              <a:rPr lang="tr-TR" dirty="0">
                <a:solidFill>
                  <a:srgbClr val="00B050"/>
                </a:solidFill>
                <a:latin typeface="Cambria" panose="02040503050406030204" pitchFamily="18" charset="0"/>
              </a:rPr>
              <a:t>jason.lau@ozyegin.edu.tr</a:t>
            </a:r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</a:p>
          <a:p>
            <a:pPr marL="274637" lvl="2" indent="0">
              <a:spcBef>
                <a:spcPts val="700"/>
              </a:spcBef>
              <a:buSzPct val="60000"/>
              <a:buNone/>
            </a:pPr>
            <a:r>
              <a:rPr lang="en-US" b="1" i="1" u="sng" dirty="0">
                <a:latin typeface="Cambria" panose="02040503050406030204" pitchFamily="18" charset="0"/>
              </a:rPr>
              <a:t>TWITTER: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Cambria" panose="02040503050406030204" pitchFamily="18" charset="0"/>
              </a:rPr>
              <a:t>ceyhunlau</a:t>
            </a:r>
            <a:endParaRPr lang="tr-TR" dirty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pPr marL="0" lvl="1" indent="0">
              <a:spcBef>
                <a:spcPts val="700"/>
              </a:spcBef>
              <a:buSzPct val="60000"/>
              <a:buNone/>
            </a:pPr>
            <a:r>
              <a:rPr lang="tr-TR" dirty="0">
                <a:latin typeface="Cambria" panose="02040503050406030204" pitchFamily="18" charset="0"/>
              </a:rPr>
              <a:t>Course</a:t>
            </a:r>
          </a:p>
          <a:p>
            <a:pPr marL="274637" lvl="2" indent="0">
              <a:spcBef>
                <a:spcPts val="700"/>
              </a:spcBef>
              <a:buSzPct val="60000"/>
              <a:buNone/>
            </a:pPr>
            <a:r>
              <a:rPr lang="en-US" dirty="0">
                <a:latin typeface="Cambria" panose="02040503050406030204" pitchFamily="18" charset="0"/>
              </a:rPr>
              <a:t>Facebook Page: </a:t>
            </a:r>
            <a:r>
              <a:rPr lang="tr-TR" dirty="0">
                <a:solidFill>
                  <a:srgbClr val="00B050"/>
                </a:solidFill>
                <a:latin typeface="Cambria" panose="02040503050406030204" pitchFamily="18" charset="0"/>
              </a:rPr>
              <a:t>OzuBus101</a:t>
            </a:r>
            <a:endParaRPr lang="en-US" dirty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pPr marL="274637" lvl="2" indent="0">
              <a:spcBef>
                <a:spcPts val="700"/>
              </a:spcBef>
              <a:buSzPct val="60000"/>
              <a:buNone/>
            </a:pPr>
            <a:r>
              <a:rPr lang="en-US" dirty="0">
                <a:latin typeface="Cambria" panose="02040503050406030204" pitchFamily="18" charset="0"/>
              </a:rPr>
              <a:t>Twitter: </a:t>
            </a:r>
            <a:r>
              <a:rPr lang="tr-TR" dirty="0">
                <a:solidFill>
                  <a:srgbClr val="00B050"/>
                </a:solidFill>
                <a:latin typeface="Cambria" panose="02040503050406030204" pitchFamily="18" charset="0"/>
              </a:rPr>
              <a:t>Bus101HelpDesk</a:t>
            </a:r>
          </a:p>
          <a:p>
            <a:pPr marL="274637" lvl="2" indent="0">
              <a:spcBef>
                <a:spcPts val="700"/>
              </a:spcBef>
              <a:buSzPct val="60000"/>
              <a:buNone/>
            </a:pPr>
            <a:r>
              <a:rPr lang="en-US" dirty="0">
                <a:latin typeface="Cambria" panose="02040503050406030204" pitchFamily="18" charset="0"/>
              </a:rPr>
              <a:t>Office: </a:t>
            </a:r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</a:rPr>
              <a:t>FEAS, </a:t>
            </a:r>
            <a:r>
              <a:rPr lang="tr-TR" dirty="0">
                <a:solidFill>
                  <a:srgbClr val="00B050"/>
                </a:solidFill>
                <a:latin typeface="Cambria" panose="02040503050406030204" pitchFamily="18" charset="0"/>
              </a:rPr>
              <a:t>G20-G21</a:t>
            </a:r>
            <a:endParaRPr lang="en-US" dirty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pPr marL="274637" lvl="2" indent="0">
              <a:spcBef>
                <a:spcPts val="700"/>
              </a:spcBef>
              <a:buSzPct val="60000"/>
              <a:buNone/>
            </a:pPr>
            <a:r>
              <a:rPr lang="en-US" dirty="0">
                <a:latin typeface="Cambria" panose="02040503050406030204" pitchFamily="18" charset="0"/>
              </a:rPr>
              <a:t>E-Mails:</a:t>
            </a:r>
          </a:p>
          <a:p>
            <a:pPr marL="731837" lvl="3" indent="0">
              <a:spcBef>
                <a:spcPts val="700"/>
              </a:spcBef>
              <a:buSzPct val="60000"/>
              <a:buNone/>
            </a:pPr>
            <a:r>
              <a:rPr lang="en-US" dirty="0">
                <a:latin typeface="Cambria" panose="02040503050406030204" pitchFamily="18" charset="0"/>
              </a:rPr>
              <a:t>Front Office: </a:t>
            </a:r>
            <a:r>
              <a:rPr lang="tr-TR" dirty="0">
                <a:solidFill>
                  <a:srgbClr val="00B050"/>
                </a:solidFill>
                <a:latin typeface="Cambria" panose="02040503050406030204" pitchFamily="18" charset="0"/>
              </a:rPr>
              <a:t>bus101.front@gmail.com</a:t>
            </a:r>
          </a:p>
          <a:p>
            <a:pPr marL="731837" lvl="3" indent="0">
              <a:spcBef>
                <a:spcPts val="700"/>
              </a:spcBef>
              <a:buSzPct val="60000"/>
              <a:buNone/>
            </a:pPr>
            <a:r>
              <a:rPr lang="en-US" dirty="0">
                <a:latin typeface="Cambria" panose="02040503050406030204" pitchFamily="18" charset="0"/>
              </a:rPr>
              <a:t>Back Office: </a:t>
            </a:r>
            <a:r>
              <a:rPr lang="tr-TR" dirty="0">
                <a:solidFill>
                  <a:srgbClr val="00B050"/>
                </a:solidFill>
                <a:latin typeface="Cambria" panose="02040503050406030204" pitchFamily="18" charset="0"/>
              </a:rPr>
              <a:t>bus101.backoffice@gmail.com</a:t>
            </a:r>
            <a:endParaRPr lang="en-US" dirty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pPr marL="731837" lvl="3" indent="0">
              <a:spcBef>
                <a:spcPts val="700"/>
              </a:spcBef>
              <a:buSzPct val="60000"/>
              <a:buNone/>
            </a:pP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67DD5F8-47BA-401F-8ACA-FACD8A4A311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02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chemeClr val="tx1"/>
                </a:solidFill>
                <a:latin typeface="Cambria" panose="02040503050406030204" pitchFamily="18" charset="0"/>
              </a:rPr>
              <a:t>For Following Week</a:t>
            </a:r>
            <a:endParaRPr lang="tr-TR" sz="4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3100" b="1" dirty="0">
                <a:solidFill>
                  <a:srgbClr val="FB1838"/>
                </a:solidFill>
                <a:latin typeface="Cambria" panose="02040503050406030204" pitchFamily="18" charset="0"/>
              </a:rPr>
              <a:t>Please read the Case before coming to class</a:t>
            </a:r>
            <a:r>
              <a:rPr lang="tr-TR" sz="3100" b="1" dirty="0">
                <a:solidFill>
                  <a:srgbClr val="FB1838"/>
                </a:solidFill>
                <a:latin typeface="Cambria" panose="02040503050406030204" pitchFamily="18" charset="0"/>
              </a:rPr>
              <a:t>.</a:t>
            </a:r>
            <a:endParaRPr lang="en-CA" sz="3100" b="1" dirty="0">
              <a:solidFill>
                <a:srgbClr val="FB1838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CA" dirty="0">
              <a:latin typeface="Cambria" panose="02040503050406030204" pitchFamily="18" charset="0"/>
            </a:endParaRPr>
          </a:p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CA" sz="3600" b="1" dirty="0">
                <a:latin typeface="Cambria" panose="02040503050406030204" pitchFamily="18" charset="0"/>
              </a:rPr>
              <a:t>Complete and Submit HW1</a:t>
            </a:r>
            <a:endParaRPr lang="en-CA" dirty="0">
              <a:latin typeface="Cambria" panose="02040503050406030204" pitchFamily="18" charset="0"/>
            </a:endParaRPr>
          </a:p>
          <a:p>
            <a:pPr marL="366713" lvl="1" indent="0">
              <a:buNone/>
            </a:pPr>
            <a:r>
              <a:rPr lang="en-US" sz="2800" dirty="0">
                <a:latin typeface="Cambria" panose="02040503050406030204" pitchFamily="18" charset="0"/>
              </a:rPr>
              <a:t>Wednesday</a:t>
            </a:r>
            <a:r>
              <a:rPr lang="en-CA" sz="2800" dirty="0">
                <a:latin typeface="Cambria" panose="02040503050406030204" pitchFamily="18" charset="0"/>
              </a:rPr>
              <a:t>,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Oct</a:t>
            </a:r>
            <a:r>
              <a:rPr lang="tr-TR" sz="2800" dirty="0">
                <a:latin typeface="Cambria" panose="02040503050406030204" pitchFamily="18" charset="0"/>
              </a:rPr>
              <a:t>.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tr-TR" sz="2800">
                <a:latin typeface="Cambria" panose="02040503050406030204" pitchFamily="18" charset="0"/>
              </a:rPr>
              <a:t>4</a:t>
            </a:r>
            <a:r>
              <a:rPr lang="en-US" sz="2800" baseline="30000">
                <a:latin typeface="Cambria" panose="02040503050406030204" pitchFamily="18" charset="0"/>
              </a:rPr>
              <a:t>th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CA" sz="2800" dirty="0">
                <a:latin typeface="Cambria" panose="02040503050406030204" pitchFamily="18" charset="0"/>
              </a:rPr>
              <a:t>,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en-CA" sz="2800" dirty="0">
                <a:latin typeface="Cambria" panose="02040503050406030204" pitchFamily="18" charset="0"/>
              </a:rPr>
              <a:t> 9:00 a.m.</a:t>
            </a:r>
            <a:endParaRPr lang="tr-TR" sz="2800" dirty="0">
              <a:latin typeface="Cambria" panose="02040503050406030204" pitchFamily="18" charset="0"/>
            </a:endParaRPr>
          </a:p>
          <a:p>
            <a:pPr marL="366713" lvl="1" indent="0">
              <a:buNone/>
            </a:pPr>
            <a:r>
              <a:rPr lang="tr-TR" sz="2800" dirty="0">
                <a:latin typeface="Cambria" panose="02040503050406030204" pitchFamily="18" charset="0"/>
              </a:rPr>
              <a:t>Ask your questions to </a:t>
            </a:r>
            <a:r>
              <a:rPr lang="tr-TR" sz="3200" dirty="0">
                <a:latin typeface="Cambria" panose="02040503050406030204" pitchFamily="18" charset="0"/>
                <a:hlinkClick r:id="rId3"/>
              </a:rPr>
              <a:t>bus101.</a:t>
            </a:r>
            <a:r>
              <a:rPr lang="en-US" sz="3200" dirty="0">
                <a:latin typeface="Cambria" panose="02040503050406030204" pitchFamily="18" charset="0"/>
                <a:hlinkClick r:id="rId3"/>
              </a:rPr>
              <a:t>front</a:t>
            </a:r>
            <a:r>
              <a:rPr lang="tr-TR" sz="3200" dirty="0">
                <a:latin typeface="Cambria" panose="02040503050406030204" pitchFamily="18" charset="0"/>
                <a:hlinkClick r:id="rId3"/>
              </a:rPr>
              <a:t>@gmail.com</a:t>
            </a:r>
            <a:endParaRPr lang="en-US" sz="3200" dirty="0">
              <a:latin typeface="Cambria" panose="02040503050406030204" pitchFamily="18" charset="0"/>
            </a:endParaRPr>
          </a:p>
          <a:p>
            <a:pPr marL="366713" lvl="1" indent="0">
              <a:buNone/>
            </a:pPr>
            <a:r>
              <a:rPr lang="en-US" sz="3200" dirty="0">
                <a:latin typeface="Cambria" panose="02040503050406030204" pitchFamily="18" charset="0"/>
                <a:hlinkClick r:id="rId4"/>
              </a:rPr>
              <a:t>bus101.backoffice@gmail.com</a:t>
            </a:r>
            <a:endParaRPr lang="en-US" sz="3200" dirty="0">
              <a:latin typeface="Cambria" panose="02040503050406030204" pitchFamily="18" charset="0"/>
            </a:endParaRPr>
          </a:p>
          <a:p>
            <a:pPr marL="366713" lvl="1" indent="0">
              <a:buNone/>
            </a:pPr>
            <a:endParaRPr lang="en-CA" sz="3200" dirty="0">
              <a:latin typeface="Cambria" panose="02040503050406030204" pitchFamily="18" charset="0"/>
            </a:endParaRPr>
          </a:p>
        </p:txBody>
      </p:sp>
      <p:pic>
        <p:nvPicPr>
          <p:cNvPr id="6146" name="Picture 2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221088"/>
            <a:ext cx="1152128" cy="115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64819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Now let’s get started!</a:t>
            </a:r>
            <a:endParaRPr lang="en-CA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D9EE5"/>
                </a:solidFill>
                <a:latin typeface="Cambria" panose="02040503050406030204" pitchFamily="18" charset="0"/>
              </a:rPr>
              <a:t>Login into the </a:t>
            </a:r>
            <a:r>
              <a:rPr lang="tr-TR" dirty="0">
                <a:solidFill>
                  <a:srgbClr val="1D9EE5"/>
                </a:solidFill>
                <a:latin typeface="Cambria" panose="02040503050406030204" pitchFamily="18" charset="0"/>
              </a:rPr>
              <a:t>L</a:t>
            </a:r>
            <a:r>
              <a:rPr lang="en-US" dirty="0">
                <a:solidFill>
                  <a:srgbClr val="1D9EE5"/>
                </a:solidFill>
                <a:latin typeface="Cambria" panose="02040503050406030204" pitchFamily="18" charset="0"/>
              </a:rPr>
              <a:t>MS</a:t>
            </a:r>
          </a:p>
          <a:p>
            <a:pPr marL="366713" lvl="1" indent="0">
              <a:buNone/>
            </a:pPr>
            <a:r>
              <a:rPr lang="tr-TR" dirty="0">
                <a:latin typeface="Cambria" panose="02040503050406030204" pitchFamily="18" charset="0"/>
              </a:rPr>
              <a:t>http://www.lms.ozyegin.edu.tr</a:t>
            </a:r>
          </a:p>
          <a:p>
            <a:pPr marL="366713" lvl="1" indent="0">
              <a:buNone/>
            </a:pPr>
            <a:r>
              <a:rPr lang="en-US" dirty="0">
                <a:latin typeface="Cambria" panose="02040503050406030204" pitchFamily="18" charset="0"/>
              </a:rPr>
              <a:t>Username and Password same as laptop login</a:t>
            </a:r>
          </a:p>
          <a:p>
            <a:pPr marL="366713" lvl="1" indent="0">
              <a:buNone/>
            </a:pPr>
            <a:r>
              <a:rPr lang="en-US" dirty="0">
                <a:latin typeface="Cambria" panose="02040503050406030204" pitchFamily="18" charset="0"/>
              </a:rPr>
              <a:t>Click on </a:t>
            </a:r>
            <a:r>
              <a:rPr lang="en-US" b="1" dirty="0">
                <a:latin typeface="Cambria" panose="02040503050406030204" pitchFamily="18" charset="0"/>
              </a:rPr>
              <a:t>BUS 101: Introduction to Business</a:t>
            </a:r>
            <a:r>
              <a:rPr lang="tr-TR" b="1" dirty="0">
                <a:latin typeface="Cambria" panose="02040503050406030204" pitchFamily="18" charset="0"/>
              </a:rPr>
              <a:t> / GARM107 / HMAN107 </a:t>
            </a:r>
            <a:endParaRPr lang="en-US" b="1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</a:rPr>
              <a:t>Course Webpage</a:t>
            </a:r>
          </a:p>
          <a:p>
            <a:pPr marL="366713" lvl="1" indent="0">
              <a:buNone/>
            </a:pPr>
            <a:r>
              <a:rPr lang="en-US" dirty="0">
                <a:latin typeface="Cambria" panose="02040503050406030204" pitchFamily="18" charset="0"/>
              </a:rPr>
              <a:t>Weekly Outline</a:t>
            </a:r>
          </a:p>
          <a:p>
            <a:pPr marL="366713" lvl="1" indent="0">
              <a:buNone/>
            </a:pPr>
            <a:r>
              <a:rPr lang="en-US" dirty="0">
                <a:latin typeface="Cambria" panose="02040503050406030204" pitchFamily="18" charset="0"/>
              </a:rPr>
              <a:t>Important Pages: Schedule, Latest News, Resources, FAQs, Forums, Grades, HELP!</a:t>
            </a:r>
          </a:p>
        </p:txBody>
      </p:sp>
    </p:spTree>
    <p:extLst>
      <p:ext uri="{BB962C8B-B14F-4D97-AF65-F5344CB8AC3E}">
        <p14:creationId xmlns:p14="http://schemas.microsoft.com/office/powerpoint/2010/main" val="221406732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  <a:latin typeface="Cambria" panose="02040503050406030204" pitchFamily="18" charset="0"/>
              </a:rPr>
              <a:t>	</a:t>
            </a:r>
            <a:r>
              <a:rPr lang="tr-TR" dirty="0" err="1">
                <a:solidFill>
                  <a:schemeClr val="tx1"/>
                </a:solidFill>
                <a:latin typeface="Cambria" panose="02040503050406030204" pitchFamily="18" charset="0"/>
              </a:rPr>
              <a:t>Agenda</a:t>
            </a:r>
            <a:endParaRPr lang="tr-TR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>
                <a:latin typeface="Cambria" panose="02040503050406030204" pitchFamily="18" charset="0"/>
              </a:rPr>
              <a:t>How </a:t>
            </a:r>
            <a:r>
              <a:rPr lang="tr-TR" dirty="0" err="1">
                <a:latin typeface="Cambria" panose="02040503050406030204" pitchFamily="18" charset="0"/>
              </a:rPr>
              <a:t>Does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Lab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Sessions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Work</a:t>
            </a:r>
            <a:r>
              <a:rPr lang="tr-TR" dirty="0">
                <a:latin typeface="Cambria" panose="02040503050406030204" pitchFamily="18" charset="0"/>
              </a:rPr>
              <a:t>?</a:t>
            </a: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tr-TR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tr-TR" dirty="0" err="1">
                <a:latin typeface="Cambria" panose="02040503050406030204" pitchFamily="18" charset="0"/>
              </a:rPr>
              <a:t>Introduction</a:t>
            </a:r>
            <a:r>
              <a:rPr lang="tr-TR" dirty="0">
                <a:latin typeface="Cambria" panose="02040503050406030204" pitchFamily="18" charset="0"/>
              </a:rPr>
              <a:t> to BUS 101 Format </a:t>
            </a:r>
          </a:p>
          <a:p>
            <a:pPr marL="0" indent="0">
              <a:buNone/>
            </a:pPr>
            <a:endParaRPr lang="tr-TR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tr-TR" dirty="0">
                <a:latin typeface="Cambria" panose="02040503050406030204" pitchFamily="18" charset="0"/>
              </a:rPr>
              <a:t>BUS 101 Labs</a:t>
            </a:r>
          </a:p>
          <a:p>
            <a:pPr marL="0" indent="0">
              <a:buNone/>
            </a:pPr>
            <a:endParaRPr lang="tr-TR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tr-TR" dirty="0">
                <a:latin typeface="Cambria" panose="02040503050406030204" pitchFamily="18" charset="0"/>
              </a:rPr>
              <a:t>TIKEA Case </a:t>
            </a:r>
          </a:p>
          <a:p>
            <a:pPr marL="0" indent="0">
              <a:buNone/>
            </a:pPr>
            <a:endParaRPr lang="tr-TR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67DD5F8-47BA-401F-8ACA-FACD8A4A311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050" name="Picture 2" descr="Image result for agen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35510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agen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35699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  <a:latin typeface="Cambria" panose="02040503050406030204" pitchFamily="18" charset="0"/>
              </a:rPr>
              <a:t>How </a:t>
            </a:r>
            <a:r>
              <a:rPr lang="tr-TR" dirty="0" err="1">
                <a:solidFill>
                  <a:schemeClr val="tx1"/>
                </a:solidFill>
                <a:latin typeface="Cambria" panose="02040503050406030204" pitchFamily="18" charset="0"/>
              </a:rPr>
              <a:t>Does</a:t>
            </a:r>
            <a:r>
              <a:rPr lang="tr-TR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Cambria" panose="02040503050406030204" pitchFamily="18" charset="0"/>
              </a:rPr>
              <a:t>Lab</a:t>
            </a:r>
            <a:r>
              <a:rPr lang="tr-TR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Cambria" panose="02040503050406030204" pitchFamily="18" charset="0"/>
              </a:rPr>
              <a:t>Sessions</a:t>
            </a:r>
            <a:r>
              <a:rPr lang="tr-TR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Cambria" panose="02040503050406030204" pitchFamily="18" charset="0"/>
              </a:rPr>
              <a:t>Work</a:t>
            </a:r>
            <a:r>
              <a:rPr lang="tr-TR" dirty="0">
                <a:solidFill>
                  <a:schemeClr val="tx1"/>
                </a:solidFill>
                <a:latin typeface="Cambria" panose="02040503050406030204" pitchFamily="18" charset="0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67DD5F8-47BA-401F-8ACA-FACD8A4A311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01752" y="3212976"/>
            <a:ext cx="2664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>
                <a:latin typeface="Cambria" panose="02040503050406030204" pitchFamily="18" charset="0"/>
              </a:rPr>
              <a:t>Main TA</a:t>
            </a:r>
          </a:p>
          <a:p>
            <a:r>
              <a:rPr lang="tr-TR" sz="3200" dirty="0" err="1">
                <a:latin typeface="Cambria" panose="02040503050406030204" pitchFamily="18" charset="0"/>
              </a:rPr>
              <a:t>Co</a:t>
            </a:r>
            <a:r>
              <a:rPr lang="tr-TR" sz="3200" dirty="0">
                <a:latin typeface="Cambria" panose="02040503050406030204" pitchFamily="18" charset="0"/>
              </a:rPr>
              <a:t> TA</a:t>
            </a:r>
          </a:p>
          <a:p>
            <a:r>
              <a:rPr lang="tr-TR" sz="3200" dirty="0" err="1">
                <a:latin typeface="Cambria" panose="02040503050406030204" pitchFamily="18" charset="0"/>
              </a:rPr>
              <a:t>Observer</a:t>
            </a:r>
            <a:r>
              <a:rPr lang="tr-TR" sz="3200" dirty="0">
                <a:latin typeface="Cambria" panose="02040503050406030204" pitchFamily="18" charset="0"/>
              </a:rPr>
              <a:t> </a:t>
            </a:r>
            <a:r>
              <a:rPr lang="tr-TR" sz="3200" dirty="0" err="1">
                <a:latin typeface="Cambria" panose="02040503050406030204" pitchFamily="18" charset="0"/>
              </a:rPr>
              <a:t>TAs</a:t>
            </a:r>
            <a:endParaRPr lang="tr-TR" sz="3200" dirty="0"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67" b="7407"/>
          <a:stretch/>
        </p:blipFill>
        <p:spPr>
          <a:xfrm>
            <a:off x="683568" y="1844823"/>
            <a:ext cx="4968552" cy="414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BUS 101 Format</a:t>
            </a:r>
            <a:endParaRPr lang="tr-TR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ambria" panose="02040503050406030204" pitchFamily="18" charset="0"/>
              </a:rPr>
              <a:t>Focus on Content</a:t>
            </a:r>
            <a:endParaRPr lang="tr-TR" sz="2400" b="1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Case Discussions</a:t>
            </a:r>
            <a:endParaRPr lang="tr-TR" sz="2400" dirty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Real-World Examples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2 hour lecture &amp; discussion</a:t>
            </a:r>
            <a:endParaRPr lang="tr-TR" sz="2400" dirty="0">
              <a:latin typeface="Cambria" panose="02040503050406030204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ambria" panose="02040503050406030204" pitchFamily="18" charset="0"/>
              </a:rPr>
              <a:t>Focus on Excel &amp; Practice</a:t>
            </a:r>
            <a:endParaRPr lang="tr-TR" sz="2400" b="1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Go over practice problems from the lecture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Decision-making results</a:t>
            </a: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rgbClr val="1D9EE5">
              <a:alpha val="53000"/>
            </a:srgbClr>
          </a:solidFill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Lecture	</a:t>
            </a:r>
            <a:endParaRPr lang="tr-TR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solidFill>
            <a:srgbClr val="1D9EE5">
              <a:alpha val="53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Lab</a:t>
            </a:r>
            <a:endParaRPr lang="tr-TR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4A2753E-4917-4A60-9307-0743E502F33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CA" dirty="0">
                <a:solidFill>
                  <a:schemeClr val="tx1"/>
                </a:solidFill>
                <a:latin typeface="Cambria" panose="02040503050406030204" pitchFamily="18" charset="0"/>
              </a:rPr>
              <a:t>Objectives of BUS 101 Labs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2ABA8CF-1D10-435D-8497-DF10D95D58C0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2292" name="Content Placeholder 7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Over the semester, you will gain: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B1838"/>
                </a:solidFill>
                <a:latin typeface="Cambria" panose="02040503050406030204" pitchFamily="18" charset="0"/>
              </a:rPr>
              <a:t>Critical thinking </a:t>
            </a:r>
            <a:r>
              <a:rPr lang="en-US" dirty="0">
                <a:latin typeface="Cambria" panose="02040503050406030204" pitchFamily="18" charset="0"/>
              </a:rPr>
              <a:t>and </a:t>
            </a:r>
            <a:r>
              <a:rPr lang="en-US" sz="3200" dirty="0">
                <a:solidFill>
                  <a:srgbClr val="FB1838"/>
                </a:solidFill>
                <a:latin typeface="Cambria" panose="02040503050406030204" pitchFamily="18" charset="0"/>
              </a:rPr>
              <a:t>problem solving </a:t>
            </a:r>
            <a:r>
              <a:rPr lang="en-US" dirty="0">
                <a:latin typeface="Cambria" panose="02040503050406030204" pitchFamily="18" charset="0"/>
              </a:rPr>
              <a:t>skills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Computer proficiency, especially in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Excel</a:t>
            </a:r>
          </a:p>
          <a:p>
            <a:pPr marL="0" indent="0">
              <a:buNone/>
            </a:pPr>
            <a:endParaRPr lang="en-US" sz="36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1D9EE5"/>
                </a:solidFill>
                <a:latin typeface="Cambria" panose="02040503050406030204" pitchFamily="18" charset="0"/>
              </a:rPr>
              <a:t>Understanding of different business areas and how they link together</a:t>
            </a:r>
            <a:endParaRPr lang="tr-TR" sz="3600" dirty="0">
              <a:solidFill>
                <a:srgbClr val="1D9EE5"/>
              </a:solidFill>
              <a:latin typeface="Cambria" panose="02040503050406030204" pitchFamily="18" charset="0"/>
            </a:endParaRPr>
          </a:p>
          <a:p>
            <a:pPr marL="366713" lvl="1" indent="0" eaLnBrk="1" hangingPunct="1">
              <a:buNone/>
            </a:pPr>
            <a:endParaRPr lang="en-US" sz="2400" dirty="0">
              <a:latin typeface="Cambria" panose="02040503050406030204" pitchFamily="18" charset="0"/>
            </a:endParaRPr>
          </a:p>
          <a:p>
            <a:pPr marL="0" indent="0" eaLnBrk="1" hangingPunct="1">
              <a:buNone/>
            </a:pPr>
            <a:endParaRPr lang="en-US" sz="280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Assessment Breakdown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446662"/>
              </p:ext>
            </p:extLst>
          </p:nvPr>
        </p:nvGraphicFramePr>
        <p:xfrm>
          <a:off x="-787400" y="1270000"/>
          <a:ext cx="7808913" cy="5680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8" name="Content Placeholder 8"/>
          <p:cNvSpPr>
            <a:spLocks noGrp="1"/>
          </p:cNvSpPr>
          <p:nvPr>
            <p:ph sz="quarter" idx="2"/>
          </p:nvPr>
        </p:nvSpPr>
        <p:spPr>
          <a:xfrm>
            <a:off x="5652120" y="2708920"/>
            <a:ext cx="3321050" cy="248376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5 HWs</a:t>
            </a:r>
            <a:endParaRPr lang="tr-TR" dirty="0">
              <a:latin typeface="Cambria" panose="020405030504060302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Pop Quizzes (4) </a:t>
            </a:r>
            <a:endParaRPr lang="en-US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tr-TR" dirty="0">
                <a:latin typeface="Cambria" panose="02040503050406030204" pitchFamily="18" charset="0"/>
              </a:rPr>
              <a:t>2 Midterms </a:t>
            </a:r>
            <a:endParaRPr lang="en-US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1 Final Exam</a:t>
            </a:r>
          </a:p>
        </p:txBody>
      </p:sp>
    </p:spTree>
    <p:extLst>
      <p:ext uri="{BB962C8B-B14F-4D97-AF65-F5344CB8AC3E}">
        <p14:creationId xmlns:p14="http://schemas.microsoft.com/office/powerpoint/2010/main" val="78538295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Homework Assignments</a:t>
            </a:r>
            <a:endParaRPr lang="tr-TR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79832" cy="492514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 Always due on </a:t>
            </a:r>
            <a:r>
              <a:rPr lang="tr-TR" b="1" u="sng" dirty="0">
                <a:solidFill>
                  <a:srgbClr val="FB1838"/>
                </a:solidFill>
                <a:latin typeface="Cambria" panose="02040503050406030204" pitchFamily="18" charset="0"/>
              </a:rPr>
              <a:t>Wednesday</a:t>
            </a:r>
            <a:r>
              <a:rPr lang="en-US" b="1" u="sng" dirty="0">
                <a:solidFill>
                  <a:srgbClr val="FB1838"/>
                </a:solidFill>
                <a:latin typeface="Cambria" panose="02040503050406030204" pitchFamily="18" charset="0"/>
              </a:rPr>
              <a:t> mornings at 9:00 AM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Cambria" panose="02040503050406030204" pitchFamily="18" charset="0"/>
              </a:rPr>
              <a:t> </a:t>
            </a:r>
            <a:r>
              <a:rPr lang="en-US" sz="3600" b="1" dirty="0">
                <a:solidFill>
                  <a:srgbClr val="1D9EE5"/>
                </a:solidFill>
                <a:latin typeface="Cambria" panose="02040503050406030204" pitchFamily="18" charset="0"/>
              </a:rPr>
              <a:t>No late assignments </a:t>
            </a:r>
            <a:r>
              <a:rPr lang="en-US" dirty="0">
                <a:latin typeface="Cambria" panose="02040503050406030204" pitchFamily="18" charset="0"/>
              </a:rPr>
              <a:t>will be accepted</a:t>
            </a:r>
            <a:r>
              <a:rPr lang="tr-TR" dirty="0">
                <a:latin typeface="Cambria" panose="02040503050406030204" pitchFamily="18" charset="0"/>
              </a:rPr>
              <a:t>!</a:t>
            </a: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</a:rPr>
              <a:t> All assignments will be returned to you, graded and with solutions, </a:t>
            </a: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</a:rPr>
              <a:t>within </a:t>
            </a:r>
            <a:r>
              <a:rPr lang="tr-TR" b="1" dirty="0">
                <a:solidFill>
                  <a:srgbClr val="00B050"/>
                </a:solidFill>
                <a:latin typeface="Cambria" panose="02040503050406030204" pitchFamily="18" charset="0"/>
              </a:rPr>
              <a:t>48</a:t>
            </a: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</a:rPr>
              <a:t> hours</a:t>
            </a:r>
            <a:r>
              <a:rPr lang="tr-TR" b="1" dirty="0">
                <a:solidFill>
                  <a:srgbClr val="00B050"/>
                </a:solidFill>
                <a:latin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tr-TR" b="1" dirty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tr-TR" dirty="0" err="1">
                <a:latin typeface="Cambria" panose="02040503050406030204" pitchFamily="18" charset="0"/>
              </a:rPr>
              <a:t>You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will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have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b="1" dirty="0">
                <a:solidFill>
                  <a:srgbClr val="00B050"/>
                </a:solidFill>
                <a:latin typeface="Cambria" panose="02040503050406030204" pitchFamily="18" charset="0"/>
              </a:rPr>
              <a:t>3 </a:t>
            </a:r>
            <a:r>
              <a:rPr lang="tr-TR" b="1" dirty="0" err="1">
                <a:solidFill>
                  <a:srgbClr val="00B050"/>
                </a:solidFill>
                <a:latin typeface="Cambria" panose="02040503050406030204" pitchFamily="18" charset="0"/>
              </a:rPr>
              <a:t>days</a:t>
            </a:r>
            <a:r>
              <a:rPr lang="tr-TR" b="1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to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object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your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homework</a:t>
            </a:r>
            <a:r>
              <a:rPr lang="tr-TR" dirty="0">
                <a:latin typeface="Cambria" panose="02040503050406030204" pitchFamily="18" charset="0"/>
              </a:rPr>
              <a:t> </a:t>
            </a:r>
            <a:r>
              <a:rPr lang="tr-TR" dirty="0" err="1">
                <a:latin typeface="Cambria" panose="02040503050406030204" pitchFamily="18" charset="0"/>
              </a:rPr>
              <a:t>grades</a:t>
            </a:r>
            <a:r>
              <a:rPr lang="tr-TR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4A2753E-4917-4A60-9307-0743E502F33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4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Midterm Structure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1D9EE5"/>
                </a:solidFill>
                <a:latin typeface="Cambria" panose="02040503050406030204" pitchFamily="18" charset="0"/>
              </a:rPr>
              <a:t>2 Midterms</a:t>
            </a:r>
          </a:p>
          <a:p>
            <a:pPr marL="366713" lvl="1" indent="0">
              <a:buNone/>
            </a:pPr>
            <a:r>
              <a:rPr lang="en-US" dirty="0">
                <a:latin typeface="Cambria" panose="02040503050406030204" pitchFamily="18" charset="0"/>
              </a:rPr>
              <a:t>Delivered at the end of each second module</a:t>
            </a:r>
          </a:p>
          <a:p>
            <a:pPr marL="366713" lvl="1" indent="0">
              <a:buNone/>
            </a:pPr>
            <a:r>
              <a:rPr lang="en-US" dirty="0">
                <a:latin typeface="Cambria" panose="02040503050406030204" pitchFamily="18" charset="0"/>
              </a:rPr>
              <a:t>Covers </a:t>
            </a:r>
            <a:r>
              <a:rPr lang="en-US" b="1" u="sng" dirty="0">
                <a:latin typeface="Cambria" panose="02040503050406030204" pitchFamily="18" charset="0"/>
              </a:rPr>
              <a:t>only</a:t>
            </a:r>
            <a:r>
              <a:rPr lang="en-US" dirty="0">
                <a:latin typeface="Cambria" panose="02040503050406030204" pitchFamily="18" charset="0"/>
              </a:rPr>
              <a:t> the content from those two modules</a:t>
            </a:r>
          </a:p>
          <a:p>
            <a:pPr marL="366713" lvl="1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1D9EE5"/>
                </a:solidFill>
                <a:latin typeface="Cambria" panose="02040503050406030204" pitchFamily="18" charset="0"/>
              </a:rPr>
              <a:t>If you miss an exam, then</a:t>
            </a:r>
          </a:p>
          <a:p>
            <a:pPr marL="366713" lvl="1" indent="0">
              <a:buNone/>
            </a:pPr>
            <a:r>
              <a:rPr lang="en-US" dirty="0">
                <a:latin typeface="Cambria" panose="02040503050406030204" pitchFamily="18" charset="0"/>
              </a:rPr>
              <a:t>Given under medical emergencies </a:t>
            </a:r>
            <a:r>
              <a:rPr lang="en-US" dirty="0">
                <a:latin typeface="Cambria" panose="02040503050406030204" pitchFamily="18" charset="0"/>
                <a:sym typeface="Wingdings" panose="05000000000000000000" pitchFamily="2" charset="2"/>
              </a:rPr>
              <a:t></a:t>
            </a:r>
            <a:endParaRPr lang="en-US" dirty="0">
              <a:latin typeface="Cambria" panose="02040503050406030204" pitchFamily="18" charset="0"/>
            </a:endParaRPr>
          </a:p>
          <a:p>
            <a:pPr marL="366713" lvl="1" indent="0">
              <a:buNone/>
            </a:pPr>
            <a:r>
              <a:rPr lang="en-US" dirty="0">
                <a:latin typeface="Cambria" panose="02040503050406030204" pitchFamily="18" charset="0"/>
              </a:rPr>
              <a:t>E-mail to Head Teaching Assistant (</a:t>
            </a:r>
            <a:r>
              <a:rPr lang="tr-TR" dirty="0" err="1">
                <a:solidFill>
                  <a:srgbClr val="FB1838"/>
                </a:solidFill>
                <a:latin typeface="Cambria" panose="02040503050406030204" pitchFamily="18" charset="0"/>
              </a:rPr>
              <a:t>melis.kayaciklioglu</a:t>
            </a:r>
            <a:r>
              <a:rPr lang="en-US" dirty="0">
                <a:solidFill>
                  <a:srgbClr val="FB1838"/>
                </a:solidFill>
                <a:latin typeface="Cambria" panose="02040503050406030204" pitchFamily="18" charset="0"/>
              </a:rPr>
              <a:t>@ozu.edu.tr</a:t>
            </a:r>
            <a:r>
              <a:rPr lang="en-US" dirty="0">
                <a:latin typeface="Cambria" panose="02040503050406030204" pitchFamily="18" charset="0"/>
              </a:rPr>
              <a:t>) </a:t>
            </a:r>
            <a:r>
              <a:rPr lang="en-US" dirty="0">
                <a:latin typeface="Cambria" panose="02040503050406030204" pitchFamily="18" charset="0"/>
                <a:sym typeface="Wingdings" panose="05000000000000000000" pitchFamily="2" charset="2"/>
              </a:rPr>
              <a:t></a:t>
            </a:r>
            <a:endParaRPr lang="en-US" dirty="0">
              <a:latin typeface="Cambria" panose="02040503050406030204" pitchFamily="18" charset="0"/>
            </a:endParaRPr>
          </a:p>
          <a:p>
            <a:pPr marL="366713" lvl="1" indent="0">
              <a:buNone/>
            </a:pPr>
            <a:r>
              <a:rPr lang="en-US" dirty="0">
                <a:latin typeface="Cambria" panose="02040503050406030204" pitchFamily="18" charset="0"/>
              </a:rPr>
              <a:t>Give your </a:t>
            </a:r>
            <a:r>
              <a:rPr lang="en-US" b="1" dirty="0">
                <a:latin typeface="Cambria" panose="02040503050406030204" pitchFamily="18" charset="0"/>
              </a:rPr>
              <a:t>VERIFIED</a:t>
            </a:r>
            <a:r>
              <a:rPr lang="en-US" dirty="0">
                <a:latin typeface="Cambria" panose="02040503050406030204" pitchFamily="18" charset="0"/>
              </a:rPr>
              <a:t> medical report </a:t>
            </a:r>
            <a:r>
              <a:rPr lang="en-US" b="1" u="sng" dirty="0">
                <a:latin typeface="Cambria" panose="02040503050406030204" pitchFamily="18" charset="0"/>
              </a:rPr>
              <a:t>on time</a:t>
            </a:r>
            <a:r>
              <a:rPr lang="en-US" dirty="0">
                <a:latin typeface="Cambria" panose="02040503050406030204" pitchFamily="18" charset="0"/>
              </a:rPr>
              <a:t>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4A2753E-4917-4A60-9307-0743E502F33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58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Important Deadlines</a:t>
            </a:r>
            <a:endParaRPr lang="tr-TR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23943838"/>
              </p:ext>
            </p:extLst>
          </p:nvPr>
        </p:nvGraphicFramePr>
        <p:xfrm>
          <a:off x="323528" y="1772816"/>
          <a:ext cx="7992888" cy="2232250"/>
        </p:xfrm>
        <a:graphic>
          <a:graphicData uri="http://schemas.openxmlformats.org/drawingml/2006/table">
            <a:tbl>
              <a:tblPr/>
              <a:tblGrid>
                <a:gridCol w="3367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3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94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Homework Assignment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Weight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Due Date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861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/>
                          <a:ea typeface="Times New Roman"/>
                          <a:cs typeface="Times New Roman"/>
                        </a:rPr>
                        <a:t>HW1 - Introduction to Excel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2%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tr-T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4</a:t>
                      </a:r>
                      <a:r>
                        <a:rPr lang="en-US" sz="1800" kern="1200" baseline="300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endParaRPr lang="tr-T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861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/>
                          <a:ea typeface="Times New Roman"/>
                          <a:cs typeface="Times New Roman"/>
                        </a:rPr>
                        <a:t>HW2 - Accounting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tr-T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18</a:t>
                      </a:r>
                      <a:r>
                        <a:rPr lang="en-US" sz="1800" kern="1200" baseline="300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861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/>
                          <a:ea typeface="Times New Roman"/>
                          <a:cs typeface="Times New Roman"/>
                        </a:rPr>
                        <a:t>HW3 - Statistics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</a:t>
                      </a:r>
                      <a:r>
                        <a:rPr lang="tr-T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861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/>
                          <a:ea typeface="Times New Roman"/>
                          <a:cs typeface="Times New Roman"/>
                        </a:rPr>
                        <a:t>HW4 - </a:t>
                      </a:r>
                      <a:r>
                        <a:rPr lang="en-US" sz="1800" b="1" noProof="0" dirty="0">
                          <a:latin typeface="Calibri"/>
                          <a:ea typeface="Times New Roman"/>
                          <a:cs typeface="Times New Roman"/>
                        </a:rPr>
                        <a:t>Forecasting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</a:t>
                      </a:r>
                      <a:r>
                        <a:rPr lang="tr-T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22</a:t>
                      </a:r>
                      <a:r>
                        <a:rPr lang="tr-TR" sz="180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861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alibri"/>
                          <a:ea typeface="Times New Roman"/>
                          <a:cs typeface="Times New Roman"/>
                        </a:rPr>
                        <a:t>HW5 - Finance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</a:t>
                      </a:r>
                      <a:r>
                        <a:rPr lang="tr-T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sz="180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67DD5F8-47BA-401F-8ACA-FACD8A4A311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814935"/>
              </p:ext>
            </p:extLst>
          </p:nvPr>
        </p:nvGraphicFramePr>
        <p:xfrm>
          <a:off x="323529" y="4261819"/>
          <a:ext cx="7992887" cy="1806693"/>
        </p:xfrm>
        <a:graphic>
          <a:graphicData uri="http://schemas.openxmlformats.org/drawingml/2006/table">
            <a:tbl>
              <a:tblPr/>
              <a:tblGrid>
                <a:gridCol w="338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815"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600" b="1" kern="1200" noProof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Exam</a:t>
                      </a:r>
                    </a:p>
                  </a:txBody>
                  <a:tcPr marL="42938" marR="429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Weight</a:t>
                      </a:r>
                      <a:endParaRPr lang="en-US" sz="2000" noProof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2938" marR="429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Date</a:t>
                      </a:r>
                      <a:endParaRPr lang="en-US" sz="2000" noProof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2938" marR="429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272"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800" b="1" kern="1200" noProof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Midterm #1</a:t>
                      </a:r>
                    </a:p>
                  </a:txBody>
                  <a:tcPr marL="42938" marR="42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</a:p>
                  </a:txBody>
                  <a:tcPr marL="42938" marR="42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</a:t>
                      </a:r>
                      <a:r>
                        <a:rPr lang="en-US" sz="18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tr-TR" sz="18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800" kern="1200" baseline="300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600" noProof="0" dirty="0">
                          <a:effectLst/>
                        </a:rPr>
                        <a:t> </a:t>
                      </a:r>
                      <a:endParaRPr lang="en-US" sz="1600" noProof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34"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800" b="1" kern="1200" noProof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Midterm #2</a:t>
                      </a:r>
                    </a:p>
                  </a:txBody>
                  <a:tcPr marL="42938" marR="42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sz="18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</a:p>
                  </a:txBody>
                  <a:tcPr marL="42938" marR="42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1800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</a:t>
                      </a:r>
                      <a:r>
                        <a:rPr lang="tr-TR" sz="18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9</a:t>
                      </a:r>
                      <a:r>
                        <a:rPr lang="en-US" sz="1800" kern="1200" baseline="300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noProof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272">
                <a:tc>
                  <a:txBody>
                    <a:bodyPr/>
                    <a:lstStyle/>
                    <a:p>
                      <a:pPr marL="0" algn="l" rtl="0" eaLnBrk="1" hangingPunct="1"/>
                      <a:r>
                        <a:rPr lang="en-US" sz="1800" b="1" kern="1200" noProof="0" dirty="0">
                          <a:solidFill>
                            <a:schemeClr val="tx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Final</a:t>
                      </a:r>
                    </a:p>
                  </a:txBody>
                  <a:tcPr marL="42938" marR="42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hangingPunct="1"/>
                      <a:r>
                        <a:rPr lang="en-US" sz="18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30%</a:t>
                      </a:r>
                    </a:p>
                  </a:txBody>
                  <a:tcPr marL="42938" marR="42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TBA</a:t>
                      </a:r>
                      <a:r>
                        <a:rPr lang="en-US" sz="1600" noProof="0" dirty="0">
                          <a:effectLst/>
                        </a:rPr>
                        <a:t> </a:t>
                      </a:r>
                      <a:endParaRPr lang="en-US" sz="2000" noProof="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2938" marR="429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136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8752</TotalTime>
  <Words>650</Words>
  <Application>Microsoft Office PowerPoint</Application>
  <PresentationFormat>On-screen Show (4:3)</PresentationFormat>
  <Paragraphs>157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</vt:lpstr>
      <vt:lpstr>Gill Sans MT</vt:lpstr>
      <vt:lpstr>Tahoma</vt:lpstr>
      <vt:lpstr>Times New Roman</vt:lpstr>
      <vt:lpstr>Wingdings</vt:lpstr>
      <vt:lpstr>Wingdings 2</vt:lpstr>
      <vt:lpstr>Student Pres</vt:lpstr>
      <vt:lpstr>BUS 101  Introduction  to Business</vt:lpstr>
      <vt:lpstr> Agenda</vt:lpstr>
      <vt:lpstr>How Does Lab Sessions Work?</vt:lpstr>
      <vt:lpstr>BUS 101 Format</vt:lpstr>
      <vt:lpstr>Objectives of BUS 101 Labs</vt:lpstr>
      <vt:lpstr>Assessment Breakdown</vt:lpstr>
      <vt:lpstr>Homework Assignments</vt:lpstr>
      <vt:lpstr>Midterm Structure</vt:lpstr>
      <vt:lpstr>Important Deadlines</vt:lpstr>
      <vt:lpstr>Computer Lab Terminology </vt:lpstr>
      <vt:lpstr>Basic Business Terms</vt:lpstr>
      <vt:lpstr>BUS 101- Contact Info </vt:lpstr>
      <vt:lpstr>For Following Week</vt:lpstr>
      <vt:lpstr>Now let’s get started!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201 – Lecture 4</dc:title>
  <dc:creator>Jason Lau</dc:creator>
  <cp:lastModifiedBy>Elif Ceren Yıldırım</cp:lastModifiedBy>
  <cp:revision>288</cp:revision>
  <dcterms:modified xsi:type="dcterms:W3CDTF">2017-09-26T20:39:19Z</dcterms:modified>
</cp:coreProperties>
</file>