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3" r:id="rId2"/>
    <p:sldId id="272" r:id="rId3"/>
    <p:sldId id="334" r:id="rId4"/>
    <p:sldId id="326" r:id="rId5"/>
    <p:sldId id="327" r:id="rId6"/>
    <p:sldId id="335" r:id="rId7"/>
    <p:sldId id="332" r:id="rId8"/>
    <p:sldId id="333" r:id="rId9"/>
    <p:sldId id="336" r:id="rId10"/>
    <p:sldId id="337" r:id="rId11"/>
    <p:sldId id="343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  <a:srgbClr val="CA4FE3"/>
    <a:srgbClr val="747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378B74-20ED-A842-B4EE-86F7FD0C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F7C7A72-FA4B-E544-A4B2-63F15558E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0CC2B32-DD85-CD42-A79C-67CF1889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4C1879F-E295-5143-9E00-113FCCE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B009B55-BE0B-3F43-9A8D-B0E88F2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43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12EEF2-E766-5A4D-A97F-C7A32321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F7821CE-E7D9-AF43-B1FA-8FF8EBE5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2BDDBB8-6FC4-F448-8DA7-D2AEDDEB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A774FD9-2175-634A-AF6A-08613E7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A306875-4128-8D4F-BC65-02A8672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99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C7DD2C3-F3FA-0344-A7E4-4D00E0C1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2D68B88-176C-6744-839B-A5C6A0B6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186574C-06F3-A747-BFF5-396E9F78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F0EBCBF-B053-ED48-9CAC-655A219E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B526C8F-47F6-014E-8846-7D39D6F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658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2" y="1"/>
            <a:ext cx="12359443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3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38" y="0"/>
            <a:ext cx="12359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3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33" y="0"/>
            <a:ext cx="1234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AE7150-474F-2447-B3EB-A31203ED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C6EC51E-1326-7B4D-846D-8D08A9AA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22B374C-0F5D-2A4C-9C6D-01688346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7232DA8-0E71-824A-A2CD-A2E4C0E0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3292C19-B333-5A48-8CD6-11948E2A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9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78A712-48FA-EF4B-901A-695C7B0E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5FE797B-0D5E-6D45-BA57-8D4371E5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7D5047B-31D5-1D41-9452-BC434EC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E24D6A3-C034-EA40-B2CA-C8148DD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772385-B08E-3F4C-8AEA-710F18B2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84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C58A77-A860-CB45-AE97-F604E247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90ADCB3-0107-B84B-9563-C763CB9B2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EEB5198-52CB-D245-95C4-894698E9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F6B5A8F-00D2-D44A-A83A-C0E20652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E0129D3-B366-1240-BA3D-A0F732C4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13BDF77-617D-CA4D-BE6A-B4702A2C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D8F996C-0058-314C-9EB4-0689A1E7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A4AA1A1-80FF-4D49-9C58-3DE2E13F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1CB586C-2CEE-7A42-9F2D-715DDEB5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90B9219C-2275-A84D-92B1-C04CD542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4A70498E-81C0-E94A-AFA6-B0EC619CE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1EA05FDD-345F-F34E-9681-FF6BFB56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92FA5443-65FB-B345-AF12-DECC3303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7EA22B2-9DB1-1E41-9031-C818B94D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17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D69F23-4025-C04E-A6E7-5DF195E5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B9F3D014-BA50-0248-BD8F-F82A00B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7A523303-4565-B046-8CC9-6869111D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1EB74DDF-E377-AB45-A8EA-D69113FB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98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C38F410E-5F0B-D94E-9C59-B6AB7C6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C465C943-095F-E24B-BF84-100B5EC2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A840725C-574B-F24D-BD1E-00F0120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439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11C858-D69D-EE47-BBB8-C110FBB4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E7F5317-3AA2-CA41-9761-049D2944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3A037360-1135-EB43-8562-D348AB362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DF414C4-7F52-474F-9933-A6B96207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1466D97-4F8D-0144-9BBC-61AC6E51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268691B-E0A0-A547-B723-B03DCBE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75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7A5071-F885-9447-93EA-3307BA27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B5EE7BA-DD9D-654D-A1C3-FEE65907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DD40A64-C475-BD4E-9477-0B1F9232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D3E8EE4-C83B-644B-BB09-3B22B296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CFF8D35-08CE-774B-96E6-6C3E49F6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B1A0550-2C4D-EC4C-AFC1-28CE90D4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88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FA843960-9B1D-2143-8670-0991068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D88E357-B03A-1548-82C3-FBCABF21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4B78C55-852A-DA46-8752-D5B577B5A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27B8-AFCC-0D49-B2BF-231AD2863D04}" type="datetimeFigureOut">
              <a:rPr lang="es-CO" smtClean="0"/>
              <a:t>25/06/2018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851836D-0159-6A4A-9CDE-6E0A17F05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62BB48C-4BFB-5542-A589-5EADA958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D22A-A93F-E14E-941F-21687F88EBD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0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esentacion%20LAURA/Entrevistas.xlsx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hyperlink" Target="../../Desktop/Presentacion%20LAURA/Encuesta%20grafico.docx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Diagrama%20de%20flujo_Mapa%20de%20procesos.docx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RF%20Y%20RNF.docx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Casos%20de%20Uso.doc.doc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MER.pdf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MR.pdf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Diccionario%20de%20Datos.html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Gantt_Senasistencia1.xlsx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Diagrama%20de%20clases.docx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rototipos.docx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Diagrama%20de%20distribucion.jpg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esentacion%20LAURA/Encuesta%20grafico.docx.png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esentacion%20LAURA/Encuesta%20grafico.docx.png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Presentacion%20LAURA/Encuesta%20grafico.docx.png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Mapa%20de%20pruebas%20Senasistencia.xlsx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Plan%20de%20migraci&#243;n%20v1.1.docx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Presentacion%20LAURA/PLAN%20DE%20CONTINGENCIA.docx" TargetMode="Externa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NUAL%20DE%20USUARIO.docx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NUAL%20DE%20USUARIO.docx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77405" y="2767690"/>
            <a:ext cx="5909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31859B"/>
              </a:buClr>
              <a:buSzPts val="1200"/>
            </a:pPr>
            <a:r>
              <a:rPr lang="es-CO" sz="40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Tecnólogo Análisis y Desarrollo de Sistemas de Información</a:t>
            </a:r>
            <a:endParaRPr lang="es-C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-513346" y="0"/>
            <a:ext cx="12416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0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TÉCNICAS APLICADAS AL LEVANTAMIENTO DE INFORMACIÓN</a:t>
            </a:r>
            <a:endParaRPr lang="en-US" sz="4000" dirty="0">
              <a:ea typeface="Calibri"/>
              <a:cs typeface="Calibri"/>
            </a:endParaRPr>
          </a:p>
          <a:p>
            <a:pPr algn="ctr">
              <a:buClr>
                <a:srgbClr val="FFFFFF"/>
              </a:buClr>
              <a:buSzPts val="1500"/>
              <a:buFont typeface="Calibri"/>
            </a:pP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308540" y="1755392"/>
            <a:ext cx="9468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chemeClr val="dk1"/>
              </a:buClr>
              <a:buSzPts val="600"/>
            </a:pPr>
            <a:r>
              <a:rPr lang="es-419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Entrevista:</a:t>
            </a:r>
            <a:r>
              <a:rPr lang="es-419" sz="3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realizaron de manera presencial, lo cual nos arrojó una percepción más personal sobre el método en que se lleva el registro de asistencia.</a:t>
            </a:r>
            <a:endParaRPr lang="es-419" sz="3200" dirty="0">
              <a:ea typeface="Calibri"/>
              <a:cs typeface="Calibri"/>
            </a:endParaRPr>
          </a:p>
          <a:p>
            <a:pPr lvl="0" algn="just">
              <a:buClr>
                <a:srgbClr val="000000"/>
              </a:buClr>
              <a:buSzPts val="2400"/>
            </a:pPr>
            <a:endParaRPr lang="es-419" sz="3200" dirty="0">
              <a:solidFill>
                <a:schemeClr val="dk1"/>
              </a:solidFill>
              <a:ea typeface="Calibri"/>
              <a:cs typeface="Calibri"/>
            </a:endParaRPr>
          </a:p>
          <a:p>
            <a:pPr algn="just">
              <a:buClr>
                <a:schemeClr val="dk1"/>
              </a:buClr>
              <a:buSzPts val="600"/>
            </a:pPr>
            <a:r>
              <a:rPr lang="es-419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Encuestas online:</a:t>
            </a:r>
            <a:r>
              <a:rPr lang="es-419" sz="32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 realizaron un total de 14 preguntas las cual se  generaron  los siguientes resultados.</a:t>
            </a:r>
            <a:endParaRPr lang="es-419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hlinkClick r:id="rId3" action="ppaction://hlinkfile"/>
          </p:cNvPr>
          <p:cNvSpPr/>
          <p:nvPr/>
        </p:nvSpPr>
        <p:spPr>
          <a:xfrm>
            <a:off x="705235" y="2646948"/>
            <a:ext cx="3690301" cy="2213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b="1" dirty="0" smtClean="0"/>
              <a:t>VISUALIZAR RESPUESTAS DE LAS ENTREVISTAS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36" y="15240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02" y="1600413"/>
            <a:ext cx="6331572" cy="3491757"/>
          </a:xfrm>
          <a:prstGeom prst="rect">
            <a:avLst/>
          </a:prstGeom>
        </p:spPr>
      </p:pic>
      <p:sp>
        <p:nvSpPr>
          <p:cNvPr id="7" name="Rectángulo 6">
            <a:hlinkClick r:id="rId4" action="ppaction://hlinkfile"/>
          </p:cNvPr>
          <p:cNvSpPr/>
          <p:nvPr/>
        </p:nvSpPr>
        <p:spPr>
          <a:xfrm>
            <a:off x="705235" y="2646948"/>
            <a:ext cx="3690301" cy="2213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b="1" dirty="0"/>
              <a:t>VISUALIZAR TABULACION DE ENCUESTAS </a:t>
            </a:r>
            <a:r>
              <a:rPr lang="es-ES" sz="3200" b="1" dirty="0" smtClean="0"/>
              <a:t>ONLINE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3410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-240631" y="0"/>
            <a:ext cx="11823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1500"/>
              <a:buFont typeface="Calibri"/>
            </a:pPr>
            <a:r>
              <a:rPr lang="es-CO" sz="4000" b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ANÁLISIS SOBRE EL LEVANTAMIENTO DE INFORMACIÓN</a:t>
            </a: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468961" y="1527751"/>
            <a:ext cx="9468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Frente a los resultados obtenidos encontramos que: </a:t>
            </a:r>
            <a:endParaRPr lang="es-419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600"/>
            </a:pPr>
            <a:endParaRPr lang="es-419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600"/>
            </a:pP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El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instructor desea un software que sea amigable </a:t>
            </a:r>
            <a:endParaRPr lang="es-419" sz="3200" dirty="0">
              <a:ea typeface="Calibri"/>
              <a:cs typeface="Calibri"/>
            </a:endParaRPr>
          </a:p>
          <a:p>
            <a:pPr lvl="0">
              <a:buClr>
                <a:schemeClr val="dk1"/>
              </a:buClr>
              <a:buSzPts val="600"/>
            </a:pP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tanto visual como </a:t>
            </a: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funcional.</a:t>
            </a:r>
            <a:endParaRPr lang="es-419" sz="3200" dirty="0" smtClean="0"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600"/>
            </a:pP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Que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 de fácil </a:t>
            </a: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acceso.</a:t>
            </a:r>
            <a:endParaRPr lang="es-419" sz="3200" dirty="0" smtClean="0"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600"/>
            </a:pP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Que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 rápido y eficiente. </a:t>
            </a:r>
            <a:endParaRPr lang="es-419" sz="3200" dirty="0" smtClean="0"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600"/>
            </a:pP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Que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 permite tener un seguimiento de manera continua y automática a la asistencia de sus </a:t>
            </a: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aprendices.</a:t>
            </a:r>
            <a:endParaRPr lang="es-419" sz="3200" dirty="0" smtClean="0"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600"/>
            </a:pPr>
            <a:r>
              <a:rPr lang="es-419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Que </a:t>
            </a:r>
            <a:r>
              <a:rPr lang="es-419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 alertado cada vez que un aprendiz ha fallado 3 veces seguidas o fallas transversales. </a:t>
            </a:r>
            <a:endParaRPr lang="es-CO" sz="3200" dirty="0" smtClean="0">
              <a:ea typeface="Calibri"/>
              <a:cs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1397655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29863" y="287500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MAPA DE PROCESOS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91780" y="0"/>
            <a:ext cx="11823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0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HARDWARE Y SOFTWARE CON EL QUE CUENTA EL CLIENTE.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84812" y="1656087"/>
            <a:ext cx="11036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000000"/>
              </a:buClr>
              <a:buSzPts val="2400"/>
            </a:pPr>
            <a:r>
              <a:rPr lang="es-419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Inicialmente se implementará el software en la sede Colombia, </a:t>
            </a:r>
            <a:r>
              <a:rPr lang="es-419" sz="3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419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 ello se pudo detectar que la sede cuenta con una planta de 4 pisos en los cuales cada </a:t>
            </a:r>
            <a:r>
              <a:rPr lang="es-419" sz="3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uno cuenta </a:t>
            </a:r>
            <a:r>
              <a:rPr lang="es-419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entre 4 o 5 ambientes de formación a excepción del primer piso que solo cuenta con dos</a:t>
            </a:r>
            <a:endParaRPr lang="es-419" sz="3200" dirty="0">
              <a:ea typeface="Calibri"/>
              <a:cs typeface="Calibri"/>
            </a:endParaRPr>
          </a:p>
          <a:p>
            <a:pPr lvl="0" algn="just">
              <a:buClr>
                <a:srgbClr val="000000"/>
              </a:buClr>
              <a:buSzPts val="2400"/>
            </a:pPr>
            <a:endParaRPr lang="es-419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lvl="0" algn="just">
              <a:buClr>
                <a:srgbClr val="000000"/>
              </a:buClr>
              <a:buSzPts val="2400"/>
            </a:pPr>
            <a:r>
              <a:rPr lang="es-419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cada ambiente de formación cuenta con 15 o 20 computadores según su espacio.</a:t>
            </a:r>
            <a:endParaRPr lang="es-419" sz="3200" dirty="0">
              <a:ea typeface="Calibri"/>
              <a:cs typeface="Calibri"/>
            </a:endParaRPr>
          </a:p>
          <a:p>
            <a:pPr lvl="0" algn="just">
              <a:buClr>
                <a:srgbClr val="000000"/>
              </a:buClr>
              <a:buSzPts val="2400"/>
            </a:pPr>
            <a:r>
              <a:rPr lang="es-419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También cuenta con un servicio y soporte de internet estable que permite la conexión a cualquier software que se pueda instalar en el computador ya sea LAN O WAN</a:t>
            </a:r>
            <a:endParaRPr lang="es-419" sz="3200" dirty="0">
              <a:ea typeface="Calibri"/>
              <a:cs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600207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87500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REQUERIMIENTOS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8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29863" y="287500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CASOS DE USO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MODELO ENTIDAD RELACION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8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89039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MODELO RELACION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6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3718" y="2641354"/>
            <a:ext cx="3719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Calibri"/>
                <a:cs typeface="Calibri"/>
              </a:rPr>
              <a:t>NOMBRE DEL PROYECTO E</a:t>
            </a:r>
            <a:r>
              <a:rPr lang="es-ES" sz="3200" b="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ES" sz="3200" b="1" dirty="0">
                <a:solidFill>
                  <a:schemeClr val="bg1"/>
                </a:solidFill>
                <a:latin typeface="Calibri"/>
                <a:cs typeface="Calibri"/>
              </a:rPr>
              <a:t>INTEGRANTES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s-CO" sz="3200" dirty="0">
                <a:solidFill>
                  <a:schemeClr val="bg1">
                    <a:lumMod val="50000"/>
                  </a:schemeClr>
                </a:solidFill>
                <a:cs typeface="Calibri"/>
                <a:sym typeface="Calibri"/>
              </a:rPr>
              <a:t>David Rugeles</a:t>
            </a:r>
            <a:endParaRPr lang="es-CO" sz="32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700"/>
            </a:pPr>
            <a:r>
              <a:rPr lang="es-CO" sz="32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Jeame Suarez</a:t>
            </a: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  <a:p>
            <a:pPr>
              <a:buClr>
                <a:schemeClr val="dk1"/>
              </a:buClr>
              <a:buSzPts val="700"/>
            </a:pPr>
            <a:r>
              <a:rPr lang="es-CO" sz="3200" dirty="0">
                <a:solidFill>
                  <a:schemeClr val="bg1">
                    <a:lumMod val="50000"/>
                  </a:schemeClr>
                </a:solidFill>
                <a:cs typeface="Calibri"/>
              </a:rPr>
              <a:t>Johanna Forero</a:t>
            </a:r>
            <a:endParaRPr lang="es-CO" sz="32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Clr>
                <a:schemeClr val="dk1"/>
              </a:buClr>
              <a:buSzPts val="700"/>
            </a:pPr>
            <a:r>
              <a:rPr lang="es-CO" sz="32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Laura Tovar</a:t>
            </a:r>
          </a:p>
          <a:p>
            <a:pPr lvl="0">
              <a:buClr>
                <a:schemeClr val="dk1"/>
              </a:buClr>
              <a:buSzPts val="700"/>
            </a:pPr>
            <a:r>
              <a:rPr lang="es-CO" sz="32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Luis Forero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48AC6906-8F59-0543-8F5A-F80CC5E4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10" y="1214803"/>
            <a:ext cx="6386200" cy="8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DICCIONARIO DE DATOS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DIAGRAMA DE GANTT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5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DIAGRAMA DE CLASES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89039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PROTOTIPOS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6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DIAGRAMA DE DISTRIBUCIÓN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8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hlinkClick r:id="rId3" action="ppaction://hlinkfile"/>
          </p:cNvPr>
          <p:cNvSpPr/>
          <p:nvPr/>
        </p:nvSpPr>
        <p:spPr>
          <a:xfrm>
            <a:off x="705235" y="2646948"/>
            <a:ext cx="3690301" cy="2213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b="1" dirty="0" smtClean="0"/>
              <a:t>SISTEMA DE CONTROL DE VERSIONES</a:t>
            </a:r>
            <a:endParaRPr lang="es-ES" sz="3200" b="1" dirty="0"/>
          </a:p>
        </p:txBody>
      </p:sp>
      <p:pic>
        <p:nvPicPr>
          <p:cNvPr id="8" name="Shape 5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844" y="2359584"/>
            <a:ext cx="5759299" cy="24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8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hlinkClick r:id="rId3" action="ppaction://hlinkfile"/>
          </p:cNvPr>
          <p:cNvSpPr/>
          <p:nvPr/>
        </p:nvSpPr>
        <p:spPr>
          <a:xfrm>
            <a:off x="705235" y="2646948"/>
            <a:ext cx="3690301" cy="2213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b="1" dirty="0" smtClean="0"/>
              <a:t>¿PARA QUE SIRVE ?</a:t>
            </a:r>
            <a:endParaRPr lang="es-ES" sz="3200" b="1" dirty="0"/>
          </a:p>
        </p:txBody>
      </p:sp>
      <p:pic>
        <p:nvPicPr>
          <p:cNvPr id="9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0358" y="689811"/>
            <a:ext cx="6384758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0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1" y="2359584"/>
            <a:ext cx="1320800" cy="677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55564" y="3053905"/>
            <a:ext cx="53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700"/>
            </a:pPr>
            <a:endParaRPr lang="es-CO" sz="3200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ángulo 6">
            <a:hlinkClick r:id="rId3" action="ppaction://hlinkfile"/>
          </p:cNvPr>
          <p:cNvSpPr/>
          <p:nvPr/>
        </p:nvSpPr>
        <p:spPr>
          <a:xfrm>
            <a:off x="705235" y="2646948"/>
            <a:ext cx="3690301" cy="2213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b="1" dirty="0" smtClean="0"/>
              <a:t>@SENASISTENCIA</a:t>
            </a:r>
            <a:endParaRPr lang="es-ES" sz="3200" b="1" dirty="0"/>
          </a:p>
        </p:txBody>
      </p:sp>
      <p:pic>
        <p:nvPicPr>
          <p:cNvPr id="8" name="Shape 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0922" y="769172"/>
            <a:ext cx="6644403" cy="4492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4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89039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MAPA DE PRUEBAS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4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89039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PLAN DE MIGRACION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9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/>
          <p:cNvSpPr txBox="1"/>
          <p:nvPr/>
        </p:nvSpPr>
        <p:spPr>
          <a:xfrm>
            <a:off x="2329863" y="287500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OBJETIVOS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PLAN DE CONTIGENCIA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397949"/>
            <a:ext cx="745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MANUAL DE USUARIO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8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>
            <a:hlinkClick r:id="rId2" action="ppaction://hlinkfile"/>
          </p:cNvPr>
          <p:cNvSpPr txBox="1"/>
          <p:nvPr/>
        </p:nvSpPr>
        <p:spPr>
          <a:xfrm>
            <a:off x="2368220" y="2781124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GRACIAS…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1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0" y="216869"/>
            <a:ext cx="665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FFFFFF"/>
              </a:buClr>
              <a:buSzPts val="12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OBJETIVO GENERAL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468961" y="2894382"/>
            <a:ext cx="9468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chemeClr val="dk1"/>
              </a:buClr>
              <a:buSzPts val="600"/>
            </a:pPr>
            <a:r>
              <a:rPr lang="es-CO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Diseñar, desarrollar e implementar un software web para el control de asistencia de los aprendices en el SENA.</a:t>
            </a:r>
            <a:endParaRPr lang="es-CO" sz="32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2617821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618196" y="298939"/>
            <a:ext cx="665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OBJETIVOS ESPECÍFICOS</a:t>
            </a: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468961" y="2894382"/>
            <a:ext cx="9468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buClr>
                <a:schemeClr val="dk1"/>
              </a:buClr>
              <a:buSzPts val="2400"/>
            </a:pPr>
            <a:r>
              <a:rPr lang="es-CO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Llevar un control de las fallas y deserciones.</a:t>
            </a:r>
            <a:endParaRPr lang="es-CO" sz="3200" dirty="0">
              <a:ea typeface="Calibri"/>
              <a:cs typeface="Calibri"/>
            </a:endParaRPr>
          </a:p>
          <a:p>
            <a:pPr marL="76200" algn="just">
              <a:buClr>
                <a:schemeClr val="dk1"/>
              </a:buClr>
              <a:buSzPts val="2400"/>
            </a:pPr>
            <a:endParaRPr lang="es-CO" sz="32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76200" lvl="0" algn="just">
              <a:buClr>
                <a:schemeClr val="dk1"/>
              </a:buClr>
              <a:buSzPts val="2400"/>
            </a:pPr>
            <a:r>
              <a:rPr lang="es-CO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Facilitar un seguimiento continuo a los aprendices que no cumplen con las reglas de asistencia establecidas para los cursos presenciales.</a:t>
            </a:r>
            <a:endParaRPr lang="es-CO" sz="3200" dirty="0">
              <a:ea typeface="Calibri"/>
              <a:cs typeface="Calibri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2617821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4267" dirty="0"/>
          </a:p>
        </p:txBody>
      </p:sp>
      <p:sp>
        <p:nvSpPr>
          <p:cNvPr id="4" name="CuadroTexto 3"/>
          <p:cNvSpPr txBox="1"/>
          <p:nvPr/>
        </p:nvSpPr>
        <p:spPr>
          <a:xfrm>
            <a:off x="2329863" y="2875002"/>
            <a:ext cx="7455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400" b="1" dirty="0" smtClean="0">
                <a:solidFill>
                  <a:schemeClr val="bg1"/>
                </a:solidFill>
                <a:latin typeface="Calibri"/>
                <a:cs typeface="Calibri"/>
              </a:rPr>
              <a:t>ANÁLISIS</a:t>
            </a:r>
            <a:endParaRPr lang="es-ES" sz="6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2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075396" y="298940"/>
            <a:ext cx="754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  <a:buSzPts val="10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PLANTEAMIENTO DEL PROBLEMA</a:t>
            </a: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468961" y="2894382"/>
            <a:ext cx="94686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buClr>
                <a:schemeClr val="dk1"/>
              </a:buClr>
              <a:buSzPts val="2400"/>
            </a:pPr>
            <a:r>
              <a:rPr lang="es-CO" sz="3200" dirty="0">
                <a:ea typeface="Calibri"/>
                <a:cs typeface="Calibri"/>
              </a:rPr>
              <a:t>Normalmente los instructores llevan el control de asistencia de los aprendices en formatos  manuales. Esto ocasiona que la información allí suministrada sea  poco confiable y practica.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2617821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262596" y="298940"/>
            <a:ext cx="754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1500"/>
              <a:buFont typeface="Calibri"/>
            </a:pPr>
            <a:r>
              <a:rPr lang="es-CO" sz="4000" b="1" dirty="0">
                <a:solidFill>
                  <a:srgbClr val="FFFFFF"/>
                </a:solidFill>
                <a:cs typeface="Calibri"/>
                <a:sym typeface="Calibri"/>
              </a:rPr>
              <a:t>ALCANCE DEL PROYECTO</a:t>
            </a: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468961" y="2894382"/>
            <a:ext cx="94686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just">
              <a:buClr>
                <a:schemeClr val="dk1"/>
              </a:buClr>
              <a:buSzPts val="2400"/>
            </a:pPr>
            <a:r>
              <a:rPr lang="es-CO" sz="3200" dirty="0" smtClean="0">
                <a:ea typeface="Calibri"/>
                <a:cs typeface="Calibri"/>
              </a:rPr>
              <a:t>Mediante este proyecto se implementara </a:t>
            </a:r>
            <a:r>
              <a:rPr lang="es-CO" sz="3200" dirty="0">
                <a:ea typeface="Calibri"/>
                <a:cs typeface="Calibri"/>
              </a:rPr>
              <a:t>un sistema informático mas practico, estable y seguro que permita que los datos </a:t>
            </a:r>
            <a:r>
              <a:rPr lang="es-CO" sz="3200" dirty="0" smtClean="0">
                <a:ea typeface="Calibri"/>
                <a:cs typeface="Calibri"/>
              </a:rPr>
              <a:t>almacenados al momento de la toma de asistencia </a:t>
            </a:r>
            <a:r>
              <a:rPr lang="es-CO" sz="3200" dirty="0">
                <a:ea typeface="Calibri"/>
                <a:cs typeface="Calibri"/>
              </a:rPr>
              <a:t>sean mas confiables</a:t>
            </a:r>
            <a:r>
              <a:rPr lang="es-CO" sz="3200" dirty="0" smtClean="0">
                <a:ea typeface="Calibri"/>
                <a:cs typeface="Calibri"/>
              </a:rPr>
              <a:t>.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2617821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-513346" y="202687"/>
            <a:ext cx="7543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1500"/>
            </a:pPr>
            <a:r>
              <a:rPr lang="es-CO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JUSTIFICACIÓN</a:t>
            </a:r>
            <a:endParaRPr lang="en-US" sz="4000" dirty="0"/>
          </a:p>
          <a:p>
            <a:pPr algn="ctr">
              <a:buClr>
                <a:srgbClr val="FFFFFF"/>
              </a:buClr>
              <a:buSzPts val="1500"/>
              <a:buFont typeface="Calibri"/>
            </a:pPr>
            <a:endParaRPr lang="en-US" sz="4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308540" y="1755392"/>
            <a:ext cx="9468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just">
              <a:buClr>
                <a:schemeClr val="dk1"/>
              </a:buClr>
              <a:buSzPts val="2400"/>
            </a:pPr>
            <a:r>
              <a:rPr lang="es-CO" sz="3200" dirty="0" smtClean="0">
                <a:ea typeface="Calibri"/>
                <a:cs typeface="Calibri"/>
              </a:rPr>
              <a:t>Cada día nos enfrentamos a cosas nuevas y por eso el deseo de implementar un software el cual ayude a los instructores a llevar un mejor control de asistencia de aprendices.</a:t>
            </a:r>
          </a:p>
          <a:p>
            <a:pPr marL="76200" algn="just">
              <a:buClr>
                <a:schemeClr val="dk1"/>
              </a:buClr>
              <a:buSzPts val="2400"/>
            </a:pPr>
            <a:r>
              <a:rPr lang="es-CO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</a:t>
            </a:r>
            <a:r>
              <a:rPr lang="es-CO" sz="3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on </a:t>
            </a:r>
            <a:r>
              <a:rPr lang="es-CO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algunos aspectos agregados como lo son: carga de excusas al sistema, registro histórico de sus asistencias e inasistencias; lo cual le permitirá al instructor tener un seguimiento constante y prácticamente automático de cada aprendiz.</a:t>
            </a:r>
            <a:endParaRPr lang="es-CO" sz="3200" dirty="0" smtClean="0">
              <a:ea typeface="Calibri"/>
              <a:cs typeface="Calibri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1" y="1699512"/>
            <a:ext cx="353907" cy="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439</Words>
  <Application>Microsoft Office PowerPoint</Application>
  <PresentationFormat>Panorámica</PresentationFormat>
  <Paragraphs>60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SOPORTE</cp:lastModifiedBy>
  <cp:revision>44</cp:revision>
  <dcterms:created xsi:type="dcterms:W3CDTF">2018-06-20T00:30:55Z</dcterms:created>
  <dcterms:modified xsi:type="dcterms:W3CDTF">2018-06-26T00:46:10Z</dcterms:modified>
</cp:coreProperties>
</file>