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94" d="100"/>
          <a:sy n="94" d="100"/>
        </p:scale>
        <p:origin x="-7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3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3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3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1C48E9F-71FE-4501-948B-6AE7F47D34B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89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768F108-107F-4415-A4A7-D73D7F42CC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836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059840" y="1350000"/>
            <a:ext cx="7939080" cy="12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tr-TR" sz="3600" b="0" strike="noStrike" spc="-1" dirty="0" smtClean="0">
                <a:solidFill>
                  <a:srgbClr val="00B0F0"/>
                </a:solidFill>
                <a:latin typeface="Calibri"/>
                <a:ea typeface="DejaVu Sans"/>
              </a:rPr>
              <a:t>V776 Cas Işık Eğrisi 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754200" y="2724480"/>
            <a:ext cx="7939080" cy="137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UĞUR ŞENASLAN</a:t>
            </a:r>
            <a:endParaRPr lang="en-US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18880017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8" y="872570"/>
            <a:ext cx="6912770" cy="2736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5880" y="4842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B Filtresi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6" y="3651870"/>
            <a:ext cx="316835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2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5098" y="270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V</a:t>
            </a:r>
            <a:r>
              <a:rPr lang="tr-TR" dirty="0" smtClean="0">
                <a:solidFill>
                  <a:schemeClr val="bg1"/>
                </a:solidFill>
              </a:rPr>
              <a:t> Filtresi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627534"/>
            <a:ext cx="5044898" cy="240864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000" y="3363838"/>
            <a:ext cx="345638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0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07" y="1635646"/>
            <a:ext cx="562038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6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5" y="843558"/>
            <a:ext cx="6192690" cy="37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9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22866"/>
              </p:ext>
            </p:extLst>
          </p:nvPr>
        </p:nvGraphicFramePr>
        <p:xfrm>
          <a:off x="1475656" y="1419622"/>
          <a:ext cx="67204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656408"/>
              </a:tblGrid>
              <a:tr h="370840">
                <a:tc gridSpan="2">
                  <a:txBody>
                    <a:bodyPr/>
                    <a:lstStyle/>
                    <a:p>
                      <a:pPr marL="334645" marR="200025" algn="l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Bu çalışmada bulanan parametreler</a:t>
                      </a:r>
                      <a:endParaRPr lang="tr-TR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4665" marR="49466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(H.V. Şenavcı vd. 2004)</a:t>
                      </a:r>
                      <a:endParaRPr lang="tr-TR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45745" marR="200025" algn="ctr">
                        <a:lnSpc>
                          <a:spcPts val="1290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P*(gün)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960" marR="20002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0.4404130000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 marR="494665" algn="ctr">
                        <a:lnSpc>
                          <a:spcPts val="153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0.3053732 ( ± 2 ´10-8 )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06375" marR="163830" algn="ctr">
                        <a:lnSpc>
                          <a:spcPts val="129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 (m</a:t>
                      </a:r>
                      <a:r>
                        <a:rPr lang="tr-TR" sz="12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/m</a:t>
                      </a:r>
                      <a:r>
                        <a:rPr lang="tr-TR" sz="12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1210" marR="786765" algn="ctr">
                        <a:lnSpc>
                          <a:spcPts val="1295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0.1273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 marR="493395" algn="ctr">
                        <a:lnSpc>
                          <a:spcPts val="1295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26390" marR="200025" algn="ctr">
                        <a:lnSpc>
                          <a:spcPts val="1290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tr-TR" sz="12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(K)*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960" marR="20002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6890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 marR="494030" algn="ctr">
                        <a:lnSpc>
                          <a:spcPts val="1295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6890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88290" marR="200025" algn="ctr">
                        <a:lnSpc>
                          <a:spcPts val="129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tr-TR" sz="12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(K)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1210" marR="786765" algn="ctr">
                        <a:lnSpc>
                          <a:spcPts val="1295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6737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 marR="494030" algn="ctr">
                        <a:lnSpc>
                          <a:spcPts val="1295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6620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27660" marR="285115" algn="ctr">
                        <a:lnSpc>
                          <a:spcPts val="129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(</a:t>
                      </a:r>
                      <a:r>
                        <a:rPr lang="tr-TR" sz="12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960" marR="200025" algn="ctr">
                        <a:lnSpc>
                          <a:spcPts val="156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52.503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 marR="493395" algn="ctr">
                        <a:lnSpc>
                          <a:spcPts val="1295"/>
                        </a:lnSpc>
                        <a:spcBef>
                          <a:spcPts val="475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55.8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48920" marR="200025" algn="ctr">
                        <a:lnSpc>
                          <a:spcPts val="1290"/>
                        </a:lnSpc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tr-TR" sz="12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(R )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7860" marR="200025" algn="ctr">
                        <a:lnSpc>
                          <a:spcPts val="1580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 marR="200025"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0.531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54635" marR="200025" algn="ctr">
                        <a:lnSpc>
                          <a:spcPts val="129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tr-TR" sz="12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(R )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0" marR="200025" algn="ctr">
                        <a:lnSpc>
                          <a:spcPts val="1295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 marR="200025"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0.221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28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09623"/>
              </p:ext>
            </p:extLst>
          </p:nvPr>
        </p:nvGraphicFramePr>
        <p:xfrm>
          <a:off x="1331640" y="1635646"/>
          <a:ext cx="6792416" cy="267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728416"/>
              </a:tblGrid>
              <a:tr h="370840">
                <a:tc gridSpan="2">
                  <a:txBody>
                    <a:bodyPr/>
                    <a:lstStyle/>
                    <a:p>
                      <a:pPr marL="334645" marR="200025" algn="l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Bu çalışmada bulanan parametreler</a:t>
                      </a:r>
                      <a:endParaRPr lang="tr-TR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494665" marR="49466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tr-TR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4665" marR="494665" lvl="0" indent="0" algn="ctr" defTabSz="914400" eaLnBrk="1" fontAlgn="auto" latinLnBrk="0" hangingPunct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2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(H.V. Şenavcı vd. 2004)</a:t>
                      </a:r>
                      <a:endParaRPr kumimoji="0" lang="tr-TR" sz="110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33680" marR="200025" algn="ctr">
                        <a:lnSpc>
                          <a:spcPts val="1290"/>
                        </a:lnSpc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tr-TR" sz="12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 )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1510" marR="200025"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 marR="200025"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33680" marR="200025" algn="ctr">
                        <a:lnSpc>
                          <a:spcPts val="129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tr-TR" sz="12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 )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1510" marR="200025" algn="ctr">
                        <a:lnSpc>
                          <a:spcPts val="1555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 marR="200025"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22580" marR="200025" algn="ctr">
                        <a:lnSpc>
                          <a:spcPts val="1290"/>
                        </a:lnSpc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Mbol.1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 marR="200025"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4.75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 marR="200025"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2.83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95776">
                <a:tc>
                  <a:txBody>
                    <a:bodyPr/>
                    <a:lstStyle/>
                    <a:p>
                      <a:pPr marL="322580" marR="200025" algn="ctr">
                        <a:lnSpc>
                          <a:spcPts val="129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Mbol.2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5475" marR="200025" algn="ctr">
                        <a:lnSpc>
                          <a:spcPts val="1625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2.77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 marR="200025"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4.86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301625" marR="200025" algn="ctr">
                        <a:lnSpc>
                          <a:spcPts val="129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a(R )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1510" marR="200025" algn="ctr">
                        <a:lnSpc>
                          <a:spcPts val="1625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3.052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 marR="200025"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2.985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03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15035"/>
              </p:ext>
            </p:extLst>
          </p:nvPr>
        </p:nvGraphicFramePr>
        <p:xfrm>
          <a:off x="899592" y="411510"/>
          <a:ext cx="7224463" cy="4297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250"/>
                <a:gridCol w="1080625"/>
                <a:gridCol w="1080625"/>
                <a:gridCol w="2901963"/>
              </a:tblGrid>
              <a:tr h="482010">
                <a:tc gridSpan="3">
                  <a:txBody>
                    <a:bodyPr/>
                    <a:lstStyle/>
                    <a:p>
                      <a:pPr marL="334645" marR="200025" algn="l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Bu çalışmada bulanan parametreler</a:t>
                      </a:r>
                      <a:endParaRPr lang="tr-TR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494665" marR="49466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tr-TR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4665" marR="494665" lvl="0" indent="0" algn="ctr" defTabSz="914400" eaLnBrk="1" fontAlgn="auto" latinLnBrk="0" hangingPunct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2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(H.V. Şenavcı vd. 2004)</a:t>
                      </a:r>
                      <a:endParaRPr kumimoji="0" lang="tr-TR" sz="110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</a:tr>
              <a:tr h="423937">
                <a:tc>
                  <a:txBody>
                    <a:bodyPr/>
                    <a:lstStyle/>
                    <a:p>
                      <a:pPr algn="ctr"/>
                      <a:endParaRPr lang="tr-TR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tr-T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</a:t>
                      </a:r>
                      <a:endParaRPr lang="tr-T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3937">
                <a:tc>
                  <a:txBody>
                    <a:bodyPr/>
                    <a:lstStyle/>
                    <a:p>
                      <a:pPr marL="206375" marR="117475" algn="ctr">
                        <a:lnSpc>
                          <a:spcPts val="1290"/>
                        </a:lnSpc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tr-TR" sz="12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/(L1+L2+L3)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marR="147955" algn="ctr">
                        <a:lnSpc>
                          <a:spcPts val="1295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10.13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 marR="149225" algn="ctr">
                        <a:lnSpc>
                          <a:spcPts val="1295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9.87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 marR="493395" algn="ctr">
                        <a:lnSpc>
                          <a:spcPts val="1295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3937">
                <a:tc>
                  <a:txBody>
                    <a:bodyPr/>
                    <a:lstStyle/>
                    <a:p>
                      <a:pPr marL="206375" marR="117475" algn="ctr">
                        <a:lnSpc>
                          <a:spcPts val="1290"/>
                        </a:lnSpc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tr-TR" sz="12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/(L1+L2+L3)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marR="147955" algn="ctr">
                        <a:lnSpc>
                          <a:spcPts val="1295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12.56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 marR="149225" algn="ctr">
                        <a:lnSpc>
                          <a:spcPts val="1295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12.56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 marR="493395" algn="ctr">
                        <a:lnSpc>
                          <a:spcPts val="1295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0.583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3937">
                <a:tc>
                  <a:txBody>
                    <a:bodyPr/>
                    <a:lstStyle/>
                    <a:p>
                      <a:pPr marL="206375" marR="117475" algn="ctr">
                        <a:lnSpc>
                          <a:spcPts val="1290"/>
                        </a:lnSpc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tr-TR" sz="12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/(L1+L2+L3)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 marR="147955" algn="ctr">
                        <a:lnSpc>
                          <a:spcPts val="1295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 marR="149225" algn="ctr">
                        <a:lnSpc>
                          <a:spcPts val="1295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 marR="493395" algn="ctr">
                        <a:lnSpc>
                          <a:spcPts val="1295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0.0136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23937">
                <a:tc>
                  <a:txBody>
                    <a:bodyPr/>
                    <a:lstStyle/>
                    <a:p>
                      <a:pPr marL="325120" marR="320675" algn="ctr">
                        <a:lnSpc>
                          <a:spcPts val="129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tr-TR" sz="12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0.502</a:t>
                      </a:r>
                      <a:endParaRPr lang="tr-T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+0.3743</a:t>
                      </a:r>
                      <a:endParaRPr lang="tr-T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3937">
                <a:tc>
                  <a:txBody>
                    <a:bodyPr/>
                    <a:lstStyle/>
                    <a:p>
                      <a:pPr marL="325120" marR="320675" algn="ctr">
                        <a:lnSpc>
                          <a:spcPts val="129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tr-TR" sz="12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0.502</a:t>
                      </a:r>
                      <a:endParaRPr lang="tr-T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+0.3805</a:t>
                      </a:r>
                      <a:endParaRPr lang="tr-T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3937">
                <a:tc>
                  <a:txBody>
                    <a:bodyPr/>
                    <a:lstStyle/>
                    <a:p>
                      <a:pPr marL="325120" marR="320675" algn="ctr">
                        <a:lnSpc>
                          <a:spcPts val="129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tr-TR" sz="12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tr-T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3937">
                <a:tc>
                  <a:txBody>
                    <a:bodyPr/>
                    <a:lstStyle/>
                    <a:p>
                      <a:pPr marL="325120" marR="320675" algn="ctr">
                        <a:lnSpc>
                          <a:spcPts val="1290"/>
                        </a:lnSpc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tr-TR" sz="12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tr-TR" sz="12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tr-T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3937">
                <a:tc>
                  <a:txBody>
                    <a:bodyPr/>
                    <a:lstStyle/>
                    <a:p>
                      <a:pPr marL="324485" marR="320675" algn="ctr">
                        <a:lnSpc>
                          <a:spcPts val="129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(%)</a:t>
                      </a:r>
                      <a:endParaRPr lang="tr-TR" sz="12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endParaRPr lang="tr-T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74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74326"/>
              </p:ext>
            </p:extLst>
          </p:nvPr>
        </p:nvGraphicFramePr>
        <p:xfrm>
          <a:off x="1259632" y="1419622"/>
          <a:ext cx="6792416" cy="2675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728416"/>
              </a:tblGrid>
              <a:tr h="370840">
                <a:tc gridSpan="2">
                  <a:txBody>
                    <a:bodyPr/>
                    <a:lstStyle/>
                    <a:p>
                      <a:pPr marL="334645" marR="200025" algn="l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Bu çalışmada bulanan parametreler</a:t>
                      </a:r>
                      <a:endParaRPr lang="tr-TR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494665" marR="49466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tr-TR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4665" marR="494665" lvl="0" indent="0" algn="ctr" defTabSz="914400" eaLnBrk="1" fontAlgn="auto" latinLnBrk="0" hangingPunct="1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2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(H.V. Şenavcı vd. 2004)</a:t>
                      </a:r>
                      <a:endParaRPr kumimoji="0" lang="tr-TR" sz="110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45110" marR="200025" algn="ctr">
                        <a:lnSpc>
                          <a:spcPts val="1290"/>
                        </a:lnSpc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tr-TR" sz="1200" b="1" i="1" dirty="0">
                          <a:effectLst/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tr-TR" sz="1200" b="1" i="1" baseline="-250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tr-TR" sz="1200" b="1" i="1" dirty="0">
                          <a:effectLst/>
                          <a:latin typeface="Times New Roman"/>
                          <a:ea typeface="Times New Roman"/>
                        </a:rPr>
                        <a:t> = G</a:t>
                      </a:r>
                      <a:r>
                        <a:rPr lang="tr-TR" sz="1200" b="1" i="1" baseline="-250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1210" marR="786765" algn="ctr">
                        <a:lnSpc>
                          <a:spcPts val="1295"/>
                        </a:lnSpc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Times New Roman"/>
                        </a:rPr>
                        <a:t>0.3200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9740" marR="494665" algn="ctr">
                        <a:lnSpc>
                          <a:spcPts val="1295"/>
                        </a:lnSpc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Times New Roman"/>
                        </a:rPr>
                        <a:t>0.3200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61620" marR="200025" algn="ctr">
                        <a:lnSpc>
                          <a:spcPts val="1290"/>
                        </a:lnSpc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tr-TR" sz="1200" b="1" i="1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tr-TR" sz="1200" b="1" i="1" baseline="-250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tr-TR" sz="1200" b="1" i="1">
                          <a:effectLst/>
                          <a:latin typeface="Times New Roman"/>
                          <a:ea typeface="Times New Roman"/>
                        </a:rPr>
                        <a:t> = A</a:t>
                      </a:r>
                      <a:r>
                        <a:rPr lang="tr-TR" sz="1200" b="1" i="1" baseline="-250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tr-T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1210" marR="786765" algn="ctr">
                        <a:lnSpc>
                          <a:spcPts val="1295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Times New Roman"/>
                        </a:rPr>
                        <a:t>0.5000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 marR="494030" algn="ctr">
                        <a:lnSpc>
                          <a:spcPts val="1295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Times New Roman"/>
                        </a:rPr>
                        <a:t>0.5000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3815" marR="200025" algn="ctr">
                        <a:lnSpc>
                          <a:spcPts val="129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tr-TR" sz="1200" b="1" i="1">
                          <a:effectLst/>
                          <a:latin typeface="Times New Roman"/>
                          <a:ea typeface="Times New Roman"/>
                        </a:rPr>
                        <a:t>γ (km/sn)</a:t>
                      </a:r>
                      <a:endParaRPr lang="tr-T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9940" marR="786765" algn="ctr">
                        <a:lnSpc>
                          <a:spcPts val="1295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Times New Roman"/>
                        </a:rPr>
                        <a:t>-26.80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 marR="200025"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/>
                </a:tc>
              </a:tr>
              <a:tr h="495776">
                <a:tc>
                  <a:txBody>
                    <a:bodyPr/>
                    <a:lstStyle/>
                    <a:p>
                      <a:pPr marL="43815" marR="200025" algn="ctr">
                        <a:lnSpc>
                          <a:spcPts val="129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tr-TR" sz="1200" b="1" spc="10">
                          <a:effectLst/>
                          <a:latin typeface="Symbol"/>
                          <a:ea typeface="Times New Roman"/>
                        </a:rPr>
                        <a:t>W</a:t>
                      </a:r>
                      <a:r>
                        <a:rPr lang="tr-TR" sz="1200" b="1" spc="10" baseline="-25000">
                          <a:effectLst/>
                          <a:latin typeface="Symbol"/>
                          <a:ea typeface="Times New Roman"/>
                        </a:rPr>
                        <a:t>1</a:t>
                      </a:r>
                      <a:endParaRPr lang="tr-TR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9940" marR="786765" algn="ctr">
                        <a:lnSpc>
                          <a:spcPts val="1295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Times New Roman"/>
                        </a:rPr>
                        <a:t>2.04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 marR="200025"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43815" marR="200025" algn="ctr">
                        <a:lnSpc>
                          <a:spcPts val="1290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</a:pPr>
                      <a:r>
                        <a:rPr lang="tr-TR" sz="1200" b="1" spc="10" dirty="0">
                          <a:effectLst/>
                          <a:latin typeface="Symbol"/>
                          <a:ea typeface="Times New Roman"/>
                        </a:rPr>
                        <a:t>W</a:t>
                      </a:r>
                      <a:r>
                        <a:rPr lang="tr-TR" sz="1200" b="1" spc="10" baseline="-25000" dirty="0">
                          <a:effectLst/>
                          <a:latin typeface="Symbol"/>
                          <a:ea typeface="Times New Roman"/>
                        </a:rPr>
                        <a:t>2</a:t>
                      </a:r>
                      <a:endParaRPr lang="tr-TR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9940" marR="786765" algn="ctr">
                        <a:lnSpc>
                          <a:spcPts val="1295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/>
                          <a:ea typeface="Times New Roman"/>
                        </a:rPr>
                        <a:t>1.95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 marR="200025"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21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195486"/>
            <a:ext cx="550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chemeClr val="bg1"/>
                </a:solidFill>
              </a:rPr>
              <a:t>V776 Cas’ın Literatür Bilgileri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1203598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/>
                </a:solidFill>
              </a:rPr>
              <a:t>RA </a:t>
            </a:r>
            <a:r>
              <a:rPr lang="tr-TR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01h 53m 233.43s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/>
                </a:solidFill>
                <a:sym typeface="Wingdings" panose="05000000000000000000" pitchFamily="2" charset="2"/>
              </a:rPr>
              <a:t>Dec  +70 02 33.443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bg1"/>
                </a:solidFill>
                <a:sym typeface="Wingdings" panose="05000000000000000000" pitchFamily="2" charset="2"/>
              </a:rPr>
              <a:t>Magni.  9.16</a:t>
            </a: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1017"/>
              </p:ext>
            </p:extLst>
          </p:nvPr>
        </p:nvGraphicFramePr>
        <p:xfrm>
          <a:off x="1403648" y="2283718"/>
          <a:ext cx="6253480" cy="2610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8850"/>
                <a:gridCol w="2059940"/>
                <a:gridCol w="1964690"/>
              </a:tblGrid>
              <a:tr h="0">
                <a:tc>
                  <a:txBody>
                    <a:bodyPr/>
                    <a:lstStyle/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İsim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Minimum Zaman    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Dönem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V776 Cas</a:t>
                      </a:r>
                    </a:p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 (Rucinski vd. 2001)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2400000+51788.2184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0.440413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V776 Cas</a:t>
                      </a:r>
                    </a:p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(H.V. Şenavcı vd. 2004)</a:t>
                      </a:r>
                    </a:p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2452556.3106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0.44041618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V776 Cas </a:t>
                      </a:r>
                    </a:p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(A.Abedi vd. 2017)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2456221.047339</a:t>
                      </a:r>
                      <a:endParaRPr lang="tr-T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7137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0.440413</a:t>
                      </a:r>
                      <a:endParaRPr lang="tr-T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68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60530"/>
              </p:ext>
            </p:extLst>
          </p:nvPr>
        </p:nvGraphicFramePr>
        <p:xfrm>
          <a:off x="1403648" y="185167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</a:t>
                      </a:r>
                      <a:r>
                        <a:rPr lang="tr-TR" baseline="0" dirty="0" smtClean="0"/>
                        <a:t> Filtresi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 Filtresi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i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Kütle</a:t>
                      </a:r>
                      <a:r>
                        <a:rPr lang="tr-TR" sz="1800" i="1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Oranı </a:t>
                      </a:r>
                      <a:r>
                        <a:rPr lang="tr-TR" sz="1800" i="1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tr-TR" sz="1800" i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tr-TR" sz="1800" i="1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0.142±0.001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0.142±0.001 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Eğim</a:t>
                      </a:r>
                      <a:r>
                        <a:rPr lang="tr-TR" baseline="0" dirty="0" smtClean="0"/>
                        <a:t> Açısı </a:t>
                      </a:r>
                      <a:r>
                        <a:rPr lang="tr-TR" baseline="0" dirty="0" smtClean="0">
                          <a:sym typeface="Wingdings" panose="05000000000000000000" pitchFamily="2" charset="2"/>
                        </a:rPr>
                        <a:t> i </a:t>
                      </a:r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54.2±0.3</a:t>
                      </a:r>
                      <a:r>
                        <a:rPr lang="tr-TR" sz="18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tr-TR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i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Kütle Merkezinin</a:t>
                      </a:r>
                      <a:r>
                        <a:rPr lang="tr-TR" sz="1800" i="1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Hızı </a:t>
                      </a:r>
                      <a:r>
                        <a:rPr lang="tr-TR" sz="1800" i="1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i="1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tr-TR" sz="1800" i="1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tr-T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-24.71 km/sn </a:t>
                      </a:r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02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11509"/>
            <a:ext cx="7632848" cy="43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3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83517"/>
            <a:ext cx="7488832" cy="417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5" y="410543"/>
            <a:ext cx="6192690" cy="43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4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302376"/>
            <a:ext cx="6336706" cy="45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4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20" y="915566"/>
            <a:ext cx="716056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4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63" y="99667"/>
            <a:ext cx="715427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5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</TotalTime>
  <Words>257</Words>
  <Application>Microsoft Office PowerPoint</Application>
  <PresentationFormat>On-screen Show (16:9)</PresentationFormat>
  <Paragraphs>117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</dc:creator>
  <dc:description/>
  <cp:lastModifiedBy>pc</cp:lastModifiedBy>
  <cp:revision>238</cp:revision>
  <dcterms:created xsi:type="dcterms:W3CDTF">2013-08-21T19:17:07Z</dcterms:created>
  <dcterms:modified xsi:type="dcterms:W3CDTF">2019-01-13T19:12:57Z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6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42</vt:i4>
  </property>
</Properties>
</file>