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333" r:id="rId5"/>
    <p:sldId id="334" r:id="rId6"/>
    <p:sldId id="337" r:id="rId7"/>
    <p:sldId id="316" r:id="rId8"/>
    <p:sldId id="347" r:id="rId9"/>
    <p:sldId id="329" r:id="rId10"/>
    <p:sldId id="330" r:id="rId11"/>
    <p:sldId id="332" r:id="rId12"/>
    <p:sldId id="323" r:id="rId13"/>
    <p:sldId id="324" r:id="rId14"/>
    <p:sldId id="325" r:id="rId15"/>
    <p:sldId id="336" r:id="rId16"/>
    <p:sldId id="317" r:id="rId17"/>
    <p:sldId id="326" r:id="rId18"/>
    <p:sldId id="327" r:id="rId19"/>
    <p:sldId id="328" r:id="rId20"/>
    <p:sldId id="346" r:id="rId21"/>
    <p:sldId id="318" r:id="rId22"/>
    <p:sldId id="331" r:id="rId23"/>
    <p:sldId id="319" r:id="rId24"/>
    <p:sldId id="335" r:id="rId25"/>
    <p:sldId id="338" r:id="rId2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0000"/>
    <a:srgbClr val="FC0128"/>
    <a:srgbClr val="B3B900"/>
    <a:srgbClr val="FAFD00"/>
    <a:srgbClr val="006600"/>
    <a:srgbClr val="0099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62" autoAdjust="0"/>
  </p:normalViewPr>
  <p:slideViewPr>
    <p:cSldViewPr>
      <p:cViewPr varScale="1">
        <p:scale>
          <a:sx n="104" d="100"/>
          <a:sy n="104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3" Type="http://schemas.openxmlformats.org/officeDocument/2006/relationships/slide" Target="slides/slide11.xml"/><Relationship Id="rId7" Type="http://schemas.openxmlformats.org/officeDocument/2006/relationships/slide" Target="slides/slide18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6" Type="http://schemas.openxmlformats.org/officeDocument/2006/relationships/slide" Target="slides/slide17.xml"/><Relationship Id="rId5" Type="http://schemas.openxmlformats.org/officeDocument/2006/relationships/slide" Target="slides/slide15.xml"/><Relationship Id="rId4" Type="http://schemas.openxmlformats.org/officeDocument/2006/relationships/slide" Target="slides/slide14.xml"/><Relationship Id="rId9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7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47674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pt-BR" altLang="pt-BR" sz="1200"/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4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599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pt-BR" altLang="pt-BR" sz="12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32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pt-BR" altLang="pt-BR" sz="1200"/>
              <a:t>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99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pt-BR" altLang="pt-BR" sz="1200"/>
              <a:t>2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083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pt-BR" altLang="pt-BR" sz="1200"/>
              <a:t>2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993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5381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44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69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236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9015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636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0870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195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99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945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6529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Roge\Upis\Seg_Sem_2005\head_01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image" Target="../media/image1.jpeg"/><Relationship Id="rId10" Type="http://schemas.openxmlformats.org/officeDocument/2006/relationships/image" Target="../media/image11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jpe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4267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82588" y="1449388"/>
            <a:ext cx="8378825" cy="11398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534988" y="1373188"/>
            <a:ext cx="7997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457200" y="29718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381000" y="2973388"/>
            <a:ext cx="8382000" cy="15224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3080" name="Rectangle 14"/>
          <p:cNvSpPr>
            <a:spLocks noChangeArrowheads="1"/>
          </p:cNvSpPr>
          <p:nvPr/>
        </p:nvSpPr>
        <p:spPr bwMode="auto">
          <a:xfrm>
            <a:off x="609600" y="1676400"/>
            <a:ext cx="794861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400" b="1">
                <a:latin typeface="Arial Narrow" pitchFamily="34" charset="0"/>
              </a:rPr>
              <a:t>CURSO:	SISTEMAS DE INFORMAÇÃO	</a:t>
            </a:r>
          </a:p>
          <a:p>
            <a:r>
              <a:rPr lang="pt-BR" altLang="pt-BR" sz="2400" b="1">
                <a:latin typeface="Arial Narrow" pitchFamily="34" charset="0"/>
              </a:rPr>
              <a:t>DISCIPLINA: 	BANCO DE DADOS II 	</a:t>
            </a:r>
            <a:endParaRPr lang="pt-BR" altLang="pt-BR" sz="2400">
              <a:solidFill>
                <a:srgbClr val="FFFFFF"/>
              </a:solidFill>
            </a:endParaRPr>
          </a:p>
        </p:txBody>
      </p:sp>
      <p:sp>
        <p:nvSpPr>
          <p:cNvPr id="3081" name="Rectangle 15"/>
          <p:cNvSpPr>
            <a:spLocks noChangeArrowheads="1"/>
          </p:cNvSpPr>
          <p:nvPr/>
        </p:nvSpPr>
        <p:spPr bwMode="auto">
          <a:xfrm>
            <a:off x="685800" y="32766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 b="1">
                <a:latin typeface="Arial" pitchFamily="34" charset="0"/>
              </a:rPr>
              <a:t>Introdução aos SGBDs</a:t>
            </a:r>
            <a:endParaRPr lang="pt-BR" altLang="pt-BR" sz="2400">
              <a:latin typeface="Arial" pitchFamily="34" charset="0"/>
            </a:endParaRPr>
          </a:p>
        </p:txBody>
      </p:sp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381000" y="4876800"/>
            <a:ext cx="8378825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3083" name="Rectangle 22"/>
          <p:cNvSpPr>
            <a:spLocks noChangeArrowheads="1"/>
          </p:cNvSpPr>
          <p:nvPr/>
        </p:nvSpPr>
        <p:spPr bwMode="auto">
          <a:xfrm>
            <a:off x="762000" y="5257800"/>
            <a:ext cx="79486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400" b="1">
                <a:latin typeface="Arial Narrow" pitchFamily="34" charset="0"/>
              </a:rPr>
              <a:t>PROFESSOR:	ROGER OLIVEIRA	</a:t>
            </a:r>
          </a:p>
          <a:p>
            <a:r>
              <a:rPr lang="pt-BR" altLang="pt-BR" sz="2400" b="1">
                <a:latin typeface="Arial Narrow" pitchFamily="34" charset="0"/>
              </a:rPr>
              <a:t>e-mail: 		roger02705@upis.br </a:t>
            </a:r>
          </a:p>
        </p:txBody>
      </p:sp>
      <p:sp>
        <p:nvSpPr>
          <p:cNvPr id="3084" name="Text Box 24"/>
          <p:cNvSpPr txBox="1">
            <a:spLocks noChangeArrowheads="1"/>
          </p:cNvSpPr>
          <p:nvPr/>
        </p:nvSpPr>
        <p:spPr bwMode="auto">
          <a:xfrm>
            <a:off x="304800" y="6521450"/>
            <a:ext cx="861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1600" b="1">
                <a:solidFill>
                  <a:schemeClr val="bg2"/>
                </a:solidFill>
              </a:rPr>
              <a:t>Brasília, </a:t>
            </a:r>
            <a:fld id="{6799300D-F309-433C-BDEA-0EC31286B84E}" type="datetime4">
              <a:rPr lang="pt-BR" altLang="pt-BR" sz="1600" b="1">
                <a:solidFill>
                  <a:schemeClr val="bg2"/>
                </a:solidFill>
              </a:rPr>
              <a:pPr algn="ctr">
                <a:spcBef>
                  <a:spcPct val="50000"/>
                </a:spcBef>
              </a:pPr>
              <a:t>4 de fevereiro de 2020</a:t>
            </a:fld>
            <a:endParaRPr lang="pt-BR" altLang="pt-BR" sz="16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Mármore branco"/>
          <p:cNvSpPr>
            <a:spLocks noChangeArrowheads="1"/>
          </p:cNvSpPr>
          <p:nvPr/>
        </p:nvSpPr>
        <p:spPr bwMode="auto">
          <a:xfrm>
            <a:off x="11430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pt-BR" altLang="pt-BR" sz="4400" b="1">
                <a:solidFill>
                  <a:schemeClr val="accent2"/>
                </a:solidFill>
                <a:latin typeface="Arial" pitchFamily="34" charset="0"/>
              </a:rPr>
              <a:t>Peter P. Chen</a:t>
            </a:r>
            <a:r>
              <a:rPr lang="pt-BR" altLang="pt-BR" sz="44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altLang="pt-BR" sz="44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7411" name="Rectangle 3" descr="Mármore branco"/>
          <p:cNvSpPr>
            <a:spLocks noChangeArrowheads="1"/>
          </p:cNvSpPr>
          <p:nvPr/>
        </p:nvSpPr>
        <p:spPr bwMode="auto">
          <a:xfrm>
            <a:off x="304800" y="1371600"/>
            <a:ext cx="6934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Tx/>
              <a:buChar char="•"/>
            </a:pPr>
            <a:r>
              <a:rPr lang="pt-BR" altLang="pt-BR" sz="3200"/>
              <a:t>Pai do modelo de entidades e relacionamentos</a:t>
            </a:r>
          </a:p>
          <a:p>
            <a:pPr lvl="1">
              <a:spcBef>
                <a:spcPct val="20000"/>
              </a:spcBef>
              <a:buSzPct val="100000"/>
              <a:buFontTx/>
              <a:buChar char="–"/>
            </a:pPr>
            <a:r>
              <a:rPr lang="pt-BR" altLang="pt-BR" sz="2800">
                <a:latin typeface="TimesNewRoman" charset="0"/>
              </a:rPr>
              <a:t>"The Entity-Relationship Model: Toward a Unified View of Data," ACM Trans. on Database Systems, Vol.1, No.1, March 1976</a:t>
            </a:r>
          </a:p>
          <a:p>
            <a:pPr lvl="1">
              <a:spcBef>
                <a:spcPct val="20000"/>
              </a:spcBef>
              <a:buSzPct val="100000"/>
              <a:buFontTx/>
              <a:buChar char="–"/>
            </a:pPr>
            <a:r>
              <a:rPr lang="pt-BR" altLang="pt-BR" sz="2800"/>
              <a:t>Um dos 35 artigos mais citados em Ciência da Computação</a:t>
            </a:r>
          </a:p>
          <a:p>
            <a:pPr lvl="1">
              <a:spcBef>
                <a:spcPct val="20000"/>
              </a:spcBef>
              <a:buSzPct val="100000"/>
              <a:buFontTx/>
              <a:buChar char="–"/>
            </a:pPr>
            <a:r>
              <a:rPr lang="pt-BR" altLang="pt-BR" sz="2800"/>
              <a:t>Nele se baseiam as ferramentas CASE (</a:t>
            </a:r>
            <a:r>
              <a:rPr lang="pt-BR" altLang="pt-BR" sz="2800">
                <a:solidFill>
                  <a:srgbClr val="000000"/>
                </a:solidFill>
                <a:cs typeface="Times New Roman" pitchFamily="18" charset="0"/>
              </a:rPr>
              <a:t>Computer-Aided Software Engineering</a:t>
            </a:r>
            <a:r>
              <a:rPr lang="pt-BR" altLang="pt-BR" sz="2800"/>
              <a:t>)</a:t>
            </a:r>
          </a:p>
        </p:txBody>
      </p:sp>
      <p:pic>
        <p:nvPicPr>
          <p:cNvPr id="17412" name="Picture 5" descr="http://bit.csc.lsu.edu/~chen/peter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3938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Mármore branco"/>
          <p:cNvSpPr>
            <a:spLocks noChangeArrowheads="1"/>
          </p:cNvSpPr>
          <p:nvPr/>
        </p:nvSpPr>
        <p:spPr bwMode="auto">
          <a:xfrm>
            <a:off x="11430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pt-BR" altLang="pt-BR" sz="3600" b="1">
                <a:solidFill>
                  <a:schemeClr val="accent2"/>
                </a:solidFill>
                <a:latin typeface="Arial" pitchFamily="34" charset="0"/>
              </a:rPr>
              <a:t>Booch, Jacobson e Rumbaugh</a:t>
            </a:r>
            <a:endParaRPr lang="pt-BR" altLang="pt-BR" sz="44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0243" name="Rectangle 3" descr="Mármore branco"/>
          <p:cNvSpPr>
            <a:spLocks noChangeArrowheads="1"/>
          </p:cNvSpPr>
          <p:nvPr/>
        </p:nvSpPr>
        <p:spPr bwMode="auto">
          <a:xfrm>
            <a:off x="0" y="3786188"/>
            <a:ext cx="914400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pt-BR" sz="3200" dirty="0"/>
              <a:t>Pais da </a:t>
            </a:r>
            <a:r>
              <a:rPr lang="pt-BR" sz="3200" i="1" dirty="0" err="1"/>
              <a:t>Unified</a:t>
            </a:r>
            <a:r>
              <a:rPr lang="pt-BR" sz="3200" i="1" dirty="0"/>
              <a:t> </a:t>
            </a:r>
            <a:r>
              <a:rPr lang="pt-BR" sz="3200" i="1" dirty="0" err="1"/>
              <a:t>Modeling</a:t>
            </a:r>
            <a:r>
              <a:rPr lang="pt-BR" sz="3200" i="1" dirty="0"/>
              <a:t> </a:t>
            </a:r>
            <a:r>
              <a:rPr lang="pt-BR" sz="3200" i="1" dirty="0" err="1"/>
              <a:t>Language</a:t>
            </a:r>
            <a:endParaRPr lang="pt-BR" sz="3200" i="1" dirty="0"/>
          </a:p>
          <a:p>
            <a:pPr marL="444500" lvl="1" indent="-266700">
              <a:spcBef>
                <a:spcPct val="20000"/>
              </a:spcBef>
              <a:buSzPct val="100000"/>
              <a:buFontTx/>
              <a:buChar char="–"/>
              <a:defRPr/>
            </a:pPr>
            <a:r>
              <a:rPr lang="en-US" sz="2400" dirty="0"/>
              <a:t>Os 3 </a:t>
            </a:r>
            <a:r>
              <a:rPr lang="en-US" sz="2400" dirty="0" err="1"/>
              <a:t>metodologistas</a:t>
            </a:r>
            <a:r>
              <a:rPr lang="en-US" sz="2400" dirty="0"/>
              <a:t> </a:t>
            </a:r>
            <a:r>
              <a:rPr lang="en-US" sz="2400" dirty="0" err="1"/>
              <a:t>conhecidos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i="1" dirty="0"/>
              <a:t>Three Amigos</a:t>
            </a:r>
            <a:r>
              <a:rPr lang="en-US" sz="2400" dirty="0"/>
              <a:t> </a:t>
            </a:r>
          </a:p>
          <a:p>
            <a:pPr marL="444500" lvl="1" indent="-266700">
              <a:spcBef>
                <a:spcPct val="20000"/>
              </a:spcBef>
              <a:buSzPct val="100000"/>
              <a:buFontTx/>
              <a:buChar char="–"/>
              <a:defRPr/>
            </a:pPr>
            <a:r>
              <a:rPr lang="pt-BR" sz="2400" i="1" dirty="0">
                <a:latin typeface="TimesNewRoman" charset="0"/>
              </a:rPr>
              <a:t>Trabalharam juntos na </a:t>
            </a:r>
            <a:r>
              <a:rPr lang="pt-BR" sz="2400" i="1" dirty="0" err="1"/>
              <a:t>Rational</a:t>
            </a:r>
            <a:r>
              <a:rPr lang="pt-BR" sz="2400" i="1" dirty="0"/>
              <a:t> Software </a:t>
            </a:r>
            <a:r>
              <a:rPr lang="pt-BR" sz="2400" i="1" dirty="0" err="1"/>
              <a:t>Corporation</a:t>
            </a:r>
            <a:endParaRPr lang="pt-BR" sz="2400" i="1" dirty="0"/>
          </a:p>
          <a:p>
            <a:pPr marL="444500" lvl="1" indent="-266700">
              <a:spcBef>
                <a:spcPct val="20000"/>
              </a:spcBef>
              <a:buSzPct val="100000"/>
              <a:buFontTx/>
              <a:buChar char="–"/>
              <a:defRPr/>
            </a:pPr>
            <a:r>
              <a:rPr lang="en-US" sz="2400" dirty="0" err="1"/>
              <a:t>Especificação</a:t>
            </a:r>
            <a:r>
              <a:rPr lang="en-US" sz="2400" dirty="0"/>
              <a:t> da UML 1.0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proposta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OMG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janeiro</a:t>
            </a:r>
            <a:r>
              <a:rPr lang="en-US" sz="2400" dirty="0"/>
              <a:t> de 1997</a:t>
            </a:r>
          </a:p>
          <a:p>
            <a:pPr marL="444500" lvl="1" indent="-266700">
              <a:spcBef>
                <a:spcPct val="20000"/>
              </a:spcBef>
              <a:buSzPct val="100000"/>
              <a:buFontTx/>
              <a:buChar char="–"/>
              <a:defRPr/>
            </a:pPr>
            <a:r>
              <a:rPr lang="en-US" sz="2400" dirty="0" err="1"/>
              <a:t>Usada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especificar</a:t>
            </a:r>
            <a:r>
              <a:rPr lang="en-US" sz="2400" dirty="0"/>
              <a:t>, </a:t>
            </a:r>
            <a:r>
              <a:rPr lang="en-US" sz="2400" dirty="0" err="1"/>
              <a:t>visualizar</a:t>
            </a:r>
            <a:r>
              <a:rPr lang="en-US" sz="2400" dirty="0"/>
              <a:t>, </a:t>
            </a:r>
            <a:r>
              <a:rPr lang="en-US" sz="2400" dirty="0" err="1"/>
              <a:t>modificar</a:t>
            </a:r>
            <a:r>
              <a:rPr lang="en-US" sz="2400" dirty="0"/>
              <a:t>, </a:t>
            </a:r>
            <a:r>
              <a:rPr lang="en-US" sz="2400" dirty="0" err="1"/>
              <a:t>construir</a:t>
            </a:r>
            <a:r>
              <a:rPr lang="en-US" sz="2400" dirty="0"/>
              <a:t> e </a:t>
            </a:r>
            <a:r>
              <a:rPr lang="en-US" sz="2400" dirty="0" err="1"/>
              <a:t>documentar</a:t>
            </a:r>
            <a:r>
              <a:rPr lang="en-US" sz="2400" dirty="0"/>
              <a:t> </a:t>
            </a:r>
            <a:r>
              <a:rPr lang="pt-BR" sz="2400"/>
              <a:t>os artefatos de software desenvolvidos com orientação a objetos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TimesNewRoman" charset="0"/>
            </a:endParaRPr>
          </a:p>
        </p:txBody>
      </p:sp>
      <p:pic>
        <p:nvPicPr>
          <p:cNvPr id="18436" name="Imagem 4" descr="pais_UM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71563"/>
            <a:ext cx="51530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\\Ad14a\c\Temp\designer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2188"/>
            <a:ext cx="8534400" cy="588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3400" y="0"/>
            <a:ext cx="861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/>
              <a:t>Ferramentas CASE -  Oracle Designer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3400" y="0"/>
            <a:ext cx="861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/>
              <a:t>Ferramentas CASE - Rational Rose</a:t>
            </a:r>
            <a:endParaRPr lang="pt-BR" altLang="pt-BR" sz="3200" b="1"/>
          </a:p>
        </p:txBody>
      </p:sp>
      <p:pic>
        <p:nvPicPr>
          <p:cNvPr id="20483" name="Picture 3" descr="D:\Temp2\ro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9625"/>
            <a:ext cx="8382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33400" y="0"/>
            <a:ext cx="861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/>
              <a:t>Ferramentas CASE – Sybase PowerDesigner</a:t>
            </a:r>
            <a:endParaRPr lang="pt-BR" altLang="pt-BR" sz="3200" b="1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85800" y="787400"/>
          <a:ext cx="8458200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Imagem de bitmap" r:id="rId4" imgW="7621064" imgH="5466667" progId="Paint.Picture">
                  <p:embed/>
                </p:oleObj>
              </mc:Choice>
              <mc:Fallback>
                <p:oleObj name="Imagem de bitmap" r:id="rId4" imgW="7621064" imgH="54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87400"/>
                        <a:ext cx="8458200" cy="607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0"/>
            <a:ext cx="8610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/>
              <a:t>Ferramentas CASE – CA ERWin</a:t>
            </a:r>
            <a:endParaRPr lang="pt-BR" altLang="pt-BR" sz="3200" b="1"/>
          </a:p>
        </p:txBody>
      </p:sp>
      <p:pic>
        <p:nvPicPr>
          <p:cNvPr id="22531" name="Imagem 4" descr="diagrama_ERw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981200"/>
          <a:ext cx="266700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Clip" r:id="rId3" imgW="5761038" imgH="3224213" progId="MS_ClipArt_Gallery.2">
                  <p:embed/>
                </p:oleObj>
              </mc:Choice>
              <mc:Fallback>
                <p:oleObj name="Clip" r:id="rId3" imgW="5761038" imgH="3224213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2667000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63500"/>
            <a:ext cx="807561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>
                <a:solidFill>
                  <a:schemeClr val="bg1"/>
                </a:solidFill>
              </a:rPr>
              <a:t>Projeto estruturado </a:t>
            </a:r>
          </a:p>
          <a:p>
            <a:pPr algn="ctr"/>
            <a:r>
              <a:rPr lang="pt-BR" altLang="pt-BR">
                <a:solidFill>
                  <a:schemeClr val="bg1"/>
                </a:solidFill>
              </a:rPr>
              <a:t>de bancos de dados</a:t>
            </a:r>
            <a:endParaRPr lang="pt-BR" altLang="pt-BR" sz="3200">
              <a:solidFill>
                <a:srgbClr val="FFFFFF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8788" y="1373188"/>
            <a:ext cx="2892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>
                <a:solidFill>
                  <a:schemeClr val="bg1"/>
                </a:solidFill>
              </a:rPr>
              <a:t>Mundo  Real</a:t>
            </a:r>
            <a:endParaRPr lang="pt-BR" altLang="pt-BR" sz="3200">
              <a:solidFill>
                <a:srgbClr val="FAFD00"/>
              </a:solidFill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3354388" y="1343025"/>
            <a:ext cx="60182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>
                <a:solidFill>
                  <a:schemeClr val="bg1"/>
                </a:solidFill>
              </a:rPr>
              <a:t>Modelo Entidade-Relacionamento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838200" y="3733800"/>
            <a:ext cx="2838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442913" y="3705225"/>
            <a:ext cx="83185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>
                <a:solidFill>
                  <a:schemeClr val="bg1"/>
                </a:solidFill>
              </a:rPr>
              <a:t>Projeto Físico                         Projeto Lógico</a:t>
            </a:r>
            <a:r>
              <a:rPr lang="pt-BR" altLang="pt-BR" sz="3200">
                <a:solidFill>
                  <a:srgbClr val="FAFD00"/>
                </a:solidFill>
              </a:rPr>
              <a:t>      </a:t>
            </a:r>
          </a:p>
        </p:txBody>
      </p:sp>
      <p:sp>
        <p:nvSpPr>
          <p:cNvPr id="23560" name="AutoShape 11"/>
          <p:cNvSpPr>
            <a:spLocks noChangeArrowheads="1"/>
          </p:cNvSpPr>
          <p:nvPr/>
        </p:nvSpPr>
        <p:spPr bwMode="auto">
          <a:xfrm>
            <a:off x="2825750" y="3054350"/>
            <a:ext cx="2197100" cy="215900"/>
          </a:xfrm>
          <a:prstGeom prst="rightArrow">
            <a:avLst>
              <a:gd name="adj1" fmla="val 50000"/>
              <a:gd name="adj2" fmla="val 506656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23561" name="AutoShape 12"/>
          <p:cNvSpPr>
            <a:spLocks noChangeArrowheads="1"/>
          </p:cNvSpPr>
          <p:nvPr/>
        </p:nvSpPr>
        <p:spPr bwMode="auto">
          <a:xfrm rot="16200000" flipH="1">
            <a:off x="7283450" y="3549650"/>
            <a:ext cx="1206500" cy="215900"/>
          </a:xfrm>
          <a:prstGeom prst="rightArrow">
            <a:avLst>
              <a:gd name="adj1" fmla="val 50000"/>
              <a:gd name="adj2" fmla="val 279438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 flipH="1">
            <a:off x="3435350" y="5645150"/>
            <a:ext cx="2273300" cy="215900"/>
          </a:xfrm>
          <a:prstGeom prst="rightArrow">
            <a:avLst>
              <a:gd name="adj1" fmla="val 50000"/>
              <a:gd name="adj2" fmla="val 526519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pic>
        <p:nvPicPr>
          <p:cNvPr id="23563" name="Picture 14" descr="C:\TEMP\CDM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8595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5" descr="C:\TEMP\PDM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434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6" descr="Mármore branco"/>
          <p:cNvSpPr>
            <a:spLocks noChangeArrowheads="1"/>
          </p:cNvSpPr>
          <p:nvPr/>
        </p:nvSpPr>
        <p:spPr bwMode="auto">
          <a:xfrm>
            <a:off x="228600" y="43434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</a:pPr>
            <a:r>
              <a:rPr lang="pt-BR" altLang="pt-BR" sz="1600" b="1">
                <a:latin typeface="Courier New" pitchFamily="49" charset="0"/>
              </a:rPr>
              <a:t>create table DONO.TAB_PECA </a:t>
            </a:r>
          </a:p>
          <a:p>
            <a:pPr>
              <a:spcBef>
                <a:spcPct val="20000"/>
              </a:spcBef>
              <a:buSzPct val="100000"/>
            </a:pPr>
            <a:r>
              <a:rPr lang="pt-BR" altLang="pt-BR" sz="1600" b="1">
                <a:latin typeface="Courier New" pitchFamily="49" charset="0"/>
              </a:rPr>
              <a:t>(ID_PECA  numeric(5)                     not null,</a:t>
            </a:r>
          </a:p>
          <a:p>
            <a:pPr>
              <a:spcBef>
                <a:spcPct val="20000"/>
              </a:spcBef>
              <a:buSzPct val="100000"/>
            </a:pPr>
            <a:r>
              <a:rPr lang="pt-BR" altLang="pt-BR" sz="1600" b="1">
                <a:latin typeface="Courier New" pitchFamily="49" charset="0"/>
              </a:rPr>
              <a:t> NM_PECA  varchar2(100)                     not null,</a:t>
            </a:r>
          </a:p>
          <a:p>
            <a:pPr>
              <a:spcBef>
                <a:spcPct val="20000"/>
              </a:spcBef>
              <a:buSzPct val="100000"/>
            </a:pPr>
            <a:r>
              <a:rPr lang="pt-BR" altLang="pt-BR" sz="1600" b="1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47800" y="0"/>
            <a:ext cx="7696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>
                <a:solidFill>
                  <a:schemeClr val="bg1"/>
                </a:solidFill>
              </a:rPr>
              <a:t>Modelo Entidade-Relacionamento</a:t>
            </a:r>
          </a:p>
        </p:txBody>
      </p:sp>
      <p:pic>
        <p:nvPicPr>
          <p:cNvPr id="24579" name="Picture 4" descr="C:\TEMP\CDM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04888"/>
            <a:ext cx="780415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819400" y="0"/>
            <a:ext cx="5105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>
                <a:solidFill>
                  <a:schemeClr val="bg1"/>
                </a:solidFill>
              </a:rPr>
              <a:t>Projeto Lógico</a:t>
            </a:r>
            <a:r>
              <a:rPr lang="pt-BR" altLang="pt-BR" sz="3200">
                <a:solidFill>
                  <a:srgbClr val="FAFD00"/>
                </a:solidFill>
              </a:rPr>
              <a:t> </a:t>
            </a:r>
            <a:endParaRPr lang="pt-BR" altLang="pt-BR" sz="3200">
              <a:solidFill>
                <a:schemeClr val="bg1"/>
              </a:solidFill>
            </a:endParaRPr>
          </a:p>
        </p:txBody>
      </p:sp>
      <p:pic>
        <p:nvPicPr>
          <p:cNvPr id="25603" name="Picture 5" descr="C:\TEMP\PDM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80415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ChangeArrowheads="1"/>
          </p:cNvSpPr>
          <p:nvPr/>
        </p:nvSpPr>
        <p:spPr bwMode="auto">
          <a:xfrm>
            <a:off x="2819400" y="0"/>
            <a:ext cx="5105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>
                <a:solidFill>
                  <a:schemeClr val="bg1"/>
                </a:solidFill>
              </a:rPr>
              <a:t>Projeto Físico</a:t>
            </a:r>
          </a:p>
        </p:txBody>
      </p:sp>
      <p:sp>
        <p:nvSpPr>
          <p:cNvPr id="21507" name="Rectangle 2052" descr="Mármore branco"/>
          <p:cNvSpPr>
            <a:spLocks noChangeArrowheads="1"/>
          </p:cNvSpPr>
          <p:nvPr/>
        </p:nvSpPr>
        <p:spPr bwMode="auto">
          <a:xfrm>
            <a:off x="685800" y="990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1600" dirty="0"/>
              <a:t>/*==============================================================*/</a:t>
            </a:r>
          </a:p>
          <a:p>
            <a:pPr>
              <a:defRPr/>
            </a:pPr>
            <a:r>
              <a:rPr lang="pt-BR" sz="1600" dirty="0"/>
              <a:t>/* </a:t>
            </a:r>
            <a:r>
              <a:rPr lang="pt-BR" sz="1600" dirty="0" err="1"/>
              <a:t>Table</a:t>
            </a:r>
            <a:r>
              <a:rPr lang="pt-BR" sz="1600" dirty="0"/>
              <a:t>: UF_IBGE                                               */</a:t>
            </a:r>
          </a:p>
          <a:p>
            <a:pPr>
              <a:defRPr/>
            </a:pPr>
            <a:r>
              <a:rPr lang="pt-BR" sz="1600" dirty="0"/>
              <a:t>/*==============================================================*/</a:t>
            </a:r>
          </a:p>
          <a:p>
            <a:pPr>
              <a:defRPr/>
            </a:pPr>
            <a:r>
              <a:rPr lang="pt-BR" sz="1600" dirty="0"/>
              <a:t>CREATE TABLE UF_IBGE  (</a:t>
            </a:r>
          </a:p>
          <a:p>
            <a:pPr>
              <a:defRPr/>
            </a:pPr>
            <a:r>
              <a:rPr lang="pt-BR" sz="1600" dirty="0"/>
              <a:t>   ID_UF_IBGE           NUMBER(2)                       NOT NULL,</a:t>
            </a:r>
          </a:p>
          <a:p>
            <a:pPr>
              <a:defRPr/>
            </a:pPr>
            <a:r>
              <a:rPr lang="pt-BR" sz="1600" dirty="0"/>
              <a:t>   SIGLA_UF             CHAR(2),</a:t>
            </a:r>
          </a:p>
          <a:p>
            <a:pPr>
              <a:defRPr/>
            </a:pPr>
            <a:r>
              <a:rPr lang="pt-BR" sz="1600" dirty="0"/>
              <a:t>   NM_UF                VARCHAR2(254),</a:t>
            </a:r>
          </a:p>
          <a:p>
            <a:pPr>
              <a:defRPr/>
            </a:pPr>
            <a:r>
              <a:rPr lang="en-US" sz="1600" dirty="0"/>
              <a:t>   CONSTRAINT PK_UF_IBGE PRIMARY KEY (ID_UF_IBGE)</a:t>
            </a:r>
          </a:p>
          <a:p>
            <a:pPr>
              <a:defRPr/>
            </a:pPr>
            <a:r>
              <a:rPr lang="pt-BR" sz="1600" dirty="0"/>
              <a:t>);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en-US" sz="1600" dirty="0"/>
              <a:t>COMMENT ON TABLE UF_IBGE IS</a:t>
            </a:r>
          </a:p>
          <a:p>
            <a:pPr>
              <a:defRPr/>
            </a:pPr>
            <a:r>
              <a:rPr lang="pt-BR" sz="1600" dirty="0"/>
              <a:t>'Unidades da Federação';</a:t>
            </a:r>
          </a:p>
          <a:p>
            <a:pPr marL="342900" indent="-342900">
              <a:spcBef>
                <a:spcPct val="20000"/>
              </a:spcBef>
              <a:buSzPct val="100000"/>
              <a:defRPr/>
            </a:pPr>
            <a:endParaRPr lang="pt-BR" sz="1600" b="1" dirty="0"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98638" y="152400"/>
          <a:ext cx="53990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dArt" r:id="rId3" imgW="6057968" imgH="4028942" progId="MSWordArt.2">
                  <p:embed/>
                </p:oleObj>
              </mc:Choice>
              <mc:Fallback>
                <p:oleObj name="WordArt" r:id="rId3" imgW="6057968" imgH="4028942" progId="MSWordArt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52400"/>
                        <a:ext cx="53990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58750" y="990600"/>
            <a:ext cx="8826500" cy="5708650"/>
          </a:xfrm>
          <a:prstGeom prst="ellipse">
            <a:avLst/>
          </a:prstGeom>
          <a:gradFill rotWithShape="0">
            <a:gsLst>
              <a:gs pos="0">
                <a:srgbClr val="E3BEFF"/>
              </a:gs>
              <a:gs pos="50000">
                <a:srgbClr val="000000"/>
              </a:gs>
              <a:gs pos="100000">
                <a:srgbClr val="E3BEFF"/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90600" y="2228850"/>
            <a:ext cx="72390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>
                <a:solidFill>
                  <a:srgbClr val="FFFFFF"/>
                </a:solidFill>
              </a:rPr>
              <a:t>Introdução</a:t>
            </a:r>
          </a:p>
          <a:p>
            <a:pPr algn="ctr"/>
            <a:r>
              <a:rPr lang="pt-BR" altLang="pt-BR" sz="3200">
                <a:solidFill>
                  <a:srgbClr val="FFFFFF"/>
                </a:solidFill>
              </a:rPr>
              <a:t>Plano do curso</a:t>
            </a:r>
          </a:p>
          <a:p>
            <a:pPr algn="ctr"/>
            <a:r>
              <a:rPr lang="pt-BR" altLang="pt-BR" sz="3200">
                <a:solidFill>
                  <a:srgbClr val="FFFFFF"/>
                </a:solidFill>
              </a:rPr>
              <a:t>Revisão de Conceitos e Terminologia</a:t>
            </a:r>
          </a:p>
          <a:p>
            <a:pPr algn="ctr"/>
            <a:r>
              <a:rPr lang="pt-BR" altLang="pt-BR" sz="3200">
                <a:solidFill>
                  <a:srgbClr val="FFFFFF"/>
                </a:solidFill>
              </a:rPr>
              <a:t>Arquitetura de referência</a:t>
            </a:r>
            <a:endParaRPr lang="pt-BR" altLang="pt-BR" sz="3200">
              <a:solidFill>
                <a:srgbClr val="FC0128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ChangeArrowheads="1"/>
          </p:cNvSpPr>
          <p:nvPr/>
        </p:nvSpPr>
        <p:spPr bwMode="auto">
          <a:xfrm>
            <a:off x="2819400" y="0"/>
            <a:ext cx="5105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200">
                <a:solidFill>
                  <a:schemeClr val="bg1"/>
                </a:solidFill>
              </a:rPr>
              <a:t>Projeto Físico</a:t>
            </a:r>
          </a:p>
        </p:txBody>
      </p:sp>
      <p:sp>
        <p:nvSpPr>
          <p:cNvPr id="21507" name="Rectangle 2052" descr="Mármore branco"/>
          <p:cNvSpPr>
            <a:spLocks noChangeArrowheads="1"/>
          </p:cNvSpPr>
          <p:nvPr/>
        </p:nvSpPr>
        <p:spPr bwMode="auto">
          <a:xfrm>
            <a:off x="685800" y="990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1600" dirty="0"/>
              <a:t>/*==============================================================*/</a:t>
            </a:r>
          </a:p>
          <a:p>
            <a:pPr>
              <a:defRPr/>
            </a:pPr>
            <a:r>
              <a:rPr lang="pt-BR" sz="1600" dirty="0"/>
              <a:t>/* </a:t>
            </a:r>
            <a:r>
              <a:rPr lang="pt-BR" sz="1600" dirty="0" err="1"/>
              <a:t>Table</a:t>
            </a:r>
            <a:r>
              <a:rPr lang="pt-BR" sz="1600" dirty="0"/>
              <a:t>: MUNI_IBGE                                             */</a:t>
            </a:r>
          </a:p>
          <a:p>
            <a:pPr>
              <a:defRPr/>
            </a:pPr>
            <a:r>
              <a:rPr lang="pt-BR" sz="1600" dirty="0"/>
              <a:t>/*==============================================================*/</a:t>
            </a:r>
          </a:p>
          <a:p>
            <a:pPr>
              <a:defRPr/>
            </a:pPr>
            <a:r>
              <a:rPr lang="pt-BR" sz="1600" dirty="0"/>
              <a:t>CREATE TABLE MUNI_IBGE  (</a:t>
            </a:r>
          </a:p>
          <a:p>
            <a:pPr>
              <a:defRPr/>
            </a:pPr>
            <a:r>
              <a:rPr lang="pt-BR" sz="1600" dirty="0"/>
              <a:t>   ID_MUNI_IBGE         NUMBER(7)                       NOT NULL,</a:t>
            </a:r>
          </a:p>
          <a:p>
            <a:pPr>
              <a:defRPr/>
            </a:pPr>
            <a:r>
              <a:rPr lang="pt-BR" sz="1600" dirty="0"/>
              <a:t>   NM_MUNI              VARCHAR2(200),</a:t>
            </a:r>
          </a:p>
          <a:p>
            <a:pPr>
              <a:defRPr/>
            </a:pPr>
            <a:r>
              <a:rPr lang="pt-BR" sz="1600" dirty="0"/>
              <a:t>   ID_UF_IBGE           NUMBER(2),</a:t>
            </a:r>
          </a:p>
          <a:p>
            <a:pPr>
              <a:defRPr/>
            </a:pPr>
            <a:r>
              <a:rPr lang="pt-BR" sz="1600" dirty="0"/>
              <a:t>   POPULACAO_1991       NUMBER(10),</a:t>
            </a:r>
          </a:p>
          <a:p>
            <a:pPr>
              <a:defRPr/>
            </a:pPr>
            <a:r>
              <a:rPr lang="pt-BR" sz="1600" dirty="0"/>
              <a:t>   POPULACAO_2000       NUMBER(10),</a:t>
            </a:r>
          </a:p>
          <a:p>
            <a:pPr>
              <a:defRPr/>
            </a:pPr>
            <a:r>
              <a:rPr lang="en-US" sz="1600" dirty="0"/>
              <a:t>   CONSTRAINT PK_MUNI_IBGE PRIMARY KEY (ID_MUNI_IBGE)</a:t>
            </a:r>
          </a:p>
          <a:p>
            <a:pPr>
              <a:defRPr/>
            </a:pPr>
            <a:r>
              <a:rPr lang="pt-BR" sz="1600" dirty="0"/>
              <a:t>);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en-US" sz="1600" dirty="0"/>
              <a:t>COMMENT ON TABLE MUNI_IBGE IS</a:t>
            </a:r>
          </a:p>
          <a:p>
            <a:pPr>
              <a:defRPr/>
            </a:pPr>
            <a:r>
              <a:rPr lang="pt-BR" sz="1600" dirty="0"/>
              <a:t>'Municípios brasileiros';</a:t>
            </a:r>
          </a:p>
          <a:p>
            <a:pPr>
              <a:defRPr/>
            </a:pPr>
            <a:endParaRPr lang="pt-BR" sz="1600" dirty="0"/>
          </a:p>
          <a:p>
            <a:pPr>
              <a:defRPr/>
            </a:pPr>
            <a:r>
              <a:rPr lang="pt-BR" sz="1600" dirty="0"/>
              <a:t>ALTER TABLE MUNI_IBGE</a:t>
            </a:r>
          </a:p>
          <a:p>
            <a:pPr>
              <a:defRPr/>
            </a:pPr>
            <a:r>
              <a:rPr lang="en-US" sz="1600" dirty="0"/>
              <a:t>   ADD CONSTRAINT FK_MUNI_UF FOREIGN KEY (ID_UF_IBGE)</a:t>
            </a:r>
          </a:p>
          <a:p>
            <a:pPr>
              <a:defRPr/>
            </a:pPr>
            <a:r>
              <a:rPr lang="pt-BR" sz="1600" dirty="0"/>
              <a:t>      REFERENCES UF_IBGE (ID_UF_IBGE);</a:t>
            </a:r>
          </a:p>
          <a:p>
            <a:pPr>
              <a:defRPr/>
            </a:pPr>
            <a:endParaRPr lang="pt-BR" sz="1600" dirty="0"/>
          </a:p>
          <a:p>
            <a:pPr marL="342900" indent="-342900">
              <a:spcBef>
                <a:spcPct val="20000"/>
              </a:spcBef>
              <a:buSzPct val="100000"/>
              <a:defRPr/>
            </a:pPr>
            <a:endParaRPr lang="pt-BR" sz="16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0" descr="Mármore branco"/>
          <p:cNvGraphicFramePr>
            <a:graphicFrameLocks noChangeAspect="1"/>
          </p:cNvGraphicFramePr>
          <p:nvPr/>
        </p:nvGraphicFramePr>
        <p:xfrm>
          <a:off x="0" y="3609975"/>
          <a:ext cx="47339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Imagem de bitmap" r:id="rId3" imgW="4734586" imgH="3247619" progId="Paint.Picture">
                  <p:embed/>
                </p:oleObj>
              </mc:Choice>
              <mc:Fallback>
                <p:oleObj name="Imagem de bitmap" r:id="rId3" imgW="4734586" imgH="3247619" progId="Paint.Picture">
                  <p:embed/>
                  <p:pic>
                    <p:nvPicPr>
                      <p:cNvPr id="0" name="Object 20" descr="Mármore branc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09975"/>
                        <a:ext cx="473392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5" name="Picture 18" descr="Mármore bran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06825"/>
            <a:ext cx="44196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6" name="Object 15"/>
          <p:cNvGraphicFramePr>
            <a:graphicFrameLocks noChangeAspect="1"/>
          </p:cNvGraphicFramePr>
          <p:nvPr/>
        </p:nvGraphicFramePr>
        <p:xfrm>
          <a:off x="4495800" y="1905000"/>
          <a:ext cx="4648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Imagem bitmap" r:id="rId7" imgW="4514286" imgH="1438095" progId="Paint.Picture">
                  <p:embed/>
                </p:oleObj>
              </mc:Choice>
              <mc:Fallback>
                <p:oleObj name="Imagem bitmap" r:id="rId7" imgW="4514286" imgH="1438095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46482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981200"/>
          <a:ext cx="2057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Clip" r:id="rId9" imgW="5761038" imgH="3224213" progId="MS_ClipArt_Gallery.2">
                  <p:embed/>
                </p:oleObj>
              </mc:Choice>
              <mc:Fallback>
                <p:oleObj name="Clip" r:id="rId9" imgW="5761038" imgH="3224213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2057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609600" y="63500"/>
            <a:ext cx="807561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>
                <a:solidFill>
                  <a:schemeClr val="bg1"/>
                </a:solidFill>
              </a:rPr>
              <a:t>Projeto de bancos de dados</a:t>
            </a:r>
          </a:p>
          <a:p>
            <a:pPr algn="ctr"/>
            <a:r>
              <a:rPr lang="pt-BR" altLang="pt-BR">
                <a:solidFill>
                  <a:schemeClr val="bg1"/>
                </a:solidFill>
              </a:rPr>
              <a:t>numa abordagem OO</a:t>
            </a:r>
            <a:endParaRPr lang="pt-BR" altLang="pt-BR" sz="3200">
              <a:solidFill>
                <a:srgbClr val="FFFFFF"/>
              </a:solidFill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458788" y="1373188"/>
            <a:ext cx="2892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>
                <a:solidFill>
                  <a:schemeClr val="bg1"/>
                </a:solidFill>
              </a:rPr>
              <a:t>Mundo  Real</a:t>
            </a:r>
            <a:endParaRPr lang="pt-BR" altLang="pt-BR" sz="3200">
              <a:solidFill>
                <a:srgbClr val="FAFD00"/>
              </a:solidFill>
            </a:endParaRP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4802188" y="1343025"/>
            <a:ext cx="41894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>
                <a:solidFill>
                  <a:schemeClr val="bg1"/>
                </a:solidFill>
              </a:rPr>
              <a:t>Modelo de Classes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838200" y="3733800"/>
            <a:ext cx="2838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67000" y="3810000"/>
            <a:ext cx="16764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>
                <a:solidFill>
                  <a:schemeClr val="bg1"/>
                </a:solidFill>
              </a:rPr>
              <a:t>Projeto</a:t>
            </a:r>
          </a:p>
          <a:p>
            <a:r>
              <a:rPr lang="pt-BR" altLang="pt-BR" sz="3200">
                <a:solidFill>
                  <a:schemeClr val="bg1"/>
                </a:solidFill>
              </a:rPr>
              <a:t>Físico</a:t>
            </a:r>
            <a:endParaRPr lang="pt-BR" altLang="pt-BR" sz="3200">
              <a:solidFill>
                <a:srgbClr val="FAFD00"/>
              </a:solidFill>
            </a:endParaRP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2825750" y="3048000"/>
            <a:ext cx="1517650" cy="228600"/>
          </a:xfrm>
          <a:prstGeom prst="rightArrow">
            <a:avLst>
              <a:gd name="adj1" fmla="val 50000"/>
              <a:gd name="adj2" fmla="val 330531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 rot="16200000" flipH="1">
            <a:off x="6607175" y="3451225"/>
            <a:ext cx="908050" cy="254000"/>
          </a:xfrm>
          <a:prstGeom prst="rightArrow">
            <a:avLst>
              <a:gd name="adj1" fmla="val 50000"/>
              <a:gd name="adj2" fmla="val 178767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28685" name="Text Box 17" descr="Mármore branco"/>
          <p:cNvSpPr txBox="1">
            <a:spLocks noChangeArrowheads="1"/>
          </p:cNvSpPr>
          <p:nvPr/>
        </p:nvSpPr>
        <p:spPr bwMode="auto">
          <a:xfrm>
            <a:off x="6553200" y="6019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3200">
                <a:solidFill>
                  <a:schemeClr val="bg1"/>
                </a:solidFill>
              </a:rPr>
              <a:t>de Dados</a:t>
            </a:r>
          </a:p>
        </p:txBody>
      </p:sp>
      <p:sp>
        <p:nvSpPr>
          <p:cNvPr id="28686" name="Text Box 19" descr="Mármore branco"/>
          <p:cNvSpPr txBox="1">
            <a:spLocks noChangeArrowheads="1"/>
          </p:cNvSpPr>
          <p:nvPr/>
        </p:nvSpPr>
        <p:spPr bwMode="auto">
          <a:xfrm>
            <a:off x="6553200" y="5546725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3200">
                <a:solidFill>
                  <a:schemeClr val="bg1"/>
                </a:solidFill>
              </a:rPr>
              <a:t>Modelo</a:t>
            </a:r>
          </a:p>
        </p:txBody>
      </p:sp>
      <p:sp>
        <p:nvSpPr>
          <p:cNvPr id="28687" name="AutoShape 13"/>
          <p:cNvSpPr>
            <a:spLocks noChangeArrowheads="1"/>
          </p:cNvSpPr>
          <p:nvPr/>
        </p:nvSpPr>
        <p:spPr bwMode="auto">
          <a:xfrm flipH="1">
            <a:off x="3352800" y="5181600"/>
            <a:ext cx="1517650" cy="222250"/>
          </a:xfrm>
          <a:prstGeom prst="rightArrow">
            <a:avLst>
              <a:gd name="adj1" fmla="val 50000"/>
              <a:gd name="adj2" fmla="val 341460"/>
            </a:avLst>
          </a:prstGeom>
          <a:solidFill>
            <a:srgbClr val="FC012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58"/>
          <p:cNvGrpSpPr>
            <a:grpSpLocks/>
          </p:cNvGrpSpPr>
          <p:nvPr/>
        </p:nvGrpSpPr>
        <p:grpSpPr bwMode="auto">
          <a:xfrm>
            <a:off x="1584325" y="1322388"/>
            <a:ext cx="5976938" cy="4213225"/>
            <a:chOff x="-3" y="-3"/>
            <a:chExt cx="3765" cy="2654"/>
          </a:xfrm>
        </p:grpSpPr>
        <p:grpSp>
          <p:nvGrpSpPr>
            <p:cNvPr id="29700" name="Group 56"/>
            <p:cNvGrpSpPr>
              <a:grpSpLocks/>
            </p:cNvGrpSpPr>
            <p:nvPr/>
          </p:nvGrpSpPr>
          <p:grpSpPr bwMode="auto">
            <a:xfrm>
              <a:off x="0" y="0"/>
              <a:ext cx="3759" cy="2648"/>
              <a:chOff x="0" y="0"/>
              <a:chExt cx="3759" cy="2648"/>
            </a:xfrm>
          </p:grpSpPr>
          <p:grpSp>
            <p:nvGrpSpPr>
              <p:cNvPr id="29702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253" cy="518"/>
                <a:chOff x="0" y="0"/>
                <a:chExt cx="1253" cy="518"/>
              </a:xfrm>
            </p:grpSpPr>
            <p:sp>
              <p:nvSpPr>
                <p:cNvPr id="29754" name="Rectangle 2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19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 b="1">
                      <a:cs typeface="Times New Roman" pitchFamily="18" charset="0"/>
                    </a:rPr>
                    <a:t>Modelo de Entidades e Relacionamentos</a:t>
                  </a:r>
                  <a:endParaRPr lang="pt-BR" altLang="pt-BR" sz="1200">
                    <a:cs typeface="Times New Roman" pitchFamily="18" charset="0"/>
                  </a:endParaRP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55" name="Rectangle 20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03" name="Group 23"/>
              <p:cNvGrpSpPr>
                <a:grpSpLocks/>
              </p:cNvGrpSpPr>
              <p:nvPr/>
            </p:nvGrpSpPr>
            <p:grpSpPr bwMode="auto">
              <a:xfrm>
                <a:off x="1253" y="0"/>
                <a:ext cx="1253" cy="518"/>
                <a:chOff x="1253" y="0"/>
                <a:chExt cx="1253" cy="518"/>
              </a:xfrm>
            </p:grpSpPr>
            <p:sp>
              <p:nvSpPr>
                <p:cNvPr id="29752" name="Rectangle 3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81" y="0"/>
                  <a:ext cx="119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 b="1">
                      <a:cs typeface="Times New Roman" pitchFamily="18" charset="0"/>
                    </a:rPr>
                    <a:t>Modelo de Classes</a:t>
                  </a:r>
                  <a:endParaRPr lang="pt-BR" altLang="pt-BR" sz="1200">
                    <a:cs typeface="Times New Roman" pitchFamily="18" charset="0"/>
                  </a:endParaRP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53" name="Rectangle 22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53" y="0"/>
                  <a:ext cx="125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04" name="Group 25"/>
              <p:cNvGrpSpPr>
                <a:grpSpLocks/>
              </p:cNvGrpSpPr>
              <p:nvPr/>
            </p:nvGrpSpPr>
            <p:grpSpPr bwMode="auto">
              <a:xfrm>
                <a:off x="2506" y="0"/>
                <a:ext cx="1253" cy="518"/>
                <a:chOff x="2506" y="0"/>
                <a:chExt cx="1253" cy="518"/>
              </a:xfrm>
            </p:grpSpPr>
            <p:sp>
              <p:nvSpPr>
                <p:cNvPr id="29750" name="Rectangle 4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34" y="0"/>
                  <a:ext cx="119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 b="1">
                      <a:cs typeface="Times New Roman" pitchFamily="18" charset="0"/>
                    </a:rPr>
                    <a:t>Modelo Relacional</a:t>
                  </a:r>
                  <a:endParaRPr lang="pt-BR" altLang="pt-BR" sz="1200">
                    <a:cs typeface="Times New Roman" pitchFamily="18" charset="0"/>
                  </a:endParaRP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51" name="Rectangle 24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06" y="0"/>
                  <a:ext cx="125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05" name="Group 27"/>
              <p:cNvGrpSpPr>
                <a:grpSpLocks/>
              </p:cNvGrpSpPr>
              <p:nvPr/>
            </p:nvGrpSpPr>
            <p:grpSpPr bwMode="auto">
              <a:xfrm>
                <a:off x="0" y="518"/>
                <a:ext cx="1253" cy="403"/>
                <a:chOff x="0" y="518"/>
                <a:chExt cx="1253" cy="403"/>
              </a:xfrm>
            </p:grpSpPr>
            <p:sp>
              <p:nvSpPr>
                <p:cNvPr id="29748" name="Rectangle 5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8" y="518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Entidade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49" name="Rectangle 26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06" name="Group 29"/>
              <p:cNvGrpSpPr>
                <a:grpSpLocks/>
              </p:cNvGrpSpPr>
              <p:nvPr/>
            </p:nvGrpSpPr>
            <p:grpSpPr bwMode="auto">
              <a:xfrm>
                <a:off x="1253" y="518"/>
                <a:ext cx="1253" cy="403"/>
                <a:chOff x="1253" y="518"/>
                <a:chExt cx="1253" cy="403"/>
              </a:xfrm>
            </p:grpSpPr>
            <p:sp>
              <p:nvSpPr>
                <p:cNvPr id="29746" name="Rectangle 6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81" y="518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Classe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47" name="Rectangle 28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53" y="518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07" name="Group 31"/>
              <p:cNvGrpSpPr>
                <a:grpSpLocks/>
              </p:cNvGrpSpPr>
              <p:nvPr/>
            </p:nvGrpSpPr>
            <p:grpSpPr bwMode="auto">
              <a:xfrm>
                <a:off x="2506" y="518"/>
                <a:ext cx="1253" cy="403"/>
                <a:chOff x="2506" y="518"/>
                <a:chExt cx="1253" cy="403"/>
              </a:xfrm>
            </p:grpSpPr>
            <p:sp>
              <p:nvSpPr>
                <p:cNvPr id="29744" name="Rectangle 7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34" y="518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Tabela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45" name="Rectangle 30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06" y="518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08" name="Group 33"/>
              <p:cNvGrpSpPr>
                <a:grpSpLocks/>
              </p:cNvGrpSpPr>
              <p:nvPr/>
            </p:nvGrpSpPr>
            <p:grpSpPr bwMode="auto">
              <a:xfrm>
                <a:off x="0" y="921"/>
                <a:ext cx="1253" cy="403"/>
                <a:chOff x="0" y="921"/>
                <a:chExt cx="1253" cy="403"/>
              </a:xfrm>
            </p:grpSpPr>
            <p:sp>
              <p:nvSpPr>
                <p:cNvPr id="29742" name="Rectangle 8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8" y="921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Atributo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43" name="Rectangle 32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09" name="Group 35"/>
              <p:cNvGrpSpPr>
                <a:grpSpLocks/>
              </p:cNvGrpSpPr>
              <p:nvPr/>
            </p:nvGrpSpPr>
            <p:grpSpPr bwMode="auto">
              <a:xfrm>
                <a:off x="1253" y="921"/>
                <a:ext cx="1253" cy="403"/>
                <a:chOff x="1253" y="921"/>
                <a:chExt cx="1253" cy="403"/>
              </a:xfrm>
            </p:grpSpPr>
            <p:sp>
              <p:nvSpPr>
                <p:cNvPr id="29740" name="Rectangle 9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81" y="921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Atributo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41" name="Rectangle 34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53" y="921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0" name="Group 37"/>
              <p:cNvGrpSpPr>
                <a:grpSpLocks/>
              </p:cNvGrpSpPr>
              <p:nvPr/>
            </p:nvGrpSpPr>
            <p:grpSpPr bwMode="auto">
              <a:xfrm>
                <a:off x="2506" y="921"/>
                <a:ext cx="1253" cy="403"/>
                <a:chOff x="2506" y="921"/>
                <a:chExt cx="1253" cy="403"/>
              </a:xfrm>
            </p:grpSpPr>
            <p:sp>
              <p:nvSpPr>
                <p:cNvPr id="29738" name="Rectangle 10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34" y="921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Coluna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39" name="Rectangle 36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06" y="921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1" name="Group 39"/>
              <p:cNvGrpSpPr>
                <a:grpSpLocks/>
              </p:cNvGrpSpPr>
              <p:nvPr/>
            </p:nvGrpSpPr>
            <p:grpSpPr bwMode="auto">
              <a:xfrm>
                <a:off x="0" y="1324"/>
                <a:ext cx="1253" cy="518"/>
                <a:chOff x="0" y="1324"/>
                <a:chExt cx="1253" cy="518"/>
              </a:xfrm>
            </p:grpSpPr>
            <p:sp>
              <p:nvSpPr>
                <p:cNvPr id="29736" name="Rectangle 11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8" y="1324"/>
                  <a:ext cx="119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Relacionamento 1:1 ou  1:N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37" name="Rectangle 38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25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2" name="Group 41"/>
              <p:cNvGrpSpPr>
                <a:grpSpLocks/>
              </p:cNvGrpSpPr>
              <p:nvPr/>
            </p:nvGrpSpPr>
            <p:grpSpPr bwMode="auto">
              <a:xfrm>
                <a:off x="1253" y="1324"/>
                <a:ext cx="1253" cy="518"/>
                <a:chOff x="1253" y="1324"/>
                <a:chExt cx="1253" cy="518"/>
              </a:xfrm>
            </p:grpSpPr>
            <p:sp>
              <p:nvSpPr>
                <p:cNvPr id="29734" name="Rectangle 12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81" y="1324"/>
                  <a:ext cx="119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Associação 1:1 ou  1:N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35" name="Rectangle 40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53" y="1324"/>
                  <a:ext cx="125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3" name="Group 43"/>
              <p:cNvGrpSpPr>
                <a:grpSpLocks/>
              </p:cNvGrpSpPr>
              <p:nvPr/>
            </p:nvGrpSpPr>
            <p:grpSpPr bwMode="auto">
              <a:xfrm>
                <a:off x="2506" y="1324"/>
                <a:ext cx="1253" cy="518"/>
                <a:chOff x="2506" y="1324"/>
                <a:chExt cx="1253" cy="518"/>
              </a:xfrm>
            </p:grpSpPr>
            <p:sp>
              <p:nvSpPr>
                <p:cNvPr id="29732" name="Rectangle 13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34" y="1324"/>
                  <a:ext cx="1197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Chave estrangeira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33" name="Rectangle 42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06" y="1324"/>
                  <a:ext cx="125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4" name="Group 45"/>
              <p:cNvGrpSpPr>
                <a:grpSpLocks/>
              </p:cNvGrpSpPr>
              <p:nvPr/>
            </p:nvGrpSpPr>
            <p:grpSpPr bwMode="auto">
              <a:xfrm>
                <a:off x="0" y="1842"/>
                <a:ext cx="1253" cy="403"/>
                <a:chOff x="0" y="1842"/>
                <a:chExt cx="1253" cy="403"/>
              </a:xfrm>
            </p:grpSpPr>
            <p:sp>
              <p:nvSpPr>
                <p:cNvPr id="29730" name="Rectangle 14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8" y="1842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Relacionamento N:M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31" name="Rectangle 44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5" name="Group 47"/>
              <p:cNvGrpSpPr>
                <a:grpSpLocks/>
              </p:cNvGrpSpPr>
              <p:nvPr/>
            </p:nvGrpSpPr>
            <p:grpSpPr bwMode="auto">
              <a:xfrm>
                <a:off x="1253" y="1842"/>
                <a:ext cx="1253" cy="403"/>
                <a:chOff x="1253" y="1842"/>
                <a:chExt cx="1253" cy="403"/>
              </a:xfrm>
            </p:grpSpPr>
            <p:sp>
              <p:nvSpPr>
                <p:cNvPr id="29728" name="Rectangle 15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81" y="1842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Associação N:M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29" name="Rectangle 46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53" y="1842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6" name="Group 49"/>
              <p:cNvGrpSpPr>
                <a:grpSpLocks/>
              </p:cNvGrpSpPr>
              <p:nvPr/>
            </p:nvGrpSpPr>
            <p:grpSpPr bwMode="auto">
              <a:xfrm>
                <a:off x="2506" y="1842"/>
                <a:ext cx="1253" cy="403"/>
                <a:chOff x="2506" y="1842"/>
                <a:chExt cx="1253" cy="403"/>
              </a:xfrm>
            </p:grpSpPr>
            <p:sp>
              <p:nvSpPr>
                <p:cNvPr id="29726" name="Rectangle 16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34" y="1842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Tabela de interseção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27" name="Rectangle 48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06" y="1842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7" name="Group 51"/>
              <p:cNvGrpSpPr>
                <a:grpSpLocks/>
              </p:cNvGrpSpPr>
              <p:nvPr/>
            </p:nvGrpSpPr>
            <p:grpSpPr bwMode="auto">
              <a:xfrm>
                <a:off x="0" y="2245"/>
                <a:ext cx="1253" cy="403"/>
                <a:chOff x="0" y="2245"/>
                <a:chExt cx="1253" cy="403"/>
              </a:xfrm>
            </p:grpSpPr>
            <p:sp>
              <p:nvSpPr>
                <p:cNvPr id="29724" name="Rectangle 17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8" y="2245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---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25" name="Rectangle 50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8" name="Group 53"/>
              <p:cNvGrpSpPr>
                <a:grpSpLocks/>
              </p:cNvGrpSpPr>
              <p:nvPr/>
            </p:nvGrpSpPr>
            <p:grpSpPr bwMode="auto">
              <a:xfrm>
                <a:off x="1253" y="2245"/>
                <a:ext cx="1253" cy="403"/>
                <a:chOff x="1253" y="2245"/>
                <a:chExt cx="1253" cy="403"/>
              </a:xfrm>
            </p:grpSpPr>
            <p:sp>
              <p:nvSpPr>
                <p:cNvPr id="29722" name="Rectangle 18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81" y="2245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Método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23" name="Rectangle 52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1253" y="2245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  <p:grpSp>
            <p:nvGrpSpPr>
              <p:cNvPr id="29719" name="Group 55"/>
              <p:cNvGrpSpPr>
                <a:grpSpLocks/>
              </p:cNvGrpSpPr>
              <p:nvPr/>
            </p:nvGrpSpPr>
            <p:grpSpPr bwMode="auto">
              <a:xfrm>
                <a:off x="2506" y="2245"/>
                <a:ext cx="1253" cy="403"/>
                <a:chOff x="2506" y="2245"/>
                <a:chExt cx="1253" cy="403"/>
              </a:xfrm>
            </p:grpSpPr>
            <p:sp>
              <p:nvSpPr>
                <p:cNvPr id="29720" name="Rectangle 19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34" y="2245"/>
                  <a:ext cx="1197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pt-BR" altLang="pt-BR" sz="1200">
                      <a:cs typeface="Times New Roman" pitchFamily="18" charset="0"/>
                    </a:rPr>
                    <a:t>---</a:t>
                  </a:r>
                </a:p>
                <a:p>
                  <a:pPr algn="ctr"/>
                  <a:endParaRPr lang="pt-BR" altLang="pt-BR" sz="2400"/>
                </a:p>
              </p:txBody>
            </p:sp>
            <p:sp>
              <p:nvSpPr>
                <p:cNvPr id="29721" name="Rectangle 54" descr="Mármore branco"/>
                <p:cNvSpPr>
                  <a:spLocks noChangeArrowheads="1"/>
                </p:cNvSpPr>
                <p:nvPr/>
              </p:nvSpPr>
              <p:spPr bwMode="auto">
                <a:xfrm>
                  <a:off x="2506" y="2245"/>
                  <a:ext cx="12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scene3d>
                  <a:camera prst="legacyObliqueRight"/>
                  <a:lightRig rig="legacyHarsh3" dir="t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663300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flatTx/>
                </a:bodyPr>
                <a:lstStyle>
                  <a:lvl1pPr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pt-BR" altLang="pt-BR"/>
                </a:p>
              </p:txBody>
            </p:sp>
          </p:grpSp>
        </p:grpSp>
        <p:sp>
          <p:nvSpPr>
            <p:cNvPr id="29701" name="Rectangle 57" descr="Mármore branco"/>
            <p:cNvSpPr>
              <a:spLocks noChangeArrowheads="1"/>
            </p:cNvSpPr>
            <p:nvPr/>
          </p:nvSpPr>
          <p:spPr bwMode="auto">
            <a:xfrm>
              <a:off x="-3" y="-3"/>
              <a:ext cx="3765" cy="26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scene3d>
              <a:camera prst="legacyObliqueRight"/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flatTx/>
            </a:bodyPr>
            <a:lstStyle>
              <a:lvl1pPr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sp>
        <p:nvSpPr>
          <p:cNvPr id="29699" name="Rectangle 59"/>
          <p:cNvSpPr>
            <a:spLocks noChangeArrowheads="1"/>
          </p:cNvSpPr>
          <p:nvPr/>
        </p:nvSpPr>
        <p:spPr bwMode="auto">
          <a:xfrm>
            <a:off x="609600" y="63500"/>
            <a:ext cx="80756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>
                <a:solidFill>
                  <a:schemeClr val="bg1"/>
                </a:solidFill>
              </a:rPr>
              <a:t>Comparação entre modelos</a:t>
            </a:r>
            <a:endParaRPr lang="pt-BR" altLang="pt-BR"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Mármore branco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7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3200">
                <a:solidFill>
                  <a:schemeClr val="tx1"/>
                </a:solidFill>
                <a:latin typeface="Arial" pitchFamily="34" charset="0"/>
              </a:rPr>
              <a:t>Papéis envolvidos</a:t>
            </a:r>
            <a:endParaRPr lang="pt-BR" altLang="pt-BR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723" name="Rectangle 3" descr="Mármore branco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pt-BR" altLang="pt-BR" sz="2400"/>
              <a:t>AD (Administrador de dados)</a:t>
            </a:r>
          </a:p>
          <a:p>
            <a:pPr lvl="1">
              <a:lnSpc>
                <a:spcPct val="90000"/>
              </a:lnSpc>
            </a:pPr>
            <a:r>
              <a:rPr lang="en-US" altLang="pt-BR" sz="2000">
                <a:cs typeface="Times New Roman" pitchFamily="18" charset="0"/>
              </a:rPr>
              <a:t>Responsável por acompanhar a análise e projeto dos sistemas, apoiando a geração dos modelos conceituais e lógicos de dados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Garantir a qualidade dos dados</a:t>
            </a:r>
          </a:p>
          <a:p>
            <a:pPr lvl="1">
              <a:lnSpc>
                <a:spcPct val="80000"/>
              </a:lnSpc>
            </a:pPr>
            <a:r>
              <a:rPr lang="pt-BR" altLang="pt-BR" sz="2000"/>
              <a:t>Definir padrões de nomenclatura para os diversos ambientes existentes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Promover a integração entre os sistemas</a:t>
            </a:r>
            <a:endParaRPr lang="pt-BR" altLang="pt-BR" sz="1400"/>
          </a:p>
          <a:p>
            <a:pPr>
              <a:lnSpc>
                <a:spcPct val="90000"/>
              </a:lnSpc>
            </a:pPr>
            <a:r>
              <a:rPr lang="pt-BR" altLang="pt-BR" sz="2400"/>
              <a:t>DBA (Administrador de banco de dados)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Elaborar modelos de dados físicos e rodar </a:t>
            </a:r>
            <a:r>
              <a:rPr lang="pt-BR" altLang="pt-BR" sz="2000" i="1"/>
              <a:t>scripts </a:t>
            </a:r>
            <a:r>
              <a:rPr lang="pt-BR" altLang="pt-BR" sz="2000"/>
              <a:t>(ddl)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Controlar os privilégios de acesso aos bancos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Monitorar e otimizar a performance de bancos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Reorganizar e recuperar bancos através de </a:t>
            </a:r>
            <a:r>
              <a:rPr lang="pt-BR" altLang="pt-BR" sz="2000" i="1"/>
              <a:t>back-ups </a:t>
            </a:r>
            <a:endParaRPr lang="pt-BR" altLang="pt-BR" sz="2000"/>
          </a:p>
          <a:p>
            <a:pPr>
              <a:lnSpc>
                <a:spcPct val="90000"/>
              </a:lnSpc>
            </a:pPr>
            <a:r>
              <a:rPr lang="pt-BR" altLang="pt-BR" sz="2400"/>
              <a:t>Desenvolvedor (Analista de sistemas)</a:t>
            </a:r>
          </a:p>
          <a:p>
            <a:pPr lvl="1">
              <a:lnSpc>
                <a:spcPct val="90000"/>
              </a:lnSpc>
            </a:pPr>
            <a:r>
              <a:rPr lang="en-US" altLang="pt-BR" sz="2000">
                <a:cs typeface="Times New Roman" pitchFamily="18" charset="0"/>
              </a:rPr>
              <a:t>Responsável pela análise, projeto e</a:t>
            </a:r>
            <a:r>
              <a:rPr lang="en-US" altLang="pt-BR" sz="1800">
                <a:cs typeface="Times New Roman" pitchFamily="18" charset="0"/>
              </a:rPr>
              <a:t> </a:t>
            </a:r>
            <a:r>
              <a:rPr lang="en-US" altLang="pt-BR" sz="2000">
                <a:cs typeface="Times New Roman" pitchFamily="18" charset="0"/>
              </a:rPr>
              <a:t>implementação do sistema, com base nos requisitos levantados junto ao usuário</a:t>
            </a:r>
            <a:endParaRPr lang="pt-BR" altLang="pt-BR" sz="1600"/>
          </a:p>
          <a:p>
            <a:pPr>
              <a:lnSpc>
                <a:spcPct val="90000"/>
              </a:lnSpc>
            </a:pPr>
            <a:r>
              <a:rPr lang="pt-BR" altLang="pt-BR" sz="2400"/>
              <a:t>Usuário (Cliente)</a:t>
            </a:r>
          </a:p>
          <a:p>
            <a:pPr lvl="1">
              <a:lnSpc>
                <a:spcPct val="90000"/>
              </a:lnSpc>
            </a:pPr>
            <a:r>
              <a:rPr lang="en-US" altLang="pt-BR" sz="2000">
                <a:cs typeface="Times New Roman" pitchFamily="18" charset="0"/>
              </a:rPr>
              <a:t>Responsável por definir e validar os requisitos e interfaces do sistema</a:t>
            </a:r>
            <a:endParaRPr lang="pt-BR" altLang="pt-BR" sz="20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 descr="Mármore branco"/>
          <p:cNvGraphicFramePr>
            <a:graphicFrameLocks noChangeAspect="1"/>
          </p:cNvGraphicFramePr>
          <p:nvPr/>
        </p:nvGraphicFramePr>
        <p:xfrm>
          <a:off x="1447800" y="685800"/>
          <a:ext cx="7500938" cy="574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Imagem de Bitmap" r:id="rId3" imgW="7078063" imgH="5420482" progId="Paint.Picture">
                  <p:embed/>
                </p:oleObj>
              </mc:Choice>
              <mc:Fallback>
                <p:oleObj name="Imagem de Bitmap" r:id="rId3" imgW="7078063" imgH="5420482" progId="Paint.Picture">
                  <p:embed/>
                  <p:pic>
                    <p:nvPicPr>
                      <p:cNvPr id="0" name="Object 4" descr="Mármore branc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85800"/>
                        <a:ext cx="7500938" cy="574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12925" y="0"/>
            <a:ext cx="6921500" cy="6096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BR" sz="3200"/>
              <a:t>Arquitetura de Referência para SGBDs</a:t>
            </a:r>
            <a:endParaRPr lang="en-US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Object 2" descr="Mármore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846138"/>
            <a:ext cx="6135687" cy="601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55713" y="0"/>
            <a:ext cx="69215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4400">
                <a:solidFill>
                  <a:schemeClr val="tx2"/>
                </a:solidFill>
                <a:cs typeface="Times New Roman" pitchFamily="18" charset="0"/>
              </a:rPr>
              <a:t>Componentes do Oracle</a:t>
            </a:r>
            <a:endParaRPr lang="en-US" altLang="pt-BR" sz="440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6148" name="WordArt 7"/>
          <p:cNvSpPr>
            <a:spLocks noChangeArrowheads="1" noChangeShapeType="1" noTextEdit="1"/>
          </p:cNvSpPr>
          <p:nvPr/>
        </p:nvSpPr>
        <p:spPr bwMode="auto">
          <a:xfrm>
            <a:off x="2878138" y="685800"/>
            <a:ext cx="3886200" cy="990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773452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Introdução</a:t>
            </a:r>
          </a:p>
        </p:txBody>
      </p:sp>
      <p:sp>
        <p:nvSpPr>
          <p:cNvPr id="6149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05000"/>
            <a:ext cx="70866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pt-BR" altLang="pt-BR" sz="3600">
                <a:latin typeface="Arial" pitchFamily="34" charset="0"/>
              </a:rPr>
              <a:t>Plano do curso</a:t>
            </a:r>
            <a:endParaRPr lang="pt-BR" altLang="pt-BR" sz="2400" b="1">
              <a:solidFill>
                <a:srgbClr val="006600"/>
              </a:solidFill>
            </a:endParaRPr>
          </a:p>
          <a:p>
            <a:pPr marL="862013" lvl="1" indent="-385763"/>
            <a:r>
              <a:rPr lang="pt-BR" altLang="pt-BR">
                <a:latin typeface="Arial" pitchFamily="34" charset="0"/>
              </a:rPr>
              <a:t>Consultar no e-aluno</a:t>
            </a:r>
            <a:endParaRPr lang="pt-BR" altLang="pt-BR" sz="2000" b="1">
              <a:solidFill>
                <a:srgbClr val="0066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8196" name="WordArt 7"/>
          <p:cNvSpPr>
            <a:spLocks noChangeArrowheads="1" noChangeShapeType="1" noTextEdit="1"/>
          </p:cNvSpPr>
          <p:nvPr/>
        </p:nvSpPr>
        <p:spPr bwMode="auto">
          <a:xfrm>
            <a:off x="2878138" y="685800"/>
            <a:ext cx="3886200" cy="990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773452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Introdução</a:t>
            </a:r>
          </a:p>
        </p:txBody>
      </p:sp>
      <p:sp>
        <p:nvSpPr>
          <p:cNvPr id="819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28750"/>
            <a:ext cx="7086600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pt-BR" altLang="pt-BR" sz="2800">
                <a:latin typeface="Arial" pitchFamily="34" charset="0"/>
              </a:rPr>
              <a:t>Banco de dados (gratuito) a ser utilizado nas aulas pela Web </a:t>
            </a:r>
            <a:endParaRPr lang="pt-BR" altLang="pt-BR" sz="2800" b="1"/>
          </a:p>
          <a:p>
            <a:pPr marL="862013" lvl="1" indent="-385763"/>
            <a:r>
              <a:rPr lang="en-US" altLang="pt-BR" sz="2000" b="1"/>
              <a:t>Entre no site abaixo, se cadastre, receba uma senha em seu e-mail e crie seu banco para os trabalhos</a:t>
            </a:r>
            <a:endParaRPr lang="en-US" altLang="pt-BR" sz="2000" b="1">
              <a:solidFill>
                <a:srgbClr val="006600"/>
              </a:solidFill>
            </a:endParaRPr>
          </a:p>
          <a:p>
            <a:pPr marL="862013" lvl="1" indent="-385763"/>
            <a:r>
              <a:rPr lang="en-US" altLang="pt-BR" b="1">
                <a:solidFill>
                  <a:srgbClr val="006600"/>
                </a:solidFill>
              </a:rPr>
              <a:t>	</a:t>
            </a:r>
            <a:r>
              <a:rPr lang="en-US" altLang="pt-BR" b="1">
                <a:solidFill>
                  <a:srgbClr val="FF0000"/>
                </a:solidFill>
              </a:rPr>
              <a:t>http://apex.oracle.com/ </a:t>
            </a:r>
          </a:p>
          <a:p>
            <a:pPr marL="862013" lvl="1" indent="-385763"/>
            <a:r>
              <a:rPr lang="en-US" altLang="pt-BR" sz="2000" b="1"/>
              <a:t>Preencha os campos conforme preferir</a:t>
            </a:r>
          </a:p>
          <a:p>
            <a:pPr marL="862013" lvl="1" indent="-385763"/>
            <a:r>
              <a:rPr lang="en-US" altLang="pt-BR" sz="2000" b="1"/>
              <a:t>Workspace Name 	&lt;seu banco&gt;</a:t>
            </a:r>
          </a:p>
          <a:p>
            <a:pPr marL="862013" lvl="1" indent="-385763"/>
            <a:r>
              <a:rPr lang="en-US" altLang="pt-BR" sz="2000" b="1"/>
              <a:t>Description 	&lt;Treinamento&gt;</a:t>
            </a:r>
          </a:p>
          <a:p>
            <a:pPr marL="862013" lvl="1" indent="-385763"/>
            <a:r>
              <a:rPr lang="en-US" altLang="pt-BR" sz="2000" b="1"/>
              <a:t>First Name 	&lt;seu nome&gt;</a:t>
            </a:r>
          </a:p>
          <a:p>
            <a:pPr marL="862013" lvl="1" indent="-385763"/>
            <a:r>
              <a:rPr lang="en-US" altLang="pt-BR" sz="2000" b="1"/>
              <a:t>Last Name 	 &lt;seu sobrenome&gt;</a:t>
            </a:r>
          </a:p>
          <a:p>
            <a:pPr marL="862013" lvl="1" indent="-385763"/>
            <a:r>
              <a:rPr lang="en-US" altLang="pt-BR" sz="2000" b="1"/>
              <a:t>Administrator Email 	 &lt;seu e-mail&gt;</a:t>
            </a:r>
          </a:p>
          <a:p>
            <a:pPr marL="862013" lvl="1" indent="-385763"/>
            <a:r>
              <a:rPr lang="en-US" altLang="pt-BR" sz="2000" b="1"/>
              <a:t>Schema Name 	 &lt;seu nome&gt;</a:t>
            </a:r>
          </a:p>
          <a:p>
            <a:pPr marL="862013" lvl="1" indent="-385763"/>
            <a:r>
              <a:rPr lang="en-US" altLang="pt-BR" sz="2000" b="1"/>
              <a:t>Database Size (MB) 	&lt;25&gt;</a:t>
            </a:r>
            <a:endParaRPr lang="pt-BR" altLang="pt-BR" sz="2000" b="1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0244" name="WordArt 7"/>
          <p:cNvSpPr>
            <a:spLocks noChangeArrowheads="1" noChangeShapeType="1" noTextEdit="1"/>
          </p:cNvSpPr>
          <p:nvPr/>
        </p:nvSpPr>
        <p:spPr bwMode="auto">
          <a:xfrm>
            <a:off x="2878138" y="685800"/>
            <a:ext cx="3886200" cy="990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773452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Introdução</a:t>
            </a:r>
          </a:p>
        </p:txBody>
      </p:sp>
      <p:sp>
        <p:nvSpPr>
          <p:cNvPr id="10245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05000"/>
            <a:ext cx="70866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pt-BR" altLang="pt-BR" sz="3600">
                <a:latin typeface="Arial" pitchFamily="34" charset="0"/>
              </a:rPr>
              <a:t>Banco local na rede da UPIS</a:t>
            </a:r>
            <a:endParaRPr lang="pt-BR" altLang="pt-BR" sz="2400" b="1"/>
          </a:p>
          <a:p>
            <a:pPr marL="862013" lvl="1" indent="-385763"/>
            <a:r>
              <a:rPr lang="en-US" altLang="pt-BR" b="1">
                <a:solidFill>
                  <a:srgbClr val="006600"/>
                </a:solidFill>
              </a:rPr>
              <a:t>	</a:t>
            </a:r>
            <a:r>
              <a:rPr lang="en-US" altLang="pt-BR" b="1">
                <a:solidFill>
                  <a:srgbClr val="FF0000"/>
                </a:solidFill>
              </a:rPr>
              <a:t>http://10.4.0.45:8080/apex/ </a:t>
            </a:r>
          </a:p>
          <a:p>
            <a:pPr marL="862013" lvl="1" indent="-385763"/>
            <a:r>
              <a:rPr lang="en-US" altLang="pt-BR" sz="2000" b="1"/>
              <a:t>Hostname: srv_oracle</a:t>
            </a:r>
          </a:p>
          <a:p>
            <a:pPr marL="862013" lvl="1" indent="-385763"/>
            <a:r>
              <a:rPr lang="en-US" altLang="pt-BR" sz="2000" b="1"/>
              <a:t>Usuário/senha: aluno1/aluno1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pt-BR" altLang="pt-BR"/>
          </a:p>
        </p:txBody>
      </p:sp>
      <p:sp>
        <p:nvSpPr>
          <p:cNvPr id="12292" name="WordArt 7"/>
          <p:cNvSpPr>
            <a:spLocks noChangeArrowheads="1" noChangeShapeType="1" noTextEdit="1"/>
          </p:cNvSpPr>
          <p:nvPr/>
        </p:nvSpPr>
        <p:spPr bwMode="auto">
          <a:xfrm>
            <a:off x="2878138" y="685800"/>
            <a:ext cx="3886200" cy="990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773452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Introdução</a:t>
            </a:r>
          </a:p>
        </p:txBody>
      </p:sp>
      <p:sp>
        <p:nvSpPr>
          <p:cNvPr id="12293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1428750"/>
            <a:ext cx="8858250" cy="4819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pt-BR" altLang="pt-BR" sz="2400" b="1" i="1">
                <a:latin typeface="Arial" pitchFamily="34" charset="0"/>
              </a:rPr>
              <a:t>Ferramentas locais e que podem ser baixadas</a:t>
            </a:r>
            <a:endParaRPr lang="pt-BR" altLang="pt-BR" sz="2000" b="1"/>
          </a:p>
          <a:p>
            <a:pPr marL="862013" lvl="1" indent="-385763"/>
            <a:r>
              <a:rPr lang="en-US" altLang="pt-BR" sz="2000" b="1"/>
              <a:t>WinSql</a:t>
            </a:r>
          </a:p>
          <a:p>
            <a:pPr marL="1168400" lvl="3" indent="-355600">
              <a:buFont typeface="Arial" pitchFamily="34" charset="0"/>
              <a:buChar char="•"/>
            </a:pPr>
            <a:r>
              <a:rPr lang="en-US" altLang="pt-BR" sz="1600" b="1"/>
              <a:t>Para baixar o produto</a:t>
            </a:r>
          </a:p>
          <a:p>
            <a:pPr marL="1168400" lvl="3" indent="-355600">
              <a:buFont typeface="Arial" pitchFamily="34" charset="0"/>
              <a:buChar char="•"/>
            </a:pPr>
            <a:r>
              <a:rPr lang="en-US" altLang="pt-BR" sz="1600" b="1"/>
              <a:t>http://web.synametrics.com/WinSQL.htm</a:t>
            </a:r>
          </a:p>
          <a:p>
            <a:pPr marL="1168400" lvl="3" indent="-355600">
              <a:buFont typeface="Arial" pitchFamily="34" charset="0"/>
              <a:buChar char="•"/>
            </a:pPr>
            <a:r>
              <a:rPr lang="en-US" altLang="pt-BR" sz="1600" b="1"/>
              <a:t>Para obter licença gratuita</a:t>
            </a:r>
          </a:p>
          <a:p>
            <a:pPr marL="1168400" lvl="3" indent="-355600">
              <a:buFont typeface="Arial" pitchFamily="34" charset="0"/>
              <a:buChar char="•"/>
            </a:pPr>
            <a:r>
              <a:rPr lang="en-US" altLang="pt-BR" sz="1800" b="1">
                <a:solidFill>
                  <a:schemeClr val="tx2"/>
                </a:solidFill>
              </a:rPr>
              <a:t>http://www.synametrics.com/winsqlreg</a:t>
            </a:r>
            <a:endParaRPr lang="en-US" altLang="pt-BR" sz="1800" b="1"/>
          </a:p>
          <a:p>
            <a:pPr marL="862013" lvl="1" indent="-385763"/>
            <a:r>
              <a:rPr lang="en-US" altLang="pt-BR" sz="2000" b="1"/>
              <a:t>ERWin</a:t>
            </a:r>
          </a:p>
          <a:p>
            <a:pPr marL="1262063" lvl="2" indent="-385763"/>
            <a:r>
              <a:rPr lang="en-US" altLang="pt-BR" sz="1600" b="1"/>
              <a:t>Para baixar o produto versão gratuita</a:t>
            </a:r>
          </a:p>
          <a:p>
            <a:pPr marL="1262063" lvl="2" indent="-385763"/>
            <a:r>
              <a:rPr lang="pt-BR" altLang="pt-BR" sz="1600" b="1"/>
              <a:t>CA ERwin Data Modeler Community Edition</a:t>
            </a:r>
          </a:p>
          <a:p>
            <a:pPr marL="1262063" lvl="2" indent="-385763"/>
            <a:r>
              <a:rPr lang="en-US" altLang="pt-BR" sz="1800" b="1"/>
              <a:t>http://erwin.com/</a:t>
            </a:r>
            <a:endParaRPr lang="pt-BR" altLang="pt-BR" sz="1800" b="1"/>
          </a:p>
          <a:p>
            <a:pPr marL="862013" lvl="1" indent="-385763"/>
            <a:r>
              <a:rPr lang="en-US" altLang="pt-BR" sz="2000" b="1"/>
              <a:t>ORACLE</a:t>
            </a:r>
          </a:p>
          <a:p>
            <a:pPr marL="1262063" lvl="2" indent="-385763"/>
            <a:r>
              <a:rPr lang="en-US" altLang="pt-BR" sz="1600" b="1"/>
              <a:t>Para baixar os produtos gratuitos</a:t>
            </a:r>
          </a:p>
          <a:p>
            <a:pPr marL="1262063" lvl="2" indent="-385763"/>
            <a:r>
              <a:rPr lang="en-US" altLang="pt-BR" sz="1600" b="1"/>
              <a:t>Database  11g Express Edition</a:t>
            </a:r>
          </a:p>
          <a:p>
            <a:pPr marL="1262063" lvl="2" indent="-385763"/>
            <a:r>
              <a:rPr lang="en-US" altLang="pt-BR" sz="1600" b="1"/>
              <a:t> SQL Developer</a:t>
            </a:r>
          </a:p>
          <a:p>
            <a:pPr marL="1262063" lvl="2" indent="-385763"/>
            <a:r>
              <a:rPr lang="pt-BR" altLang="pt-BR" sz="1800" b="1"/>
              <a:t>http://www.oracle.com/technetwork/pt/indexes/downloads/index.html#tools</a:t>
            </a:r>
          </a:p>
          <a:p>
            <a:pPr marL="862013" lvl="1" indent="-385763"/>
            <a:endParaRPr lang="pt-BR" altLang="pt-BR" sz="2000" b="1"/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Mármore branco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3200">
                <a:solidFill>
                  <a:schemeClr val="tx1"/>
                </a:solidFill>
                <a:latin typeface="Arial" pitchFamily="34" charset="0"/>
              </a:rPr>
              <a:t>Revisão de Conceitos e Terminologia</a:t>
            </a:r>
            <a:endParaRPr lang="pt-BR" altLang="pt-BR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339" name="Rectangle 3" descr="Mármore branco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462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/>
              <a:t>Evolução dos SGBDs</a:t>
            </a:r>
          </a:p>
          <a:p>
            <a:pPr lvl="1"/>
            <a:r>
              <a:rPr lang="pt-BR" altLang="pt-BR"/>
              <a:t>Sistemas de arquivos: VSAM</a:t>
            </a:r>
          </a:p>
          <a:p>
            <a:pPr lvl="1"/>
            <a:r>
              <a:rPr lang="pt-BR" altLang="pt-BR"/>
              <a:t>Modelo hierárquico: IMS</a:t>
            </a:r>
          </a:p>
          <a:p>
            <a:pPr lvl="1"/>
            <a:r>
              <a:rPr lang="pt-BR" altLang="pt-BR"/>
              <a:t>Modelo redes: DMSII</a:t>
            </a:r>
          </a:p>
          <a:p>
            <a:pPr lvl="1"/>
            <a:r>
              <a:rPr lang="pt-BR" altLang="pt-BR"/>
              <a:t>Modelo relacional: SQL-Server / MySQL</a:t>
            </a:r>
          </a:p>
          <a:p>
            <a:pPr lvl="1"/>
            <a:r>
              <a:rPr lang="pt-BR" altLang="pt-BR"/>
              <a:t>Modelo OO: Jasmine</a:t>
            </a:r>
          </a:p>
          <a:p>
            <a:pPr lvl="1"/>
            <a:r>
              <a:rPr lang="pt-BR" altLang="pt-BR"/>
              <a:t>Modelo objeto-relacional: Oracle / DB2</a:t>
            </a:r>
          </a:p>
          <a:p>
            <a:pPr lvl="1"/>
            <a:r>
              <a:rPr lang="pt-BR" altLang="pt-BR"/>
              <a:t>Em-memória (</a:t>
            </a:r>
            <a:r>
              <a:rPr lang="pt-BR" altLang="pt-BR" i="1"/>
              <a:t>in-memory</a:t>
            </a:r>
            <a:r>
              <a:rPr lang="pt-BR" altLang="pt-BR"/>
              <a:t>): SAP HANA</a:t>
            </a:r>
          </a:p>
          <a:p>
            <a:pPr lvl="1"/>
            <a:r>
              <a:rPr lang="pt-BR" altLang="pt-BR"/>
              <a:t>Colunar (</a:t>
            </a:r>
            <a:r>
              <a:rPr lang="pt-BR" altLang="pt-BR" i="1"/>
              <a:t>columnar</a:t>
            </a:r>
            <a:r>
              <a:rPr lang="pt-BR" altLang="pt-BR"/>
              <a:t>): Sybase IQ</a:t>
            </a:r>
          </a:p>
          <a:p>
            <a:pPr lvl="1"/>
            <a:r>
              <a:rPr lang="pt-BR" altLang="pt-BR"/>
              <a:t>Grandes dados (</a:t>
            </a:r>
            <a:r>
              <a:rPr lang="pt-BR" altLang="pt-BR" i="1"/>
              <a:t>big data</a:t>
            </a:r>
            <a:r>
              <a:rPr lang="pt-BR" altLang="pt-BR"/>
              <a:t>): Hadoop / NoSQL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Mármore branco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3200">
                <a:solidFill>
                  <a:schemeClr val="tx1"/>
                </a:solidFill>
                <a:latin typeface="Arial" pitchFamily="34" charset="0"/>
              </a:rPr>
              <a:t>Revisão de Conceitos e Terminologia</a:t>
            </a:r>
            <a:endParaRPr lang="pt-BR" altLang="pt-BR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3" name="Rectangle 3" descr="Mármore branco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/>
              <a:t>Sistema de Banco de Dados</a:t>
            </a:r>
          </a:p>
          <a:p>
            <a:pPr lvl="1"/>
            <a:r>
              <a:rPr lang="pt-BR" altLang="pt-BR"/>
              <a:t>BD</a:t>
            </a:r>
          </a:p>
          <a:p>
            <a:pPr lvl="1"/>
            <a:r>
              <a:rPr lang="pt-BR" altLang="pt-BR"/>
              <a:t>SGBD</a:t>
            </a:r>
          </a:p>
          <a:p>
            <a:pPr lvl="1"/>
            <a:r>
              <a:rPr lang="pt-BR" altLang="pt-BR"/>
              <a:t>Programas de Aplicação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Mármore branco"/>
          <p:cNvSpPr>
            <a:spLocks noChangeArrowheads="1"/>
          </p:cNvSpPr>
          <p:nvPr/>
        </p:nvSpPr>
        <p:spPr bwMode="auto">
          <a:xfrm>
            <a:off x="11430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4400" b="1">
                <a:solidFill>
                  <a:schemeClr val="accent2"/>
                </a:solidFill>
                <a:latin typeface="Arial" pitchFamily="34" charset="0"/>
              </a:rPr>
              <a:t>E. F. Codd</a:t>
            </a:r>
          </a:p>
        </p:txBody>
      </p:sp>
      <p:sp>
        <p:nvSpPr>
          <p:cNvPr id="16387" name="Rectangle 3" descr="Mármore branco"/>
          <p:cNvSpPr>
            <a:spLocks noChangeArrowheads="1"/>
          </p:cNvSpPr>
          <p:nvPr/>
        </p:nvSpPr>
        <p:spPr bwMode="auto">
          <a:xfrm>
            <a:off x="304800" y="1143000"/>
            <a:ext cx="655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Tx/>
              <a:buChar char="•"/>
            </a:pPr>
            <a:r>
              <a:rPr lang="pt-BR" altLang="pt-BR" sz="3200"/>
              <a:t>Pai do modelo relacional</a:t>
            </a:r>
          </a:p>
          <a:p>
            <a:pPr lvl="1">
              <a:spcBef>
                <a:spcPct val="20000"/>
              </a:spcBef>
              <a:buSzPct val="100000"/>
              <a:buFontTx/>
              <a:buChar char="–"/>
            </a:pPr>
            <a:r>
              <a:rPr lang="pt-BR" altLang="pt-BR" sz="2800"/>
              <a:t>August 23rd, 1923 - April 18th, 2003</a:t>
            </a:r>
          </a:p>
          <a:p>
            <a:pPr lvl="1">
              <a:spcBef>
                <a:spcPct val="20000"/>
              </a:spcBef>
              <a:buSzPct val="100000"/>
              <a:buFontTx/>
              <a:buChar char="–"/>
            </a:pPr>
            <a:r>
              <a:rPr lang="pt-BR" altLang="pt-BR" sz="2800"/>
              <a:t>1970. "A relational model of data for large shared data banks". Communications of the ACM</a:t>
            </a:r>
          </a:p>
          <a:p>
            <a:pPr lvl="1">
              <a:spcBef>
                <a:spcPct val="20000"/>
              </a:spcBef>
              <a:buSzPct val="100000"/>
              <a:buFontTx/>
              <a:buChar char="–"/>
            </a:pPr>
            <a:r>
              <a:rPr lang="pt-BR" altLang="pt-BR" sz="2800"/>
              <a:t>Baseadas em seus trabalhos foram feitas inúmeras pesquisas nos campos de linguagens de bancos de dados, subsistemas de pesquisa, semântica, bloqueio e recuperação.</a:t>
            </a:r>
          </a:p>
        </p:txBody>
      </p:sp>
      <p:graphicFrame>
        <p:nvGraphicFramePr>
          <p:cNvPr id="16388" name="Object 6" descr="Mármore branco"/>
          <p:cNvGraphicFramePr>
            <a:graphicFrameLocks noChangeAspect="1"/>
          </p:cNvGraphicFramePr>
          <p:nvPr/>
        </p:nvGraphicFramePr>
        <p:xfrm>
          <a:off x="7010400" y="228600"/>
          <a:ext cx="193357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Imagem de bitmap" r:id="rId3" imgW="1933333" imgH="2715004" progId="Paint.Picture">
                  <p:embed/>
                </p:oleObj>
              </mc:Choice>
              <mc:Fallback>
                <p:oleObj name="Imagem de bitmap" r:id="rId3" imgW="1933333" imgH="2715004" progId="Paint.Picture">
                  <p:embed/>
                  <p:pic>
                    <p:nvPicPr>
                      <p:cNvPr id="0" name="Object 6" descr="Mármore branc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"/>
                        <a:ext cx="193357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estras">
  <a:themeElements>
    <a:clrScheme name="">
      <a:dk1>
        <a:srgbClr val="000000"/>
      </a:dk1>
      <a:lt1>
        <a:srgbClr val="3333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AD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lestr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Right"/>
          <a:lightRig rig="legacyHarsh3" dir="t"/>
        </a:scene3d>
        <a:sp3d extrusionH="100000" prstMaterial="legacyMatte">
          <a:bevelT w="13500" h="13500" prst="angle"/>
          <a:bevelB w="13500" h="13500" prst="angle"/>
          <a:extrusionClr>
            <a:srgbClr val="663300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Right"/>
          <a:lightRig rig="legacyHarsh3" dir="t"/>
        </a:scene3d>
        <a:sp3d extrusionH="100000" prstMaterial="legacyMatte">
          <a:bevelT w="13500" h="13500" prst="angle"/>
          <a:bevelB w="13500" h="13500" prst="angle"/>
          <a:extrusionClr>
            <a:srgbClr val="663300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alestr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stra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stra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stra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stra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stra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stra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33CC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AD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3333CC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AD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3333CC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AD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3333CC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AD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3333CC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AD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3333CC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AD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3333CC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ADE2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46314728</TotalTime>
  <Pages>29</Pages>
  <Words>879</Words>
  <Application>Microsoft Office PowerPoint</Application>
  <PresentationFormat>Apresentação na tela (4:3)</PresentationFormat>
  <Paragraphs>174</Paragraphs>
  <Slides>25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5</vt:i4>
      </vt:variant>
      <vt:variant>
        <vt:lpstr>Títulos de slides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Arial Narrow</vt:lpstr>
      <vt:lpstr>Courier New</vt:lpstr>
      <vt:lpstr>Times New Roman</vt:lpstr>
      <vt:lpstr>TimesNewRoman</vt:lpstr>
      <vt:lpstr>palestras</vt:lpstr>
      <vt:lpstr>WordArt</vt:lpstr>
      <vt:lpstr>Imagem de bitmap</vt:lpstr>
      <vt:lpstr>Clip</vt:lpstr>
      <vt:lpstr>Imagem bitmap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Revisão de Conceitos e Terminologia</vt:lpstr>
      <vt:lpstr>Revisão de Conceitos e Terminologia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Papéis envolvidos</vt:lpstr>
      <vt:lpstr>Arquitetura de Referência para SGBDs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DATAPREV</dc:creator>
  <cp:lastModifiedBy>Roger Oliveira</cp:lastModifiedBy>
  <cp:revision>185</cp:revision>
  <cp:lastPrinted>2000-07-17T14:23:27Z</cp:lastPrinted>
  <dcterms:created xsi:type="dcterms:W3CDTF">1997-12-11T12:46:02Z</dcterms:created>
  <dcterms:modified xsi:type="dcterms:W3CDTF">2020-02-04T21:40:11Z</dcterms:modified>
</cp:coreProperties>
</file>