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handoutMasterIdLst>
    <p:handoutMasterId r:id="rId29"/>
  </p:handoutMasterIdLst>
  <p:sldIdLst>
    <p:sldId id="256" r:id="rId2"/>
    <p:sldId id="257" r:id="rId3"/>
    <p:sldId id="315" r:id="rId4"/>
    <p:sldId id="258" r:id="rId5"/>
    <p:sldId id="320" r:id="rId6"/>
    <p:sldId id="321" r:id="rId7"/>
    <p:sldId id="319" r:id="rId8"/>
    <p:sldId id="322" r:id="rId9"/>
    <p:sldId id="261" r:id="rId10"/>
    <p:sldId id="262" r:id="rId11"/>
    <p:sldId id="323" r:id="rId12"/>
    <p:sldId id="316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9" r:id="rId25"/>
    <p:sldId id="310" r:id="rId26"/>
    <p:sldId id="311" r:id="rId27"/>
    <p:sldId id="314" r:id="rId2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 snapToGrid="0">
      <p:cViewPr varScale="1">
        <p:scale>
          <a:sx n="72" d="100"/>
          <a:sy n="72" d="100"/>
        </p:scale>
        <p:origin x="17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8.xml"/><Relationship Id="rId1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FE97B576-7597-4772-8A91-D6D8FF1AEB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109C44D6-63FE-4724-A078-00DC0E42CD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6" name="Rectangle 4">
            <a:extLst>
              <a:ext uri="{FF2B5EF4-FFF2-40B4-BE49-F238E27FC236}">
                <a16:creationId xmlns:a16="http://schemas.microsoft.com/office/drawing/2014/main" id="{274298AF-4D4B-4650-9012-CCCF600F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7" name="Rectangle 5">
            <a:extLst>
              <a:ext uri="{FF2B5EF4-FFF2-40B4-BE49-F238E27FC236}">
                <a16:creationId xmlns:a16="http://schemas.microsoft.com/office/drawing/2014/main" id="{F2991C60-4BBE-4067-834F-9099A07A36D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76957CEE-7CB4-4DA5-8CB6-A14F611FD0B9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2D262F2A-4AEA-4AA9-9354-0B1170B1C1F8}"/>
              </a:ext>
            </a:extLst>
          </p:cNvPr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163 w 4128"/>
              <a:gd name="T1" fmla="*/ 200 h 479"/>
              <a:gd name="T2" fmla="*/ 4128 w 4128"/>
              <a:gd name="T3" fmla="*/ 200 h 479"/>
              <a:gd name="T4" fmla="*/ 4128 w 4128"/>
              <a:gd name="T5" fmla="*/ 429 h 479"/>
              <a:gd name="T6" fmla="*/ 0 w 4128"/>
              <a:gd name="T7" fmla="*/ 441 h 479"/>
              <a:gd name="T8" fmla="*/ 163 w 4128"/>
              <a:gd name="T9" fmla="*/ 200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5" name="Rectangle 8">
            <a:extLst>
              <a:ext uri="{FF2B5EF4-FFF2-40B4-BE49-F238E27FC236}">
                <a16:creationId xmlns:a16="http://schemas.microsoft.com/office/drawing/2014/main" id="{198DADB2-DA96-4677-9836-F517455DF90B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2051" name="Rectangle 8">
                        <a:extLst>
                          <a:ext uri="{FF2B5EF4-FFF2-40B4-BE49-F238E27FC236}">
                            <a16:creationId xmlns:a16="http://schemas.microsoft.com/office/drawing/2014/main" id="{A8E2B4C2-7031-4004-A0A4-58B05A0D88B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25BD10-1B33-4148-98C6-E53F28AB6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E09D7-AC79-44D5-A8F0-E733033626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AABCE8-8465-41BF-BCDD-65529759F2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78963"/>
                </a:solidFill>
              </a:defRPr>
            </a:lvl1pPr>
          </a:lstStyle>
          <a:p>
            <a:fld id="{B7DF2E1D-E86D-4731-8A47-EC028EDAF90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5595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7683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9634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58368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2166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4673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686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56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0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90468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83330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43">
            <a:extLst>
              <a:ext uri="{FF2B5EF4-FFF2-40B4-BE49-F238E27FC236}">
                <a16:creationId xmlns:a16="http://schemas.microsoft.com/office/drawing/2014/main" id="{F4C279F9-1A86-4033-B955-F582E9159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5256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pt-BR" sz="1000" b="1">
                <a:solidFill>
                  <a:schemeClr val="tx2"/>
                </a:solidFill>
                <a:latin typeface="Helvetica" panose="020B0604020202020204" pitchFamily="34" charset="0"/>
              </a:rPr>
              <a:t>Adaptado de Sistema de Banco de Dados -  ©Silberschatz, Korth e Sudarshan</a:t>
            </a:r>
          </a:p>
        </p:txBody>
      </p:sp>
      <p:pic>
        <p:nvPicPr>
          <p:cNvPr id="1027" name="Picture 45" descr="D:\Roge\Upis\Seg_Sem_2005\head_01.gif">
            <a:extLst>
              <a:ext uri="{FF2B5EF4-FFF2-40B4-BE49-F238E27FC236}">
                <a16:creationId xmlns:a16="http://schemas.microsoft.com/office/drawing/2014/main" id="{D34EA6D2-9ABB-46AE-AA0D-97AA0305FA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06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Wingdings 2" panose="05020102010507070707" pitchFamily="18" charset="2"/>
        <a:buChar char="ê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Wingdings" panose="05000000000000000000" pitchFamily="2" charset="2"/>
        <a:buChar char="Ø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ED2A4C6-BAE4-46B1-A8F2-C2697E016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0"/>
            <a:ext cx="6756400" cy="609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Recuperação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C0F45C8-4370-49DC-82F3-D708AF9851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71500" y="1092200"/>
            <a:ext cx="8026400" cy="5295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pt-BR"/>
              <a:t>Classificação de falhas</a:t>
            </a:r>
          </a:p>
          <a:p>
            <a:r>
              <a:rPr lang="en-US" altLang="pt-BR"/>
              <a:t>Algoritmos de recuperação</a:t>
            </a:r>
          </a:p>
          <a:p>
            <a:r>
              <a:rPr lang="en-US" altLang="pt-BR"/>
              <a:t>Estruturas de </a:t>
            </a:r>
            <a:r>
              <a:rPr lang="en-US" altLang="pt-BR" i="1"/>
              <a:t>Storage</a:t>
            </a:r>
          </a:p>
          <a:p>
            <a:r>
              <a:rPr lang="en-US" altLang="pt-BR"/>
              <a:t>Acesso aos Dados</a:t>
            </a:r>
          </a:p>
          <a:p>
            <a:r>
              <a:rPr lang="en-US" altLang="pt-BR"/>
              <a:t>Recuperação e Atomicidade</a:t>
            </a:r>
          </a:p>
          <a:p>
            <a:r>
              <a:rPr lang="en-US" altLang="pt-BR"/>
              <a:t>Modificação Deferida</a:t>
            </a:r>
          </a:p>
          <a:p>
            <a:r>
              <a:rPr lang="en-US" altLang="pt-BR"/>
              <a:t>Modificação Imediata</a:t>
            </a:r>
          </a:p>
          <a:p>
            <a:r>
              <a:rPr lang="en-US" altLang="pt-BR" i="1"/>
              <a:t>Checkpoint</a:t>
            </a:r>
            <a:endParaRPr lang="en-US" altLang="pt-BR"/>
          </a:p>
          <a:p>
            <a:r>
              <a:rPr lang="en-US" altLang="pt-BR" i="1"/>
              <a:t>Backup e site</a:t>
            </a:r>
            <a:r>
              <a:rPr lang="en-US" altLang="pt-BR"/>
              <a:t> remoto</a:t>
            </a:r>
          </a:p>
          <a:p>
            <a:endParaRPr lang="en-US" alt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14DCD84B-799C-4C24-8CB8-B4D27A9A02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71500" y="1092200"/>
            <a:ext cx="7848600" cy="4876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/>
              <a:t>Transação transfere dados entre sistema de blocos de </a:t>
            </a:r>
            <a:r>
              <a:rPr lang="en-US" altLang="pt-BR" i="1"/>
              <a:t>buffer</a:t>
            </a:r>
            <a:r>
              <a:rPr lang="en-US" altLang="pt-BR"/>
              <a:t> e sua </a:t>
            </a:r>
            <a:r>
              <a:rPr lang="en-US" altLang="pt-BR" i="1"/>
              <a:t>work-area</a:t>
            </a:r>
            <a:r>
              <a:rPr lang="en-US" altLang="pt-BR"/>
              <a:t> usando as seguintes operações :</a:t>
            </a:r>
          </a:p>
          <a:p>
            <a:pPr lvl="1">
              <a:lnSpc>
                <a:spcPct val="90000"/>
              </a:lnSpc>
            </a:pPr>
            <a:r>
              <a:rPr lang="en-US" altLang="pt-BR" sz="1800" b="1">
                <a:solidFill>
                  <a:schemeClr val="tx2"/>
                </a:solidFill>
              </a:rPr>
              <a:t>read</a:t>
            </a:r>
            <a:r>
              <a:rPr lang="en-US" altLang="pt-BR" sz="1800"/>
              <a:t>(</a:t>
            </a:r>
            <a:r>
              <a:rPr lang="en-US" altLang="pt-BR" sz="1800" i="1"/>
              <a:t>X</a:t>
            </a:r>
            <a:r>
              <a:rPr lang="en-US" altLang="pt-BR" sz="1800"/>
              <a:t>) coloca o valor de ítem de dado </a:t>
            </a:r>
            <a:r>
              <a:rPr lang="en-US" altLang="pt-BR" sz="1800" i="1"/>
              <a:t>X</a:t>
            </a:r>
            <a:r>
              <a:rPr lang="en-US" altLang="pt-BR" sz="1800"/>
              <a:t> na variável </a:t>
            </a:r>
            <a:r>
              <a:rPr lang="en-US" altLang="pt-BR" sz="1800" i="1"/>
              <a:t>x</a:t>
            </a:r>
            <a:r>
              <a:rPr lang="en-US" altLang="pt-BR" sz="2400" i="1" baseline="-25000"/>
              <a:t>i</a:t>
            </a:r>
            <a:r>
              <a:rPr lang="en-US" altLang="pt-BR" sz="18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pt-BR" sz="1800" b="1">
                <a:solidFill>
                  <a:schemeClr val="tx2"/>
                </a:solidFill>
              </a:rPr>
              <a:t>write</a:t>
            </a:r>
            <a:r>
              <a:rPr lang="en-US" altLang="pt-BR" sz="1800"/>
              <a:t>(</a:t>
            </a:r>
            <a:r>
              <a:rPr lang="en-US" altLang="pt-BR" sz="1800" i="1"/>
              <a:t>X</a:t>
            </a:r>
            <a:r>
              <a:rPr lang="en-US" altLang="pt-BR" sz="1800"/>
              <a:t>) coloca o valor local da variável </a:t>
            </a:r>
            <a:r>
              <a:rPr lang="en-US" altLang="pt-BR" sz="1800" i="1"/>
              <a:t>x</a:t>
            </a:r>
            <a:r>
              <a:rPr lang="en-US" altLang="pt-BR" sz="2400" i="1" baseline="-25000"/>
              <a:t>i</a:t>
            </a:r>
            <a:r>
              <a:rPr lang="en-US" altLang="pt-BR" sz="1800" i="1"/>
              <a:t> </a:t>
            </a:r>
            <a:r>
              <a:rPr lang="en-US" altLang="pt-BR" sz="1800"/>
              <a:t>no ítem de dado {</a:t>
            </a:r>
            <a:r>
              <a:rPr lang="en-US" altLang="pt-BR" sz="1800" i="1"/>
              <a:t>X</a:t>
            </a:r>
            <a:r>
              <a:rPr lang="en-US" altLang="pt-BR" sz="1800"/>
              <a:t>} no  </a:t>
            </a:r>
            <a:r>
              <a:rPr lang="en-US" altLang="pt-BR" sz="1800" i="1"/>
              <a:t>buffer block</a:t>
            </a:r>
            <a:r>
              <a:rPr lang="en-US" altLang="pt-BR" sz="18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pt-BR" sz="1800"/>
              <a:t>ambos comandos podem necessitar da instrução</a:t>
            </a:r>
            <a:r>
              <a:rPr lang="en-US" altLang="pt-BR" sz="1800" b="1"/>
              <a:t> input</a:t>
            </a:r>
            <a:r>
              <a:rPr lang="en-US" altLang="pt-BR" sz="1800"/>
              <a:t>(B</a:t>
            </a:r>
            <a:r>
              <a:rPr lang="en-US" altLang="pt-BR" sz="2000" baseline="-25000"/>
              <a:t>X</a:t>
            </a:r>
            <a:r>
              <a:rPr lang="en-US" altLang="pt-BR" sz="1800"/>
              <a:t>), se o block </a:t>
            </a:r>
            <a:r>
              <a:rPr lang="en-US" altLang="pt-BR" sz="1800" i="1"/>
              <a:t>B</a:t>
            </a:r>
            <a:r>
              <a:rPr lang="en-US" altLang="pt-BR" sz="2000" i="1" baseline="-25000"/>
              <a:t>X</a:t>
            </a:r>
            <a:r>
              <a:rPr lang="en-US" altLang="pt-BR" sz="1800"/>
              <a:t> onde fica </a:t>
            </a:r>
            <a:r>
              <a:rPr lang="en-US" altLang="pt-BR" sz="1800" i="1"/>
              <a:t>X</a:t>
            </a:r>
            <a:r>
              <a:rPr lang="en-US" altLang="pt-BR" sz="1800"/>
              <a:t> não estiver em memória.</a:t>
            </a:r>
          </a:p>
          <a:p>
            <a:pPr>
              <a:lnSpc>
                <a:spcPct val="90000"/>
              </a:lnSpc>
            </a:pPr>
            <a:r>
              <a:rPr lang="en-US" altLang="pt-BR"/>
              <a:t>Transações </a:t>
            </a:r>
          </a:p>
          <a:p>
            <a:pPr lvl="1">
              <a:lnSpc>
                <a:spcPct val="90000"/>
              </a:lnSpc>
            </a:pPr>
            <a:r>
              <a:rPr lang="en-US" altLang="pt-BR" sz="1800"/>
              <a:t>Executam </a:t>
            </a:r>
            <a:r>
              <a:rPr lang="en-US" altLang="pt-BR" sz="1800" b="1"/>
              <a:t>read</a:t>
            </a:r>
            <a:r>
              <a:rPr lang="en-US" altLang="pt-BR" sz="1800"/>
              <a:t>(</a:t>
            </a:r>
            <a:r>
              <a:rPr lang="en-US" altLang="pt-BR" sz="1800" i="1"/>
              <a:t>X</a:t>
            </a:r>
            <a:r>
              <a:rPr lang="en-US" altLang="pt-BR" sz="1800"/>
              <a:t>) enquanto acessando </a:t>
            </a:r>
            <a:r>
              <a:rPr lang="en-US" altLang="pt-BR" sz="1800" i="1"/>
              <a:t>X</a:t>
            </a:r>
            <a:r>
              <a:rPr lang="en-US" altLang="pt-BR" sz="1800"/>
              <a:t> pela primeira vez; </a:t>
            </a:r>
          </a:p>
          <a:p>
            <a:pPr lvl="1">
              <a:lnSpc>
                <a:spcPct val="90000"/>
              </a:lnSpc>
            </a:pPr>
            <a:r>
              <a:rPr lang="en-US" altLang="pt-BR" sz="1800"/>
              <a:t>Todos os subsequentes acessos são feitos na cópia local. </a:t>
            </a:r>
          </a:p>
          <a:p>
            <a:pPr lvl="1">
              <a:lnSpc>
                <a:spcPct val="90000"/>
              </a:lnSpc>
            </a:pPr>
            <a:r>
              <a:rPr lang="en-US" altLang="pt-BR" sz="1800"/>
              <a:t>Depois do último acesso, a transação executa </a:t>
            </a:r>
            <a:r>
              <a:rPr lang="en-US" altLang="pt-BR" sz="1800" b="1"/>
              <a:t>write</a:t>
            </a:r>
            <a:r>
              <a:rPr lang="en-US" altLang="pt-BR" sz="1800"/>
              <a:t>(</a:t>
            </a:r>
            <a:r>
              <a:rPr lang="en-US" altLang="pt-BR" sz="1800" i="1"/>
              <a:t>X</a:t>
            </a:r>
            <a:r>
              <a:rPr lang="en-US" altLang="pt-BR" sz="1800"/>
              <a:t>).</a:t>
            </a:r>
          </a:p>
          <a:p>
            <a:pPr>
              <a:lnSpc>
                <a:spcPct val="90000"/>
              </a:lnSpc>
            </a:pPr>
            <a:r>
              <a:rPr lang="en-US" altLang="pt-BR" b="1"/>
              <a:t>output</a:t>
            </a:r>
            <a:r>
              <a:rPr lang="en-US" altLang="pt-BR"/>
              <a:t>(</a:t>
            </a:r>
            <a:r>
              <a:rPr lang="en-US" altLang="pt-BR" i="1"/>
              <a:t>B</a:t>
            </a:r>
            <a:r>
              <a:rPr lang="en-US" altLang="pt-BR" i="1" baseline="-25000"/>
              <a:t>X</a:t>
            </a:r>
            <a:r>
              <a:rPr lang="en-US" altLang="pt-BR"/>
              <a:t>) não é imediatamente após </a:t>
            </a:r>
            <a:r>
              <a:rPr lang="en-US" altLang="pt-BR" b="1"/>
              <a:t>write</a:t>
            </a:r>
            <a:r>
              <a:rPr lang="en-US" altLang="pt-BR"/>
              <a:t>(</a:t>
            </a:r>
            <a:r>
              <a:rPr lang="en-US" altLang="pt-BR" i="1"/>
              <a:t>X</a:t>
            </a:r>
            <a:r>
              <a:rPr lang="en-US" altLang="pt-BR"/>
              <a:t>), sistema pode fazer a operação de </a:t>
            </a:r>
            <a:r>
              <a:rPr lang="en-US" altLang="pt-BR" b="1"/>
              <a:t>output</a:t>
            </a:r>
            <a:r>
              <a:rPr lang="en-US" altLang="pt-BR"/>
              <a:t> quando achar conveniente.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C2DACA3A-CFB6-4222-B304-273D41ACC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66900" y="0"/>
            <a:ext cx="6743700" cy="609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Acesso aos Dados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76177BB-0420-48E0-A276-040160429C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57500" y="0"/>
            <a:ext cx="4419600" cy="60960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Exemplo</a:t>
            </a:r>
          </a:p>
        </p:txBody>
      </p:sp>
      <p:pic>
        <p:nvPicPr>
          <p:cNvPr id="13315" name="Picture 54">
            <a:extLst>
              <a:ext uri="{FF2B5EF4-FFF2-40B4-BE49-F238E27FC236}">
                <a16:creationId xmlns:a16="http://schemas.microsoft.com/office/drawing/2014/main" id="{36EBBE9F-64A0-4CC0-A3CB-2377C69AB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809625"/>
            <a:ext cx="6523038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7">
            <a:extLst>
              <a:ext uri="{FF2B5EF4-FFF2-40B4-BE49-F238E27FC236}">
                <a16:creationId xmlns:a16="http://schemas.microsoft.com/office/drawing/2014/main" id="{B1812AFB-E378-44C8-BDD7-3ECA1ACBB6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092200"/>
            <a:ext cx="7848600" cy="4876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pt-BR"/>
              <a:t>Para garantir atomicidade a despeito de falhas, primeiro salva-se informação descrendo as modificações para</a:t>
            </a:r>
            <a:r>
              <a:rPr lang="en-US" altLang="pt-BR" i="1"/>
              <a:t> stable storage </a:t>
            </a:r>
            <a:r>
              <a:rPr lang="en-US" altLang="pt-BR"/>
              <a:t>sem modificar o banco de dados.</a:t>
            </a:r>
          </a:p>
          <a:p>
            <a:r>
              <a:rPr lang="en-US" altLang="pt-BR"/>
              <a:t>Vejamos a abordagem:</a:t>
            </a:r>
          </a:p>
          <a:p>
            <a:pPr lvl="1"/>
            <a:r>
              <a:rPr lang="en-US" altLang="pt-BR" sz="1800" b="1">
                <a:solidFill>
                  <a:schemeClr val="tx2"/>
                </a:solidFill>
              </a:rPr>
              <a:t>Atomicidade baseada em </a:t>
            </a:r>
            <a:r>
              <a:rPr lang="en-US" altLang="pt-BR" sz="1800" b="1" i="1">
                <a:solidFill>
                  <a:schemeClr val="tx2"/>
                </a:solidFill>
              </a:rPr>
              <a:t>log</a:t>
            </a:r>
            <a:endParaRPr lang="en-US" altLang="pt-BR" sz="1800">
              <a:solidFill>
                <a:schemeClr val="tx2"/>
              </a:solidFill>
            </a:endParaRPr>
          </a:p>
          <a:p>
            <a:r>
              <a:rPr lang="en-US" altLang="pt-BR"/>
              <a:t>Inicialmente, considere as transações rodando serialmente, uma após a outra.</a:t>
            </a:r>
          </a:p>
          <a:p>
            <a:endParaRPr lang="en-US" altLang="pt-BR"/>
          </a:p>
        </p:txBody>
      </p:sp>
      <p:sp>
        <p:nvSpPr>
          <p:cNvPr id="114693" name="Rectangle 1029">
            <a:extLst>
              <a:ext uri="{FF2B5EF4-FFF2-40B4-BE49-F238E27FC236}">
                <a16:creationId xmlns:a16="http://schemas.microsoft.com/office/drawing/2014/main" id="{8518D378-C008-4402-BCCB-AB4669B62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70050" y="104775"/>
            <a:ext cx="6451600" cy="609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Recuperação e Atomicidade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8A82CC6-BAD3-4EB5-9D35-EA4E0EE03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5900" y="0"/>
            <a:ext cx="7124700" cy="609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Atomicidade baseada em </a:t>
            </a:r>
            <a:r>
              <a:rPr lang="en-US" i="1"/>
              <a:t>log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B13CB0A-2339-4BEE-9BB3-3A0EE269EB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71500" y="990600"/>
            <a:ext cx="7848600" cy="4876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 sz="1800"/>
              <a:t>Um  </a:t>
            </a:r>
            <a:r>
              <a:rPr lang="en-US" altLang="pt-BR" sz="1800" b="1" i="1">
                <a:solidFill>
                  <a:schemeClr val="tx2"/>
                </a:solidFill>
              </a:rPr>
              <a:t>log</a:t>
            </a:r>
            <a:r>
              <a:rPr lang="en-US" altLang="pt-BR" sz="1800"/>
              <a:t> é mantido em</a:t>
            </a:r>
            <a:r>
              <a:rPr lang="en-US" altLang="pt-BR" sz="1800" i="1"/>
              <a:t> stable storage</a:t>
            </a:r>
            <a:r>
              <a:rPr lang="en-US" altLang="pt-BR" sz="180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pt-BR" sz="1600"/>
              <a:t>O </a:t>
            </a:r>
            <a:r>
              <a:rPr lang="en-US" altLang="pt-BR" sz="1600" i="1"/>
              <a:t>log</a:t>
            </a:r>
            <a:r>
              <a:rPr lang="en-US" altLang="pt-BR" sz="1600"/>
              <a:t> é uma seqüência de </a:t>
            </a:r>
            <a:r>
              <a:rPr lang="en-US" altLang="pt-BR" sz="1600" b="1" i="1">
                <a:solidFill>
                  <a:schemeClr val="tx2"/>
                </a:solidFill>
              </a:rPr>
              <a:t>log records</a:t>
            </a:r>
            <a:r>
              <a:rPr lang="en-US" altLang="pt-BR" sz="1600"/>
              <a:t> e mantém um histórico das atividades de atualização do banco de dados.</a:t>
            </a:r>
          </a:p>
          <a:p>
            <a:pPr>
              <a:lnSpc>
                <a:spcPct val="90000"/>
              </a:lnSpc>
            </a:pPr>
            <a:r>
              <a:rPr lang="en-US" altLang="pt-BR" sz="1800"/>
              <a:t>Quando a transação </a:t>
            </a:r>
            <a:r>
              <a:rPr lang="en-US" altLang="pt-BR" sz="1800" i="1"/>
              <a:t>T</a:t>
            </a:r>
            <a:r>
              <a:rPr lang="en-US" altLang="pt-BR" i="1" baseline="-25000"/>
              <a:t>i</a:t>
            </a:r>
            <a:r>
              <a:rPr lang="en-US" altLang="pt-BR" sz="1800" i="1"/>
              <a:t> </a:t>
            </a:r>
            <a:r>
              <a:rPr lang="en-US" altLang="pt-BR" sz="1800"/>
              <a:t>começa, registra um </a:t>
            </a:r>
            <a:r>
              <a:rPr lang="en-US" altLang="pt-BR" sz="1800" i="1"/>
              <a:t>&lt;T</a:t>
            </a:r>
            <a:r>
              <a:rPr lang="en-US" altLang="pt-BR" i="1" baseline="-25000"/>
              <a:t>i</a:t>
            </a:r>
            <a:r>
              <a:rPr lang="en-US" altLang="pt-BR" sz="1800" i="1" baseline="-25000"/>
              <a:t>  </a:t>
            </a:r>
            <a:r>
              <a:rPr lang="en-US" altLang="pt-BR" sz="1800" b="1"/>
              <a:t>start</a:t>
            </a:r>
            <a:r>
              <a:rPr lang="en-US" altLang="pt-BR" sz="1800"/>
              <a:t>&gt; no </a:t>
            </a:r>
            <a:r>
              <a:rPr lang="en-US" altLang="pt-BR" sz="1800" i="1"/>
              <a:t>log</a:t>
            </a:r>
          </a:p>
          <a:p>
            <a:pPr>
              <a:lnSpc>
                <a:spcPct val="90000"/>
              </a:lnSpc>
            </a:pPr>
            <a:r>
              <a:rPr lang="en-US" altLang="pt-BR" sz="1800"/>
              <a:t>Antes de</a:t>
            </a:r>
            <a:r>
              <a:rPr lang="en-US" altLang="pt-BR" sz="1800" i="1"/>
              <a:t> T</a:t>
            </a:r>
            <a:r>
              <a:rPr lang="en-US" altLang="pt-BR" sz="1800" i="1" baseline="-25000"/>
              <a:t>i</a:t>
            </a:r>
            <a:r>
              <a:rPr lang="en-US" altLang="pt-BR" sz="1800" i="1"/>
              <a:t> </a:t>
            </a:r>
            <a:r>
              <a:rPr lang="en-US" altLang="pt-BR" sz="1800"/>
              <a:t>executar </a:t>
            </a:r>
            <a:r>
              <a:rPr lang="en-US" altLang="pt-BR" sz="1800" b="1"/>
              <a:t>write</a:t>
            </a:r>
            <a:r>
              <a:rPr lang="en-US" altLang="pt-BR" sz="1800"/>
              <a:t>(</a:t>
            </a:r>
            <a:r>
              <a:rPr lang="en-US" altLang="pt-BR" sz="1800" i="1"/>
              <a:t>X</a:t>
            </a:r>
            <a:r>
              <a:rPr lang="en-US" altLang="pt-BR" sz="1800"/>
              <a:t>), um </a:t>
            </a:r>
            <a:r>
              <a:rPr lang="en-US" altLang="pt-BR" sz="1800" i="1"/>
              <a:t>log</a:t>
            </a:r>
            <a:r>
              <a:rPr lang="en-US" altLang="pt-BR" sz="1800"/>
              <a:t> registro </a:t>
            </a:r>
            <a:r>
              <a:rPr lang="en-US" altLang="pt-BR" sz="1800" i="1"/>
              <a:t>&lt;T</a:t>
            </a:r>
            <a:r>
              <a:rPr lang="en-US" altLang="pt-BR" sz="1800" i="1" baseline="-25000"/>
              <a:t>i</a:t>
            </a:r>
            <a:r>
              <a:rPr lang="en-US" altLang="pt-BR" sz="1800" i="1"/>
              <a:t>, X,  V</a:t>
            </a:r>
            <a:r>
              <a:rPr lang="en-US" altLang="pt-BR" sz="1800" i="1" baseline="-25000"/>
              <a:t>1</a:t>
            </a:r>
            <a:r>
              <a:rPr lang="en-US" altLang="pt-BR" sz="1800" i="1"/>
              <a:t>,  V</a:t>
            </a:r>
            <a:r>
              <a:rPr lang="en-US" altLang="pt-BR" sz="1800" i="1" baseline="-25000"/>
              <a:t>2</a:t>
            </a:r>
            <a:r>
              <a:rPr lang="en-US" altLang="pt-BR" sz="1800" i="1"/>
              <a:t>&gt;</a:t>
            </a:r>
            <a:r>
              <a:rPr lang="en-US" altLang="pt-BR" i="1"/>
              <a:t> </a:t>
            </a:r>
            <a:r>
              <a:rPr lang="en-US" altLang="pt-BR" sz="1800" i="1"/>
              <a:t>é</a:t>
            </a:r>
            <a:r>
              <a:rPr lang="en-US" altLang="pt-BR" i="1"/>
              <a:t> </a:t>
            </a:r>
            <a:r>
              <a:rPr lang="en-US" altLang="pt-BR" sz="1800"/>
              <a:t>gravado, onde</a:t>
            </a:r>
            <a:r>
              <a:rPr lang="en-US" altLang="pt-BR" sz="1800" i="1"/>
              <a:t> V</a:t>
            </a:r>
            <a:r>
              <a:rPr lang="en-US" altLang="pt-BR" sz="1800" i="1" baseline="-25000"/>
              <a:t>1</a:t>
            </a:r>
            <a:r>
              <a:rPr lang="en-US" altLang="pt-BR" sz="1800"/>
              <a:t> é o valor de </a:t>
            </a:r>
            <a:r>
              <a:rPr lang="en-US" altLang="pt-BR" sz="1800" i="1"/>
              <a:t>X</a:t>
            </a:r>
            <a:r>
              <a:rPr lang="en-US" altLang="pt-BR" sz="1800"/>
              <a:t>  antes do write, e</a:t>
            </a:r>
            <a:r>
              <a:rPr lang="en-US" altLang="pt-BR"/>
              <a:t> </a:t>
            </a:r>
            <a:r>
              <a:rPr lang="en-US" altLang="pt-BR" sz="1800" i="1"/>
              <a:t>V</a:t>
            </a:r>
            <a:r>
              <a:rPr lang="en-US" altLang="pt-BR" sz="1800" i="1" baseline="-25000"/>
              <a:t>2</a:t>
            </a:r>
            <a:r>
              <a:rPr lang="en-US" altLang="pt-BR" sz="1800" i="1"/>
              <a:t> </a:t>
            </a:r>
            <a:r>
              <a:rPr lang="en-US" altLang="pt-BR" sz="1800"/>
              <a:t>é o valor depois.</a:t>
            </a:r>
          </a:p>
          <a:p>
            <a:pPr>
              <a:lnSpc>
                <a:spcPct val="90000"/>
              </a:lnSpc>
            </a:pPr>
            <a:r>
              <a:rPr lang="en-US" altLang="pt-BR" sz="1800"/>
              <a:t>Quando </a:t>
            </a:r>
            <a:r>
              <a:rPr lang="en-US" altLang="pt-BR" sz="1800" i="1"/>
              <a:t>T</a:t>
            </a:r>
            <a:r>
              <a:rPr lang="en-US" altLang="pt-BR" i="1" baseline="-25000"/>
              <a:t>i</a:t>
            </a:r>
            <a:r>
              <a:rPr lang="en-US" altLang="pt-BR"/>
              <a:t> </a:t>
            </a:r>
            <a:r>
              <a:rPr lang="en-US" altLang="pt-BR" sz="1800"/>
              <a:t>termina sua última sentença, o </a:t>
            </a:r>
            <a:r>
              <a:rPr lang="en-US" altLang="pt-BR" sz="1800" i="1"/>
              <a:t>log</a:t>
            </a:r>
            <a:r>
              <a:rPr lang="en-US" altLang="pt-BR" sz="1800"/>
              <a:t> registro &lt;</a:t>
            </a:r>
            <a:r>
              <a:rPr lang="en-US" altLang="pt-BR" sz="1800" i="1"/>
              <a:t>T</a:t>
            </a:r>
            <a:r>
              <a:rPr lang="en-US" altLang="pt-BR" i="1" baseline="-25000"/>
              <a:t>i</a:t>
            </a:r>
            <a:r>
              <a:rPr lang="en-US" altLang="pt-BR" i="1"/>
              <a:t> </a:t>
            </a:r>
            <a:r>
              <a:rPr lang="en-US" altLang="pt-BR" sz="1800" b="1" i="1"/>
              <a:t> </a:t>
            </a:r>
            <a:r>
              <a:rPr lang="en-US" altLang="pt-BR" sz="1800" b="1"/>
              <a:t>commi</a:t>
            </a:r>
            <a:r>
              <a:rPr lang="en-US" altLang="pt-BR" sz="1800"/>
              <a:t>t&gt; é gravado. </a:t>
            </a:r>
          </a:p>
          <a:p>
            <a:pPr>
              <a:lnSpc>
                <a:spcPct val="90000"/>
              </a:lnSpc>
            </a:pPr>
            <a:r>
              <a:rPr lang="en-US" altLang="pt-BR" sz="1800"/>
              <a:t>Assumimos agora que </a:t>
            </a:r>
            <a:r>
              <a:rPr lang="en-US" altLang="pt-BR" sz="1800" i="1"/>
              <a:t>log records</a:t>
            </a:r>
            <a:r>
              <a:rPr lang="en-US" altLang="pt-BR" sz="1800"/>
              <a:t> são gravados diretamente em </a:t>
            </a:r>
            <a:r>
              <a:rPr lang="en-US" altLang="pt-BR" sz="1800" i="1"/>
              <a:t>stable storage</a:t>
            </a:r>
          </a:p>
          <a:p>
            <a:pPr>
              <a:lnSpc>
                <a:spcPct val="90000"/>
              </a:lnSpc>
            </a:pPr>
            <a:r>
              <a:rPr lang="en-US" altLang="pt-BR" sz="1800"/>
              <a:t>2 abordagens usando </a:t>
            </a:r>
            <a:r>
              <a:rPr lang="en-US" altLang="pt-BR" sz="1800" i="1"/>
              <a:t>logs</a:t>
            </a:r>
          </a:p>
          <a:p>
            <a:pPr lvl="1">
              <a:lnSpc>
                <a:spcPct val="90000"/>
              </a:lnSpc>
            </a:pPr>
            <a:r>
              <a:rPr lang="en-US" altLang="pt-BR" sz="1600"/>
              <a:t>Modificação deferida de banco de dados</a:t>
            </a:r>
          </a:p>
          <a:p>
            <a:pPr lvl="1">
              <a:lnSpc>
                <a:spcPct val="90000"/>
              </a:lnSpc>
            </a:pPr>
            <a:r>
              <a:rPr lang="en-US" altLang="pt-BR" sz="1600"/>
              <a:t>Modificação imediata de banco de dados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CEEF150-4010-4CE0-BAFC-7F84D90BAD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0"/>
            <a:ext cx="5854700" cy="609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Modificação Deferida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EE36131-936B-48AF-9429-147D0BACED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71500" y="1092200"/>
            <a:ext cx="7848600" cy="4876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pt-BR"/>
              <a:t>No esquema de </a:t>
            </a:r>
            <a:r>
              <a:rPr lang="en-US" altLang="pt-BR" b="1">
                <a:solidFill>
                  <a:schemeClr val="tx2"/>
                </a:solidFill>
              </a:rPr>
              <a:t>modificação</a:t>
            </a:r>
            <a:r>
              <a:rPr lang="en-US" altLang="pt-BR"/>
              <a:t> </a:t>
            </a:r>
            <a:r>
              <a:rPr lang="en-US" altLang="pt-BR" b="1">
                <a:solidFill>
                  <a:schemeClr val="tx2"/>
                </a:solidFill>
              </a:rPr>
              <a:t>deferida do banco de dados </a:t>
            </a:r>
            <a:r>
              <a:rPr lang="en-US" altLang="pt-BR"/>
              <a:t>todas as modificações são gravadas no </a:t>
            </a:r>
            <a:r>
              <a:rPr lang="en-US" altLang="pt-BR" i="1"/>
              <a:t>log</a:t>
            </a:r>
            <a:r>
              <a:rPr lang="en-US" altLang="pt-BR"/>
              <a:t>, mas segura todos os </a:t>
            </a:r>
            <a:r>
              <a:rPr lang="en-US" altLang="pt-BR" b="1"/>
              <a:t>write</a:t>
            </a:r>
            <a:r>
              <a:rPr lang="en-US" altLang="pt-BR"/>
              <a:t>s para após o </a:t>
            </a:r>
            <a:r>
              <a:rPr lang="en-US" altLang="pt-BR" i="1"/>
              <a:t>partial commit</a:t>
            </a:r>
            <a:r>
              <a:rPr lang="en-US" altLang="pt-BR"/>
              <a:t>.</a:t>
            </a:r>
          </a:p>
          <a:p>
            <a:r>
              <a:rPr lang="en-US" altLang="pt-BR"/>
              <a:t>Assume que transações executam serialmente</a:t>
            </a:r>
          </a:p>
          <a:p>
            <a:r>
              <a:rPr lang="en-US" altLang="pt-BR"/>
              <a:t>Transação começa gravando </a:t>
            </a:r>
            <a:r>
              <a:rPr lang="en-US" altLang="pt-BR" i="1"/>
              <a:t>&lt;T</a:t>
            </a:r>
            <a:r>
              <a:rPr lang="en-US" altLang="pt-BR" i="1" baseline="-25000"/>
              <a:t>i</a:t>
            </a:r>
            <a:r>
              <a:rPr lang="en-US" altLang="pt-BR" i="1"/>
              <a:t>  </a:t>
            </a:r>
            <a:r>
              <a:rPr lang="en-US" altLang="pt-BR" b="1" i="1"/>
              <a:t>start</a:t>
            </a:r>
            <a:r>
              <a:rPr lang="en-US" altLang="pt-BR" i="1"/>
              <a:t>&gt; </a:t>
            </a:r>
            <a:r>
              <a:rPr lang="en-US" altLang="pt-BR"/>
              <a:t>no </a:t>
            </a:r>
            <a:r>
              <a:rPr lang="en-US" altLang="pt-BR" i="1"/>
              <a:t>log</a:t>
            </a:r>
            <a:r>
              <a:rPr lang="en-US" altLang="pt-BR"/>
              <a:t>. </a:t>
            </a:r>
          </a:p>
          <a:p>
            <a:r>
              <a:rPr lang="en-US" altLang="pt-BR"/>
              <a:t>Uma operação de  </a:t>
            </a:r>
            <a:r>
              <a:rPr lang="en-US" altLang="pt-BR" b="1"/>
              <a:t>write</a:t>
            </a:r>
            <a:r>
              <a:rPr lang="en-US" altLang="pt-BR"/>
              <a:t>(</a:t>
            </a:r>
            <a:r>
              <a:rPr lang="en-US" altLang="pt-BR" i="1"/>
              <a:t>X</a:t>
            </a:r>
            <a:r>
              <a:rPr lang="en-US" altLang="pt-BR"/>
              <a:t>) resulta num registro no </a:t>
            </a:r>
            <a:r>
              <a:rPr lang="en-US" altLang="pt-BR" i="1"/>
              <a:t>log</a:t>
            </a:r>
            <a:r>
              <a:rPr lang="en-US" altLang="pt-BR"/>
              <a:t>  </a:t>
            </a:r>
            <a:r>
              <a:rPr lang="en-US" altLang="pt-BR" i="1"/>
              <a:t>&lt;T</a:t>
            </a:r>
            <a:r>
              <a:rPr lang="en-US" altLang="pt-BR" sz="2400" i="1" baseline="-25000"/>
              <a:t>i</a:t>
            </a:r>
            <a:r>
              <a:rPr lang="en-US" altLang="pt-BR" i="1"/>
              <a:t>, X, V&gt;</a:t>
            </a:r>
            <a:r>
              <a:rPr lang="en-US" altLang="pt-BR"/>
              <a:t>, onde </a:t>
            </a:r>
            <a:r>
              <a:rPr lang="en-US" altLang="pt-BR" i="1"/>
              <a:t>V </a:t>
            </a:r>
            <a:r>
              <a:rPr lang="en-US" altLang="pt-BR"/>
              <a:t>é o novo valor de </a:t>
            </a:r>
            <a:r>
              <a:rPr lang="en-US" altLang="pt-BR" i="1"/>
              <a:t>X</a:t>
            </a:r>
            <a:endParaRPr lang="en-US" altLang="pt-BR"/>
          </a:p>
          <a:p>
            <a:pPr lvl="1"/>
            <a:r>
              <a:rPr lang="en-US" altLang="pt-BR" sz="1800"/>
              <a:t>Nota: o valor velho não é necessário nesse esquema</a:t>
            </a:r>
          </a:p>
          <a:p>
            <a:r>
              <a:rPr lang="en-US" altLang="pt-BR"/>
              <a:t>O write não é feito em </a:t>
            </a:r>
            <a:r>
              <a:rPr lang="en-US" altLang="pt-BR" i="1"/>
              <a:t>X </a:t>
            </a:r>
            <a:r>
              <a:rPr lang="en-US" altLang="pt-BR"/>
              <a:t>na hora, mas é deferido.</a:t>
            </a:r>
          </a:p>
          <a:p>
            <a:r>
              <a:rPr lang="en-US" altLang="pt-BR"/>
              <a:t>quando </a:t>
            </a:r>
            <a:r>
              <a:rPr lang="en-US" altLang="pt-BR" i="1"/>
              <a:t>T</a:t>
            </a:r>
            <a:r>
              <a:rPr lang="en-US" altLang="pt-BR" i="1" baseline="-25000"/>
              <a:t>i</a:t>
            </a:r>
            <a:r>
              <a:rPr lang="en-US" altLang="pt-BR" i="1"/>
              <a:t> </a:t>
            </a:r>
            <a:r>
              <a:rPr lang="en-US" altLang="pt-BR"/>
              <a:t>comita parcialmente, &lt;</a:t>
            </a:r>
            <a:r>
              <a:rPr lang="en-US" altLang="pt-BR" i="1"/>
              <a:t>T</a:t>
            </a:r>
            <a:r>
              <a:rPr lang="en-US" altLang="pt-BR" i="1" baseline="-25000"/>
              <a:t>i</a:t>
            </a:r>
            <a:r>
              <a:rPr lang="en-US" altLang="pt-BR" i="1"/>
              <a:t> </a:t>
            </a:r>
            <a:r>
              <a:rPr lang="en-US" altLang="pt-BR" b="1"/>
              <a:t>commit</a:t>
            </a:r>
            <a:r>
              <a:rPr lang="en-US" altLang="pt-BR"/>
              <a:t>&gt; é gravado no </a:t>
            </a:r>
            <a:r>
              <a:rPr lang="en-US" altLang="pt-BR" i="1"/>
              <a:t>log</a:t>
            </a:r>
            <a:r>
              <a:rPr lang="en-US" altLang="pt-BR"/>
              <a:t> </a:t>
            </a:r>
          </a:p>
          <a:p>
            <a:r>
              <a:rPr lang="en-US" altLang="pt-BR"/>
              <a:t>Finalmente, os registros de </a:t>
            </a:r>
            <a:r>
              <a:rPr lang="en-US" altLang="pt-BR" i="1"/>
              <a:t>log</a:t>
            </a:r>
            <a:r>
              <a:rPr lang="en-US" altLang="pt-BR"/>
              <a:t> são lidos e usados para executar efetivamente os writes deferidos previamente 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9EB177BF-FA79-4B86-8B21-2D8C3C99D2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08000" y="1066800"/>
            <a:ext cx="8001000" cy="5359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/>
              <a:t>Durante a recuperação após um </a:t>
            </a:r>
            <a:r>
              <a:rPr lang="en-US" altLang="pt-BR" i="1"/>
              <a:t>crash</a:t>
            </a:r>
            <a:r>
              <a:rPr lang="en-US" altLang="pt-BR"/>
              <a:t>, a transação precisa ser refeita somente se ambas as instruções </a:t>
            </a:r>
            <a:r>
              <a:rPr lang="en-US" altLang="pt-BR" i="1"/>
              <a:t>&lt;T</a:t>
            </a:r>
            <a:r>
              <a:rPr lang="en-US" altLang="pt-BR" i="1" baseline="-25000"/>
              <a:t>i</a:t>
            </a:r>
            <a:r>
              <a:rPr lang="en-US" altLang="pt-BR" i="1"/>
              <a:t> </a:t>
            </a:r>
            <a:r>
              <a:rPr lang="en-US" altLang="pt-BR" b="1" i="1"/>
              <a:t> </a:t>
            </a:r>
            <a:r>
              <a:rPr lang="en-US" altLang="pt-BR" b="1"/>
              <a:t>start</a:t>
            </a:r>
            <a:r>
              <a:rPr lang="en-US" altLang="pt-BR"/>
              <a:t>&gt; e &lt;</a:t>
            </a:r>
            <a:r>
              <a:rPr lang="en-US" altLang="pt-BR" i="1"/>
              <a:t>T</a:t>
            </a:r>
            <a:r>
              <a:rPr lang="en-US" altLang="pt-BR" i="1" baseline="-25000"/>
              <a:t>i </a:t>
            </a:r>
            <a:r>
              <a:rPr lang="en-US" altLang="pt-BR" b="1"/>
              <a:t>commit</a:t>
            </a:r>
            <a:r>
              <a:rPr lang="en-US" altLang="pt-BR"/>
              <a:t>&gt; estiverem no </a:t>
            </a:r>
            <a:r>
              <a:rPr lang="en-US" altLang="pt-BR" i="1"/>
              <a:t>log</a:t>
            </a:r>
            <a:r>
              <a:rPr lang="en-US" altLang="pt-BR"/>
              <a:t>.</a:t>
            </a:r>
          </a:p>
          <a:p>
            <a:pPr>
              <a:lnSpc>
                <a:spcPct val="90000"/>
              </a:lnSpc>
            </a:pPr>
            <a:r>
              <a:rPr lang="en-US" altLang="pt-BR"/>
              <a:t>Refazer uma transação </a:t>
            </a:r>
            <a:r>
              <a:rPr lang="en-US" altLang="pt-BR" i="1"/>
              <a:t>T</a:t>
            </a:r>
            <a:r>
              <a:rPr lang="en-US" altLang="pt-BR" i="1" baseline="-25000"/>
              <a:t>i</a:t>
            </a:r>
            <a:r>
              <a:rPr lang="en-US" altLang="pt-BR" i="1"/>
              <a:t> </a:t>
            </a:r>
            <a:r>
              <a:rPr lang="en-US" altLang="pt-BR"/>
              <a:t>(</a:t>
            </a:r>
            <a:r>
              <a:rPr lang="en-US" altLang="pt-BR" b="1"/>
              <a:t> redo</a:t>
            </a:r>
            <a:r>
              <a:rPr lang="en-US" altLang="pt-BR" i="1"/>
              <a:t>T</a:t>
            </a:r>
            <a:r>
              <a:rPr lang="en-US" altLang="pt-BR" i="1" baseline="-25000"/>
              <a:t>i</a:t>
            </a:r>
            <a:r>
              <a:rPr lang="en-US" altLang="pt-BR"/>
              <a:t>) é voltar o valor de todos os dados atualizados pela transação aos seus novos valores.</a:t>
            </a:r>
          </a:p>
          <a:p>
            <a:pPr>
              <a:lnSpc>
                <a:spcPct val="90000"/>
              </a:lnSpc>
            </a:pPr>
            <a:r>
              <a:rPr lang="en-US" altLang="pt-BR" i="1"/>
              <a:t>Crashes</a:t>
            </a:r>
            <a:r>
              <a:rPr lang="en-US" altLang="pt-BR"/>
              <a:t> podem ocorrer enquanto </a:t>
            </a:r>
          </a:p>
          <a:p>
            <a:pPr lvl="1">
              <a:lnSpc>
                <a:spcPct val="90000"/>
              </a:lnSpc>
            </a:pPr>
            <a:r>
              <a:rPr lang="en-US" altLang="pt-BR" sz="1800"/>
              <a:t>a transação está executando os </a:t>
            </a:r>
            <a:r>
              <a:rPr lang="en-US" altLang="pt-BR" sz="1800" i="1"/>
              <a:t>updates</a:t>
            </a:r>
            <a:r>
              <a:rPr lang="en-US" altLang="pt-BR" sz="1800"/>
              <a:t> originais, ou </a:t>
            </a:r>
          </a:p>
          <a:p>
            <a:pPr lvl="1">
              <a:lnSpc>
                <a:spcPct val="90000"/>
              </a:lnSpc>
            </a:pPr>
            <a:r>
              <a:rPr lang="en-US" altLang="pt-BR" sz="1800"/>
              <a:t>enquanto recuperação está sendo feita</a:t>
            </a:r>
          </a:p>
          <a:p>
            <a:pPr>
              <a:lnSpc>
                <a:spcPct val="90000"/>
              </a:lnSpc>
            </a:pPr>
            <a:r>
              <a:rPr lang="en-US" altLang="pt-BR"/>
              <a:t>exemplo transações  </a:t>
            </a:r>
            <a:r>
              <a:rPr lang="en-US" altLang="pt-BR" i="1"/>
              <a:t>T</a:t>
            </a:r>
            <a:r>
              <a:rPr lang="en-US" altLang="pt-BR" i="1" baseline="-25000"/>
              <a:t>0</a:t>
            </a:r>
            <a:r>
              <a:rPr lang="en-US" altLang="pt-BR" i="1"/>
              <a:t> </a:t>
            </a:r>
            <a:r>
              <a:rPr lang="en-US" altLang="pt-BR"/>
              <a:t>e </a:t>
            </a:r>
            <a:r>
              <a:rPr lang="en-US" altLang="pt-BR" i="1"/>
              <a:t>T</a:t>
            </a:r>
            <a:r>
              <a:rPr lang="en-US" altLang="pt-BR" i="1" baseline="-25000"/>
              <a:t>1</a:t>
            </a:r>
            <a:r>
              <a:rPr lang="en-US" altLang="pt-BR" i="1"/>
              <a:t> </a:t>
            </a:r>
            <a:r>
              <a:rPr lang="en-US" altLang="pt-BR"/>
              <a:t>(</a:t>
            </a:r>
            <a:r>
              <a:rPr lang="en-US" altLang="pt-BR" i="1"/>
              <a:t>T</a:t>
            </a:r>
            <a:r>
              <a:rPr lang="en-US" altLang="pt-BR" i="1" baseline="-25000"/>
              <a:t>0</a:t>
            </a:r>
            <a:r>
              <a:rPr lang="en-US" altLang="pt-BR" i="1"/>
              <a:t> </a:t>
            </a:r>
            <a:r>
              <a:rPr lang="en-US" altLang="pt-BR"/>
              <a:t>executa antes </a:t>
            </a:r>
            <a:r>
              <a:rPr lang="en-US" altLang="pt-BR" i="1"/>
              <a:t>T</a:t>
            </a:r>
            <a:r>
              <a:rPr lang="en-US" altLang="pt-BR" i="1" baseline="-25000"/>
              <a:t>1</a:t>
            </a:r>
            <a:r>
              <a:rPr lang="en-US" altLang="pt-BR"/>
              <a:t>):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pt-BR" i="1"/>
              <a:t>	T</a:t>
            </a:r>
            <a:r>
              <a:rPr lang="en-US" altLang="pt-BR" i="1" baseline="-25000"/>
              <a:t>0</a:t>
            </a:r>
            <a:r>
              <a:rPr lang="en-US" altLang="pt-BR"/>
              <a:t>: </a:t>
            </a:r>
            <a:r>
              <a:rPr lang="en-US" altLang="pt-BR" b="1"/>
              <a:t>read </a:t>
            </a:r>
            <a:r>
              <a:rPr lang="en-US" altLang="pt-BR"/>
              <a:t>(</a:t>
            </a:r>
            <a:r>
              <a:rPr lang="en-US" altLang="pt-BR" i="1"/>
              <a:t>A</a:t>
            </a:r>
            <a:r>
              <a:rPr lang="en-US" altLang="pt-BR"/>
              <a:t>)				</a:t>
            </a:r>
            <a:r>
              <a:rPr lang="en-US" altLang="pt-BR" i="1"/>
              <a:t>T</a:t>
            </a:r>
            <a:r>
              <a:rPr lang="en-US" altLang="pt-BR" i="1" baseline="-25000"/>
              <a:t>1</a:t>
            </a:r>
            <a:r>
              <a:rPr lang="en-US" altLang="pt-BR" i="1"/>
              <a:t> </a:t>
            </a:r>
            <a:r>
              <a:rPr lang="en-US" altLang="pt-BR"/>
              <a:t>: </a:t>
            </a:r>
            <a:r>
              <a:rPr lang="en-US" altLang="pt-BR" b="1"/>
              <a:t>read</a:t>
            </a:r>
            <a:r>
              <a:rPr lang="en-US" altLang="pt-BR"/>
              <a:t> (</a:t>
            </a:r>
            <a:r>
              <a:rPr lang="en-US" altLang="pt-BR" i="1"/>
              <a:t>C</a:t>
            </a:r>
            <a:r>
              <a:rPr lang="en-US" altLang="pt-BR"/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pt-BR" i="1"/>
              <a:t>		A: - A - 50</a:t>
            </a:r>
            <a:r>
              <a:rPr lang="en-US" altLang="pt-BR"/>
              <a:t>			       </a:t>
            </a:r>
            <a:r>
              <a:rPr lang="en-US" altLang="pt-BR" i="1"/>
              <a:t>C:-	C- 100</a:t>
            </a:r>
            <a:endParaRPr lang="en-US" altLang="pt-BR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pt-BR" b="1"/>
              <a:t>		Write </a:t>
            </a:r>
            <a:r>
              <a:rPr lang="en-US" altLang="pt-BR"/>
              <a:t>(</a:t>
            </a:r>
            <a:r>
              <a:rPr lang="en-US" altLang="pt-BR" i="1"/>
              <a:t>A</a:t>
            </a:r>
            <a:r>
              <a:rPr lang="en-US" altLang="pt-BR"/>
              <a:t>)			        </a:t>
            </a:r>
            <a:r>
              <a:rPr lang="en-US" altLang="pt-BR" b="1"/>
              <a:t>write </a:t>
            </a:r>
            <a:r>
              <a:rPr lang="en-US" altLang="pt-BR"/>
              <a:t>(</a:t>
            </a:r>
            <a:r>
              <a:rPr lang="en-US" altLang="pt-BR" i="1"/>
              <a:t>C</a:t>
            </a:r>
            <a:r>
              <a:rPr lang="en-US" altLang="pt-BR"/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pt-BR" b="1"/>
              <a:t>		read </a:t>
            </a:r>
            <a:r>
              <a:rPr lang="en-US" altLang="pt-BR"/>
              <a:t>(</a:t>
            </a:r>
            <a:r>
              <a:rPr lang="en-US" altLang="pt-BR" i="1"/>
              <a:t>B</a:t>
            </a:r>
            <a:r>
              <a:rPr lang="en-US" altLang="pt-BR"/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pt-BR" i="1"/>
              <a:t>		B:-  B + 50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pt-BR" b="1"/>
              <a:t>		write </a:t>
            </a:r>
            <a:r>
              <a:rPr lang="en-US" altLang="pt-BR"/>
              <a:t>(</a:t>
            </a:r>
            <a:r>
              <a:rPr lang="en-US" altLang="pt-BR" i="1"/>
              <a:t>B</a:t>
            </a:r>
            <a:r>
              <a:rPr lang="en-US" altLang="pt-BR"/>
              <a:t>)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5E924EF8-EE8A-48E0-99F6-9F4DE2F09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0"/>
            <a:ext cx="5854700" cy="609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Modificação Deferida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019FBBF3-FD3E-4CD1-AE00-DFAAC3FCA9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914400"/>
            <a:ext cx="8229600" cy="5105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pt-BR"/>
              <a:t>Abaixo o </a:t>
            </a:r>
            <a:r>
              <a:rPr lang="en-US" altLang="pt-BR" i="1"/>
              <a:t>log</a:t>
            </a:r>
            <a:r>
              <a:rPr lang="en-US" altLang="pt-BR"/>
              <a:t> em 3 momentos distintos.</a:t>
            </a:r>
          </a:p>
          <a:p>
            <a:endParaRPr lang="en-US" altLang="pt-BR"/>
          </a:p>
          <a:p>
            <a:endParaRPr lang="en-US" altLang="pt-BR"/>
          </a:p>
          <a:p>
            <a:endParaRPr lang="en-US" altLang="pt-BR"/>
          </a:p>
          <a:p>
            <a:endParaRPr lang="en-US" altLang="pt-BR"/>
          </a:p>
          <a:p>
            <a:endParaRPr lang="en-US" altLang="pt-BR"/>
          </a:p>
          <a:p>
            <a:pPr>
              <a:buFont typeface="Monotype Sorts" pitchFamily="2" charset="2"/>
              <a:buNone/>
            </a:pPr>
            <a:endParaRPr lang="en-US" altLang="pt-BR"/>
          </a:p>
          <a:p>
            <a:pPr>
              <a:buFont typeface="Monotype Sorts" pitchFamily="2" charset="2"/>
              <a:buNone/>
            </a:pPr>
            <a:endParaRPr lang="en-US" altLang="pt-BR"/>
          </a:p>
          <a:p>
            <a:pPr>
              <a:lnSpc>
                <a:spcPct val="20000"/>
              </a:lnSpc>
            </a:pPr>
            <a:endParaRPr lang="en-US" altLang="pt-BR"/>
          </a:p>
          <a:p>
            <a:r>
              <a:rPr lang="en-US" altLang="pt-BR"/>
              <a:t>Se o  </a:t>
            </a:r>
            <a:r>
              <a:rPr lang="en-US" altLang="pt-BR" i="1"/>
              <a:t>log</a:t>
            </a:r>
            <a:r>
              <a:rPr lang="en-US" altLang="pt-BR"/>
              <a:t> estiver em </a:t>
            </a:r>
            <a:r>
              <a:rPr lang="en-US" altLang="pt-BR" i="1"/>
              <a:t>stable storage</a:t>
            </a:r>
            <a:r>
              <a:rPr lang="en-US" altLang="pt-BR"/>
              <a:t> no momento do </a:t>
            </a:r>
            <a:r>
              <a:rPr lang="en-US" altLang="pt-BR" i="1"/>
              <a:t>crash</a:t>
            </a:r>
            <a:r>
              <a:rPr lang="en-US" altLang="pt-BR"/>
              <a:t>: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pt-BR"/>
              <a:t>	</a:t>
            </a:r>
            <a:r>
              <a:rPr lang="en-US" altLang="pt-BR" sz="1800"/>
              <a:t>(a)  Nenhuma ação de </a:t>
            </a:r>
            <a:r>
              <a:rPr lang="en-US" altLang="pt-BR" sz="1800" i="1"/>
              <a:t>redo</a:t>
            </a:r>
            <a:r>
              <a:rPr lang="en-US" altLang="pt-BR" sz="1800"/>
              <a:t> é necessária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800"/>
              <a:t>	(b)  redo(</a:t>
            </a:r>
            <a:r>
              <a:rPr lang="en-US" altLang="pt-BR" sz="1800" i="1"/>
              <a:t>T</a:t>
            </a:r>
            <a:r>
              <a:rPr lang="en-US" altLang="pt-BR" sz="1800" baseline="-25000"/>
              <a:t>0</a:t>
            </a:r>
            <a:r>
              <a:rPr lang="en-US" altLang="pt-BR" sz="1800"/>
              <a:t>) deve ser feito pois &lt;</a:t>
            </a:r>
            <a:r>
              <a:rPr lang="en-US" altLang="pt-BR" sz="1800" i="1"/>
              <a:t>T</a:t>
            </a:r>
            <a:r>
              <a:rPr lang="en-US" altLang="pt-BR" sz="1800" baseline="-25000"/>
              <a:t>0 </a:t>
            </a:r>
            <a:r>
              <a:rPr lang="en-US" altLang="pt-BR" sz="1800" b="1"/>
              <a:t>commi</a:t>
            </a:r>
            <a:r>
              <a:rPr lang="en-US" altLang="pt-BR" sz="1800"/>
              <a:t>t&gt; está presente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800"/>
              <a:t>	(c)  </a:t>
            </a:r>
            <a:r>
              <a:rPr lang="en-US" altLang="pt-BR" sz="1800" b="1"/>
              <a:t>redo</a:t>
            </a:r>
            <a:r>
              <a:rPr lang="en-US" altLang="pt-BR" sz="1800"/>
              <a:t>(</a:t>
            </a:r>
            <a:r>
              <a:rPr lang="en-US" altLang="pt-BR" sz="1800" i="1"/>
              <a:t>T</a:t>
            </a:r>
            <a:r>
              <a:rPr lang="en-US" altLang="pt-BR" sz="1800" baseline="-25000"/>
              <a:t>0</a:t>
            </a:r>
            <a:r>
              <a:rPr lang="en-US" altLang="pt-BR" sz="1800"/>
              <a:t>) deve ser feito seguido de redo(</a:t>
            </a:r>
            <a:r>
              <a:rPr lang="en-US" altLang="pt-BR" sz="1800" i="1"/>
              <a:t>T</a:t>
            </a:r>
            <a:r>
              <a:rPr lang="en-US" altLang="pt-BR" sz="1800" baseline="-25000"/>
              <a:t>1</a:t>
            </a:r>
            <a:r>
              <a:rPr lang="en-US" altLang="pt-BR" sz="1800"/>
              <a:t>) pois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pt-BR" sz="1800"/>
              <a:t>     		 &lt;</a:t>
            </a:r>
            <a:r>
              <a:rPr lang="en-US" altLang="pt-BR" sz="1800" i="1"/>
              <a:t>T</a:t>
            </a:r>
            <a:r>
              <a:rPr lang="en-US" altLang="pt-BR" sz="1800" baseline="-25000"/>
              <a:t>0</a:t>
            </a:r>
            <a:r>
              <a:rPr lang="en-US" altLang="pt-BR" sz="1800"/>
              <a:t> </a:t>
            </a:r>
            <a:r>
              <a:rPr lang="en-US" altLang="pt-BR" sz="1800" b="1"/>
              <a:t>commit</a:t>
            </a:r>
            <a:r>
              <a:rPr lang="en-US" altLang="pt-BR" sz="1800"/>
              <a:t>&gt; e &lt;</a:t>
            </a:r>
            <a:r>
              <a:rPr lang="en-US" altLang="pt-BR" sz="1800" i="1"/>
              <a:t>T</a:t>
            </a:r>
            <a:r>
              <a:rPr lang="en-US" altLang="pt-BR" sz="1800" i="1" baseline="-25000"/>
              <a:t>i</a:t>
            </a:r>
            <a:r>
              <a:rPr lang="en-US" altLang="pt-BR" sz="1800"/>
              <a:t> commit&gt; estão presentes</a:t>
            </a:r>
            <a:endParaRPr lang="en-US" altLang="pt-BR"/>
          </a:p>
        </p:txBody>
      </p:sp>
      <p:pic>
        <p:nvPicPr>
          <p:cNvPr id="18435" name="Picture 11">
            <a:extLst>
              <a:ext uri="{FF2B5EF4-FFF2-40B4-BE49-F238E27FC236}">
                <a16:creationId xmlns:a16="http://schemas.microsoft.com/office/drawing/2014/main" id="{DAC95E19-6A80-4B83-B07B-579BB3028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" t="22223" r="2380" b="22221"/>
          <a:stretch>
            <a:fillRect/>
          </a:stretch>
        </p:blipFill>
        <p:spPr bwMode="auto">
          <a:xfrm>
            <a:off x="1282700" y="1371600"/>
            <a:ext cx="6172200" cy="2667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33" name="Rectangle 13">
            <a:extLst>
              <a:ext uri="{FF2B5EF4-FFF2-40B4-BE49-F238E27FC236}">
                <a16:creationId xmlns:a16="http://schemas.microsoft.com/office/drawing/2014/main" id="{4A6574C0-8258-4921-8C1F-75AC8227F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0"/>
            <a:ext cx="5854700" cy="609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Modificação Deferida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A59508A8-4C6F-4C1B-B870-DB08876E47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71500" y="1092200"/>
            <a:ext cx="7937500" cy="560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pt-BR"/>
              <a:t>A </a:t>
            </a:r>
            <a:r>
              <a:rPr lang="en-US" altLang="pt-BR" b="1">
                <a:solidFill>
                  <a:schemeClr val="tx2"/>
                </a:solidFill>
              </a:rPr>
              <a:t>modificação imediata do banco de dados</a:t>
            </a:r>
            <a:r>
              <a:rPr lang="en-US" altLang="pt-BR"/>
              <a:t> permite que </a:t>
            </a:r>
            <a:r>
              <a:rPr lang="en-US" altLang="pt-BR" i="1"/>
              <a:t>updates</a:t>
            </a:r>
            <a:r>
              <a:rPr lang="en-US" altLang="pt-BR"/>
              <a:t> de uma transação </a:t>
            </a:r>
            <a:r>
              <a:rPr lang="en-US" altLang="pt-BR" i="1"/>
              <a:t>uncommitted</a:t>
            </a:r>
            <a:r>
              <a:rPr lang="en-US" altLang="pt-BR"/>
              <a:t> sejam feitas a medida que os </a:t>
            </a:r>
            <a:r>
              <a:rPr lang="en-US" altLang="pt-BR" i="1"/>
              <a:t>writes</a:t>
            </a:r>
            <a:r>
              <a:rPr lang="en-US" altLang="pt-BR"/>
              <a:t> são disparados</a:t>
            </a:r>
          </a:p>
          <a:p>
            <a:pPr lvl="1"/>
            <a:r>
              <a:rPr lang="en-US" altLang="pt-BR" sz="1800"/>
              <a:t>como </a:t>
            </a:r>
            <a:r>
              <a:rPr lang="en-US" altLang="pt-BR" sz="1800" i="1"/>
              <a:t>undoing</a:t>
            </a:r>
            <a:r>
              <a:rPr lang="en-US" altLang="pt-BR" sz="1800"/>
              <a:t> pode ser necessário, </a:t>
            </a:r>
            <a:r>
              <a:rPr lang="en-US" altLang="pt-BR" sz="1800" i="1"/>
              <a:t>update logs</a:t>
            </a:r>
            <a:r>
              <a:rPr lang="en-US" altLang="pt-BR" sz="1800"/>
              <a:t> devem manter ambos valores, velho e novo</a:t>
            </a:r>
          </a:p>
          <a:p>
            <a:r>
              <a:rPr lang="en-US" altLang="pt-BR"/>
              <a:t>Registros de </a:t>
            </a:r>
            <a:r>
              <a:rPr lang="en-US" altLang="pt-BR" i="1"/>
              <a:t>update</a:t>
            </a:r>
            <a:r>
              <a:rPr lang="en-US" altLang="pt-BR"/>
              <a:t> devem ser escritos no </a:t>
            </a:r>
            <a:r>
              <a:rPr lang="en-US" altLang="pt-BR" i="1"/>
              <a:t>log</a:t>
            </a:r>
            <a:r>
              <a:rPr lang="en-US" altLang="pt-BR"/>
              <a:t> antes</a:t>
            </a:r>
            <a:r>
              <a:rPr lang="en-US" altLang="pt-BR" i="1"/>
              <a:t> </a:t>
            </a:r>
            <a:r>
              <a:rPr lang="en-US" altLang="pt-BR"/>
              <a:t>do ítem de  dados ser gravado</a:t>
            </a:r>
          </a:p>
          <a:p>
            <a:pPr lvl="1"/>
            <a:r>
              <a:rPr lang="en-US" altLang="pt-BR" sz="1800"/>
              <a:t>Assumimos o </a:t>
            </a:r>
            <a:r>
              <a:rPr lang="en-US" altLang="pt-BR" sz="1800" i="1"/>
              <a:t>log</a:t>
            </a:r>
            <a:r>
              <a:rPr lang="en-US" altLang="pt-BR" sz="1800"/>
              <a:t> ser escrito diretamente em </a:t>
            </a:r>
            <a:r>
              <a:rPr lang="en-US" altLang="pt-BR" sz="1800" i="1"/>
              <a:t>stable storage</a:t>
            </a:r>
          </a:p>
          <a:p>
            <a:pPr lvl="1"/>
            <a:r>
              <a:rPr lang="en-US" altLang="pt-BR" sz="1800"/>
              <a:t>Pode ser extendido para retardar a gravação do </a:t>
            </a:r>
            <a:r>
              <a:rPr lang="en-US" altLang="pt-BR" sz="1800" i="1"/>
              <a:t>log</a:t>
            </a:r>
            <a:r>
              <a:rPr lang="en-US" altLang="pt-BR" sz="1800"/>
              <a:t>, até antes da execução de um </a:t>
            </a:r>
            <a:r>
              <a:rPr lang="en-US" altLang="pt-BR" sz="1800" b="1"/>
              <a:t>output</a:t>
            </a:r>
            <a:r>
              <a:rPr lang="en-US" altLang="pt-BR" sz="1800"/>
              <a:t>(</a:t>
            </a:r>
            <a:r>
              <a:rPr lang="en-US" altLang="pt-BR" sz="1800" i="1"/>
              <a:t>B</a:t>
            </a:r>
            <a:r>
              <a:rPr lang="en-US" altLang="pt-BR" sz="1800"/>
              <a:t>) para um bloco de dados B, todos os registros de </a:t>
            </a:r>
            <a:r>
              <a:rPr lang="en-US" altLang="pt-BR" sz="1800" i="1"/>
              <a:t>log</a:t>
            </a:r>
            <a:r>
              <a:rPr lang="en-US" altLang="pt-BR" sz="1800"/>
              <a:t> correspondentes a items de </a:t>
            </a:r>
            <a:r>
              <a:rPr lang="en-US" altLang="pt-BR" sz="1800" i="1"/>
              <a:t>B</a:t>
            </a:r>
            <a:r>
              <a:rPr lang="en-US" altLang="pt-BR" sz="1800"/>
              <a:t> devem ser </a:t>
            </a:r>
            <a:r>
              <a:rPr lang="en-US" altLang="pt-BR" sz="1800" i="1"/>
              <a:t>flushed</a:t>
            </a:r>
            <a:r>
              <a:rPr lang="en-US" altLang="pt-BR" sz="1800"/>
              <a:t> para </a:t>
            </a:r>
            <a:r>
              <a:rPr lang="en-US" altLang="pt-BR" sz="1800" i="1"/>
              <a:t>stable storage</a:t>
            </a:r>
          </a:p>
          <a:p>
            <a:r>
              <a:rPr lang="en-US" altLang="pt-BR"/>
              <a:t>Saída dos blocos atualizados pode ocorrer a qualquer hora antes ou  após a transação commitar</a:t>
            </a:r>
          </a:p>
          <a:p>
            <a:r>
              <a:rPr lang="en-US" altLang="pt-BR"/>
              <a:t>Ordem em que os blocos são gravados pode ser diferente daquela em que foram escritos.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3CC72BF3-E988-4FCB-A1EA-FC53A70A51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0"/>
            <a:ext cx="5854700" cy="609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Modificação Imediata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D58A85C2-0C68-4132-99EA-830EEBFC9C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092200"/>
            <a:ext cx="7962900" cy="4876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pt-BR" sz="1800" b="1"/>
              <a:t>Log                                  Write                              Output</a:t>
            </a:r>
            <a:endParaRPr lang="en-US" altLang="pt-BR" sz="180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pt-BR" sz="1800"/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pt-BR" sz="1800"/>
              <a:t>&lt;</a:t>
            </a:r>
            <a:r>
              <a:rPr lang="en-US" altLang="pt-BR" sz="1800" i="1"/>
              <a:t>T</a:t>
            </a:r>
            <a:r>
              <a:rPr lang="en-US" altLang="pt-BR" sz="1800" baseline="-25000"/>
              <a:t>0</a:t>
            </a:r>
            <a:r>
              <a:rPr lang="en-US" altLang="pt-BR" sz="1800" i="1"/>
              <a:t> </a:t>
            </a:r>
            <a:r>
              <a:rPr lang="en-US" altLang="pt-BR" sz="1800" b="1"/>
              <a:t>start</a:t>
            </a:r>
            <a:r>
              <a:rPr lang="en-US" altLang="pt-BR" sz="1800"/>
              <a:t>&gt;</a:t>
            </a:r>
          </a:p>
          <a:p>
            <a:pPr>
              <a:buFont typeface="Monotype Sorts" pitchFamily="2" charset="2"/>
              <a:buNone/>
            </a:pPr>
            <a:r>
              <a:rPr lang="en-US" altLang="pt-BR" sz="1800"/>
              <a:t>&lt;</a:t>
            </a:r>
            <a:r>
              <a:rPr lang="en-US" altLang="pt-BR" sz="1800" i="1"/>
              <a:t>T</a:t>
            </a:r>
            <a:r>
              <a:rPr lang="en-US" altLang="pt-BR" sz="1800" i="1" baseline="-25000"/>
              <a:t>0</a:t>
            </a:r>
            <a:r>
              <a:rPr lang="en-US" altLang="pt-BR" sz="1800" i="1"/>
              <a:t>,</a:t>
            </a:r>
            <a:r>
              <a:rPr lang="en-US" altLang="pt-BR" sz="1800"/>
              <a:t> A, 1000, 950&gt;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pt-BR" sz="1800" i="1"/>
              <a:t>&lt;T</a:t>
            </a:r>
            <a:r>
              <a:rPr lang="en-US" altLang="pt-BR" sz="1800" baseline="-25000"/>
              <a:t>o</a:t>
            </a:r>
            <a:r>
              <a:rPr lang="en-US" altLang="pt-BR" sz="1800" i="1"/>
              <a:t>,</a:t>
            </a:r>
            <a:r>
              <a:rPr lang="en-US" altLang="pt-BR" sz="1800"/>
              <a:t> B, 2000, 2050&gt;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800"/>
              <a:t>                                    </a:t>
            </a:r>
            <a:r>
              <a:rPr lang="en-US" altLang="pt-BR" sz="1800" i="1"/>
              <a:t>A</a:t>
            </a:r>
            <a:r>
              <a:rPr lang="en-US" altLang="pt-BR" sz="1800"/>
              <a:t> = 950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pt-BR" sz="1800"/>
              <a:t>                                    </a:t>
            </a:r>
            <a:r>
              <a:rPr lang="en-US" altLang="pt-BR" sz="1800" i="1"/>
              <a:t>B</a:t>
            </a:r>
            <a:r>
              <a:rPr lang="en-US" altLang="pt-BR" sz="1800"/>
              <a:t> = 2050</a:t>
            </a:r>
          </a:p>
          <a:p>
            <a:pPr>
              <a:buFont typeface="Monotype Sorts" pitchFamily="2" charset="2"/>
              <a:buNone/>
            </a:pPr>
            <a:r>
              <a:rPr lang="en-US" altLang="pt-BR" sz="1800"/>
              <a:t>&lt;</a:t>
            </a:r>
            <a:r>
              <a:rPr lang="en-US" altLang="pt-BR" sz="1800" i="1"/>
              <a:t>T</a:t>
            </a:r>
            <a:r>
              <a:rPr lang="en-US" altLang="pt-BR" sz="1800" baseline="-25000"/>
              <a:t>0</a:t>
            </a:r>
            <a:r>
              <a:rPr lang="en-US" altLang="pt-BR" sz="1800"/>
              <a:t> </a:t>
            </a:r>
            <a:r>
              <a:rPr lang="en-US" altLang="pt-BR" sz="1800" b="1"/>
              <a:t>commit</a:t>
            </a:r>
            <a:r>
              <a:rPr lang="en-US" altLang="pt-BR" sz="1800"/>
              <a:t>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800"/>
              <a:t>&lt;</a:t>
            </a:r>
            <a:r>
              <a:rPr lang="en-US" altLang="pt-BR" sz="1800" i="1"/>
              <a:t>T</a:t>
            </a:r>
            <a:r>
              <a:rPr lang="en-US" altLang="pt-BR" sz="1800" baseline="-25000"/>
              <a:t>1</a:t>
            </a:r>
            <a:r>
              <a:rPr lang="en-US" altLang="pt-BR" sz="1800"/>
              <a:t> </a:t>
            </a:r>
            <a:r>
              <a:rPr lang="en-US" altLang="pt-BR" sz="1800" b="1"/>
              <a:t>start</a:t>
            </a:r>
            <a:r>
              <a:rPr lang="en-US" altLang="pt-BR" sz="1800"/>
              <a:t>&gt;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pt-BR" sz="1800"/>
              <a:t>&lt;</a:t>
            </a:r>
            <a:r>
              <a:rPr lang="en-US" altLang="pt-BR" sz="1800" i="1"/>
              <a:t>T</a:t>
            </a:r>
            <a:r>
              <a:rPr lang="en-US" altLang="pt-BR" sz="1800" baseline="-25000"/>
              <a:t>1</a:t>
            </a:r>
            <a:r>
              <a:rPr lang="en-US" altLang="pt-BR" sz="1800"/>
              <a:t>, C, 700, 600&gt;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800"/>
              <a:t>                                      </a:t>
            </a:r>
            <a:r>
              <a:rPr lang="en-US" altLang="pt-BR" sz="1800" i="1"/>
              <a:t>C</a:t>
            </a:r>
            <a:r>
              <a:rPr lang="en-US" altLang="pt-BR" sz="1800"/>
              <a:t> = 600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800"/>
              <a:t>                                                                         </a:t>
            </a:r>
            <a:r>
              <a:rPr lang="en-US" altLang="pt-BR" sz="1800" i="1"/>
              <a:t>B</a:t>
            </a:r>
            <a:r>
              <a:rPr lang="en-US" altLang="pt-BR" sz="1800" i="1" baseline="-25000"/>
              <a:t>B</a:t>
            </a:r>
            <a:r>
              <a:rPr lang="en-US" altLang="pt-BR" sz="1800"/>
              <a:t>, </a:t>
            </a:r>
            <a:r>
              <a:rPr lang="en-US" altLang="pt-BR" sz="1800" i="1"/>
              <a:t>B</a:t>
            </a:r>
            <a:r>
              <a:rPr lang="en-US" altLang="pt-BR" sz="1800" i="1" baseline="-25000"/>
              <a:t>C</a:t>
            </a:r>
            <a:endParaRPr lang="en-US" altLang="pt-BR" sz="180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pt-BR" sz="1800"/>
              <a:t>&lt;</a:t>
            </a:r>
            <a:r>
              <a:rPr lang="en-US" altLang="pt-BR" sz="1800" i="1"/>
              <a:t>T</a:t>
            </a:r>
            <a:r>
              <a:rPr lang="en-US" altLang="pt-BR" sz="1800" baseline="-25000"/>
              <a:t>1</a:t>
            </a:r>
            <a:r>
              <a:rPr lang="en-US" altLang="pt-BR" sz="1800"/>
              <a:t> </a:t>
            </a:r>
            <a:r>
              <a:rPr lang="en-US" altLang="pt-BR" sz="1800" b="1"/>
              <a:t>commit</a:t>
            </a:r>
            <a:r>
              <a:rPr lang="en-US" altLang="pt-BR" sz="1800"/>
              <a:t>&gt;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pt-BR" sz="1800"/>
              <a:t>                                                                         </a:t>
            </a:r>
            <a:r>
              <a:rPr lang="en-US" altLang="pt-BR" sz="1800" i="1"/>
              <a:t>B</a:t>
            </a:r>
            <a:r>
              <a:rPr lang="en-US" altLang="pt-BR" sz="1800" i="1" baseline="-25000"/>
              <a:t>A</a:t>
            </a:r>
            <a:endParaRPr lang="en-US" altLang="pt-BR" sz="1800"/>
          </a:p>
          <a:p>
            <a:r>
              <a:rPr lang="en-US" altLang="pt-BR" sz="1800"/>
              <a:t>Nota: </a:t>
            </a:r>
            <a:r>
              <a:rPr lang="en-US" altLang="pt-BR" sz="1800" i="1"/>
              <a:t>B</a:t>
            </a:r>
            <a:r>
              <a:rPr lang="en-US" altLang="pt-BR" sz="1800" i="1" baseline="-25000"/>
              <a:t>X</a:t>
            </a:r>
            <a:r>
              <a:rPr lang="en-US" altLang="pt-BR" sz="1800" i="1"/>
              <a:t> </a:t>
            </a:r>
            <a:r>
              <a:rPr lang="en-US" altLang="pt-BR" sz="1800"/>
              <a:t>denota bloco contendo </a:t>
            </a:r>
            <a:r>
              <a:rPr lang="en-US" altLang="pt-BR" sz="1800" i="1"/>
              <a:t>X</a:t>
            </a:r>
            <a:r>
              <a:rPr lang="en-US" altLang="pt-BR" sz="1800"/>
              <a:t>.</a:t>
            </a:r>
          </a:p>
          <a:p>
            <a:pPr lvl="4">
              <a:buFontTx/>
              <a:buNone/>
            </a:pPr>
            <a:endParaRPr lang="en-US" altLang="pt-BR" sz="1600"/>
          </a:p>
        </p:txBody>
      </p:sp>
      <p:sp>
        <p:nvSpPr>
          <p:cNvPr id="20483" name="Line 4">
            <a:extLst>
              <a:ext uri="{FF2B5EF4-FFF2-40B4-BE49-F238E27FC236}">
                <a16:creationId xmlns:a16="http://schemas.microsoft.com/office/drawing/2014/main" id="{C94479E0-FA2B-4FE9-8B55-0F8D28DEC5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7526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E9B1B402-1E7C-4DBA-86F4-A6E74700C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0"/>
            <a:ext cx="5854700" cy="609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Modificação Imediata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3CE5BEE7-1896-4CE1-880F-38F7891BE4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31800" y="1054100"/>
            <a:ext cx="8166100" cy="5562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/>
              <a:t>Recuperação tem 2 operações:</a:t>
            </a:r>
          </a:p>
          <a:p>
            <a:pPr lvl="1">
              <a:lnSpc>
                <a:spcPct val="90000"/>
              </a:lnSpc>
            </a:pPr>
            <a:r>
              <a:rPr lang="en-US" altLang="pt-BR" sz="1800" b="1"/>
              <a:t> undo</a:t>
            </a:r>
            <a:r>
              <a:rPr lang="en-US" altLang="pt-BR" sz="1800"/>
              <a:t>(</a:t>
            </a:r>
            <a:r>
              <a:rPr lang="en-US" altLang="pt-BR" sz="1800" i="1"/>
              <a:t>T</a:t>
            </a:r>
            <a:r>
              <a:rPr lang="en-US" altLang="pt-BR" sz="1800" baseline="-25000"/>
              <a:t>i</a:t>
            </a:r>
            <a:r>
              <a:rPr lang="en-US" altLang="pt-BR" sz="1800"/>
              <a:t>) restaura o valor de todos dados atualizados por </a:t>
            </a:r>
            <a:r>
              <a:rPr lang="en-US" altLang="pt-BR" sz="1800" i="1"/>
              <a:t>T</a:t>
            </a:r>
            <a:r>
              <a:rPr lang="en-US" altLang="pt-BR" sz="1800" i="1" baseline="-25000"/>
              <a:t>i</a:t>
            </a:r>
            <a:r>
              <a:rPr lang="en-US" altLang="pt-BR" sz="1800"/>
              <a:t> aos seus antigos valores, indo para trás a partir do último registro de </a:t>
            </a:r>
            <a:r>
              <a:rPr lang="en-US" altLang="pt-BR" sz="1800" i="1"/>
              <a:t>log</a:t>
            </a:r>
            <a:r>
              <a:rPr lang="en-US" altLang="pt-BR" sz="1800"/>
              <a:t> de </a:t>
            </a:r>
            <a:r>
              <a:rPr lang="en-US" altLang="pt-BR" sz="1800" i="1"/>
              <a:t>T</a:t>
            </a:r>
            <a:r>
              <a:rPr lang="en-US" altLang="pt-BR" sz="1800" i="1" baseline="-25000"/>
              <a:t>i</a:t>
            </a:r>
            <a:endParaRPr lang="en-US" altLang="pt-BR" sz="1800" i="1"/>
          </a:p>
          <a:p>
            <a:pPr lvl="1">
              <a:lnSpc>
                <a:spcPct val="90000"/>
              </a:lnSpc>
            </a:pPr>
            <a:r>
              <a:rPr lang="en-US" altLang="pt-BR" sz="1800" b="1"/>
              <a:t>redo</a:t>
            </a:r>
            <a:r>
              <a:rPr lang="en-US" altLang="pt-BR" sz="1800"/>
              <a:t>(</a:t>
            </a:r>
            <a:r>
              <a:rPr lang="en-US" altLang="pt-BR" sz="1800" i="1"/>
              <a:t>T</a:t>
            </a:r>
            <a:r>
              <a:rPr lang="en-US" altLang="pt-BR" sz="1800" baseline="-25000"/>
              <a:t>i</a:t>
            </a:r>
            <a:r>
              <a:rPr lang="en-US" altLang="pt-BR" sz="1800"/>
              <a:t>) coloca o valor de todos dados atualizados por </a:t>
            </a:r>
            <a:r>
              <a:rPr lang="en-US" altLang="pt-BR" sz="1800" i="1"/>
              <a:t>T</a:t>
            </a:r>
            <a:r>
              <a:rPr lang="en-US" altLang="pt-BR" sz="1800" i="1" baseline="-25000"/>
              <a:t>i</a:t>
            </a:r>
            <a:r>
              <a:rPr lang="en-US" altLang="pt-BR" sz="1800" i="1"/>
              <a:t> </a:t>
            </a:r>
            <a:r>
              <a:rPr lang="en-US" altLang="pt-BR" sz="1800"/>
              <a:t>aos seus novos valores, indo para frente a partir do primeiro registro de </a:t>
            </a:r>
            <a:r>
              <a:rPr lang="en-US" altLang="pt-BR" sz="1800" i="1"/>
              <a:t>log</a:t>
            </a:r>
            <a:r>
              <a:rPr lang="en-US" altLang="pt-BR" sz="1800"/>
              <a:t> de </a:t>
            </a:r>
            <a:r>
              <a:rPr lang="en-US" altLang="pt-BR" sz="1800" i="1"/>
              <a:t>T</a:t>
            </a:r>
            <a:r>
              <a:rPr lang="en-US" altLang="pt-BR" sz="1800" i="1" baseline="-25000"/>
              <a:t>i</a:t>
            </a:r>
            <a:endParaRPr lang="en-US" altLang="pt-BR" sz="1800" i="1"/>
          </a:p>
          <a:p>
            <a:pPr>
              <a:lnSpc>
                <a:spcPct val="90000"/>
              </a:lnSpc>
            </a:pPr>
            <a:r>
              <a:rPr lang="en-US" altLang="pt-BR"/>
              <a:t>Ambas operações devem ser </a:t>
            </a:r>
            <a:r>
              <a:rPr lang="en-US" altLang="pt-BR" b="1">
                <a:solidFill>
                  <a:schemeClr val="tx2"/>
                </a:solidFill>
              </a:rPr>
              <a:t>idempotentes</a:t>
            </a:r>
          </a:p>
          <a:p>
            <a:pPr lvl="1">
              <a:lnSpc>
                <a:spcPct val="90000"/>
              </a:lnSpc>
            </a:pPr>
            <a:r>
              <a:rPr lang="en-US" altLang="pt-BR" sz="1800"/>
              <a:t>Isto é, mesmo se forem executadas múltiplas vezes o efeito é o mesmo de serem executadas uma vez só</a:t>
            </a:r>
          </a:p>
          <a:p>
            <a:pPr>
              <a:lnSpc>
                <a:spcPct val="90000"/>
              </a:lnSpc>
            </a:pPr>
            <a:r>
              <a:rPr lang="en-US" altLang="pt-BR"/>
              <a:t>Quando recuperando após falha:</a:t>
            </a:r>
          </a:p>
          <a:p>
            <a:pPr lvl="1">
              <a:lnSpc>
                <a:spcPct val="90000"/>
              </a:lnSpc>
            </a:pPr>
            <a:r>
              <a:rPr lang="en-US" altLang="pt-BR" sz="1800"/>
              <a:t>Transação</a:t>
            </a:r>
            <a:r>
              <a:rPr lang="en-US" altLang="pt-BR" sz="1800" i="1"/>
              <a:t> T</a:t>
            </a:r>
            <a:r>
              <a:rPr lang="en-US" altLang="pt-BR" sz="1800" i="1" baseline="-25000"/>
              <a:t>i</a:t>
            </a:r>
            <a:r>
              <a:rPr lang="en-US" altLang="pt-BR" sz="1800" i="1"/>
              <a:t> </a:t>
            </a:r>
            <a:r>
              <a:rPr lang="en-US" altLang="pt-BR" sz="1800"/>
              <a:t>precisa ser desfeita se o </a:t>
            </a:r>
            <a:r>
              <a:rPr lang="en-US" altLang="pt-BR" sz="1800" i="1"/>
              <a:t>log</a:t>
            </a:r>
            <a:r>
              <a:rPr lang="en-US" altLang="pt-BR" sz="1800"/>
              <a:t> contém </a:t>
            </a:r>
            <a:r>
              <a:rPr lang="en-US" altLang="pt-BR" sz="1800" i="1"/>
              <a:t>&lt;T</a:t>
            </a:r>
            <a:r>
              <a:rPr lang="en-US" altLang="pt-BR" sz="1800" i="1" baseline="-25000"/>
              <a:t>i</a:t>
            </a:r>
            <a:r>
              <a:rPr lang="en-US" altLang="pt-BR" sz="1800"/>
              <a:t> </a:t>
            </a:r>
            <a:r>
              <a:rPr lang="en-US" altLang="pt-BR" sz="1800" b="1"/>
              <a:t>start</a:t>
            </a:r>
            <a:r>
              <a:rPr lang="en-US" altLang="pt-BR" sz="1800" i="1"/>
              <a:t>&gt;</a:t>
            </a:r>
            <a:r>
              <a:rPr lang="en-US" altLang="pt-BR" sz="1800"/>
              <a:t>, mas não contém </a:t>
            </a:r>
            <a:r>
              <a:rPr lang="en-US" altLang="pt-BR" sz="1800" i="1"/>
              <a:t>&lt;T</a:t>
            </a:r>
            <a:r>
              <a:rPr lang="en-US" altLang="pt-BR" sz="1800" i="1" baseline="-25000"/>
              <a:t>i</a:t>
            </a:r>
            <a:r>
              <a:rPr lang="en-US" altLang="pt-BR" sz="1800" i="1"/>
              <a:t> </a:t>
            </a:r>
            <a:r>
              <a:rPr lang="en-US" altLang="pt-BR" sz="1800" b="1"/>
              <a:t>commit</a:t>
            </a:r>
            <a:r>
              <a:rPr lang="en-US" altLang="pt-BR" sz="1800" i="1"/>
              <a:t>&gt;</a:t>
            </a:r>
            <a:r>
              <a:rPr lang="en-US" altLang="pt-BR" sz="18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pt-BR" sz="1800"/>
              <a:t>Transação </a:t>
            </a:r>
            <a:r>
              <a:rPr lang="en-US" altLang="pt-BR" sz="1800" i="1"/>
              <a:t>T</a:t>
            </a:r>
            <a:r>
              <a:rPr lang="en-US" altLang="pt-BR" sz="1800" i="1" baseline="-25000"/>
              <a:t>i</a:t>
            </a:r>
            <a:r>
              <a:rPr lang="en-US" altLang="pt-BR" sz="1800" i="1"/>
              <a:t> </a:t>
            </a:r>
            <a:r>
              <a:rPr lang="en-US" altLang="pt-BR" sz="1800"/>
              <a:t>precisa ser refeita se o </a:t>
            </a:r>
            <a:r>
              <a:rPr lang="en-US" altLang="pt-BR" sz="1800" i="1"/>
              <a:t>log</a:t>
            </a:r>
            <a:r>
              <a:rPr lang="en-US" altLang="pt-BR" sz="1800"/>
              <a:t> contém ambos os registros </a:t>
            </a:r>
            <a:r>
              <a:rPr lang="en-US" altLang="pt-BR" sz="1800" i="1"/>
              <a:t>&lt;T</a:t>
            </a:r>
            <a:r>
              <a:rPr lang="en-US" altLang="pt-BR" sz="1800" i="1" baseline="-25000"/>
              <a:t>i</a:t>
            </a:r>
            <a:r>
              <a:rPr lang="en-US" altLang="pt-BR" sz="1800" i="1"/>
              <a:t> </a:t>
            </a:r>
            <a:r>
              <a:rPr lang="en-US" altLang="pt-BR" sz="1800" b="1"/>
              <a:t>start</a:t>
            </a:r>
            <a:r>
              <a:rPr lang="en-US" altLang="pt-BR" sz="1800" i="1"/>
              <a:t>&gt;</a:t>
            </a:r>
            <a:r>
              <a:rPr lang="en-US" altLang="pt-BR" sz="1800"/>
              <a:t> e </a:t>
            </a:r>
            <a:r>
              <a:rPr lang="en-US" altLang="pt-BR" sz="1800" i="1"/>
              <a:t>&lt;T</a:t>
            </a:r>
            <a:r>
              <a:rPr lang="en-US" altLang="pt-BR" sz="1800" i="1" baseline="-25000"/>
              <a:t>i </a:t>
            </a:r>
            <a:r>
              <a:rPr lang="en-US" altLang="pt-BR" sz="1800" b="1"/>
              <a:t>commit</a:t>
            </a:r>
            <a:r>
              <a:rPr lang="en-US" altLang="pt-BR" sz="1800" i="1"/>
              <a:t>&gt;</a:t>
            </a:r>
            <a:r>
              <a:rPr lang="en-US" altLang="pt-BR" sz="1800"/>
              <a:t>.</a:t>
            </a:r>
          </a:p>
          <a:p>
            <a:pPr>
              <a:lnSpc>
                <a:spcPct val="90000"/>
              </a:lnSpc>
            </a:pPr>
            <a:r>
              <a:rPr lang="en-US" altLang="pt-BR"/>
              <a:t>Primeiro são feitas as operações de </a:t>
            </a:r>
            <a:r>
              <a:rPr lang="en-US" altLang="pt-BR" i="1"/>
              <a:t>undo</a:t>
            </a:r>
            <a:r>
              <a:rPr lang="en-US" altLang="pt-BR"/>
              <a:t>, depois as operações de </a:t>
            </a:r>
            <a:r>
              <a:rPr lang="en-US" altLang="pt-BR" i="1"/>
              <a:t>redo</a:t>
            </a:r>
            <a:r>
              <a:rPr lang="en-US" altLang="pt-BR"/>
              <a:t>.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5985CC3F-290C-464A-ACAF-197FE3704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0"/>
            <a:ext cx="5854700" cy="609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Modificação Imediata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6F6FB78-392D-443F-9C38-56977AE79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12900" y="0"/>
            <a:ext cx="6997700" cy="609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Classificação de falhas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945BC3C-9DD1-4A49-BAFD-68C6E10838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71500" y="1092200"/>
            <a:ext cx="7848600" cy="4876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 b="1"/>
              <a:t>Falha</a:t>
            </a:r>
            <a:r>
              <a:rPr lang="en-US" altLang="pt-BR"/>
              <a:t> </a:t>
            </a:r>
            <a:r>
              <a:rPr lang="en-US" altLang="pt-BR" b="1"/>
              <a:t>de</a:t>
            </a:r>
            <a:r>
              <a:rPr lang="en-US" altLang="pt-BR"/>
              <a:t> </a:t>
            </a:r>
            <a:r>
              <a:rPr lang="en-US" altLang="pt-BR" b="1"/>
              <a:t>Transação</a:t>
            </a:r>
            <a:r>
              <a:rPr lang="en-US" altLang="pt-BR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pt-BR" sz="1800" b="1"/>
              <a:t>Erros Lógicos</a:t>
            </a:r>
            <a:r>
              <a:rPr lang="en-US" altLang="pt-BR" sz="1800"/>
              <a:t>: Transação não pode completar devido a alguma condição interna de erro </a:t>
            </a:r>
          </a:p>
          <a:p>
            <a:pPr lvl="1">
              <a:lnSpc>
                <a:spcPct val="90000"/>
              </a:lnSpc>
            </a:pPr>
            <a:r>
              <a:rPr lang="en-US" altLang="pt-BR" sz="1800" b="1"/>
              <a:t>Erros de Sistema</a:t>
            </a:r>
            <a:r>
              <a:rPr lang="en-US" altLang="pt-BR" sz="1800"/>
              <a:t>: o sistema de banco de dados deve terminar uma transação  ativa devido a uma condição de erro (ex. deadlock)</a:t>
            </a:r>
          </a:p>
          <a:p>
            <a:pPr>
              <a:lnSpc>
                <a:spcPct val="90000"/>
              </a:lnSpc>
            </a:pPr>
            <a:r>
              <a:rPr lang="en-US" altLang="pt-BR" b="1" i="1"/>
              <a:t>Crash</a:t>
            </a:r>
            <a:r>
              <a:rPr lang="en-US" altLang="pt-BR" b="1"/>
              <a:t> de sistema</a:t>
            </a:r>
            <a:r>
              <a:rPr lang="en-US" altLang="pt-BR"/>
              <a:t>: uma falha de força, hardware ou software (</a:t>
            </a:r>
            <a:r>
              <a:rPr lang="en-US" altLang="pt-BR" i="1"/>
              <a:t>bug)</a:t>
            </a:r>
            <a:r>
              <a:rPr lang="en-US" altLang="pt-BR"/>
              <a:t> que causa o colapso do sistema. </a:t>
            </a:r>
          </a:p>
          <a:p>
            <a:pPr>
              <a:lnSpc>
                <a:spcPct val="90000"/>
              </a:lnSpc>
            </a:pPr>
            <a:r>
              <a:rPr lang="en-US" altLang="pt-BR" b="1"/>
              <a:t>Falha de disco</a:t>
            </a:r>
            <a:r>
              <a:rPr lang="en-US" altLang="pt-BR"/>
              <a:t>: um crash de cabeçote ou similar destrói todo ou parte do disco</a:t>
            </a:r>
          </a:p>
          <a:p>
            <a:pPr lvl="1">
              <a:lnSpc>
                <a:spcPct val="90000"/>
              </a:lnSpc>
            </a:pPr>
            <a:r>
              <a:rPr lang="en-US" altLang="pt-BR" sz="1800"/>
              <a:t>Disco drives usam checksums para detectar falhas</a:t>
            </a:r>
          </a:p>
          <a:p>
            <a:pPr lvl="1">
              <a:lnSpc>
                <a:spcPct val="90000"/>
              </a:lnSpc>
            </a:pPr>
            <a:r>
              <a:rPr lang="en-US" altLang="pt-BR" sz="1800"/>
              <a:t>Banco de dados possuem numerosos checks de integridade para prevenir corrupção de dados no disco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336115A2-A7BA-4D6C-B310-A7D2C95F4C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114425"/>
            <a:ext cx="8305800" cy="5435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pt-BR" sz="1800"/>
              <a:t>  Abaixo o </a:t>
            </a:r>
            <a:r>
              <a:rPr lang="en-US" altLang="pt-BR" sz="1800" i="1"/>
              <a:t>log</a:t>
            </a:r>
            <a:r>
              <a:rPr lang="en-US" altLang="pt-BR" sz="1800"/>
              <a:t> em 3 instantes diferentes: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pt-BR" sz="180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pt-BR" sz="180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pt-BR" sz="180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pt-BR" sz="180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pt-BR" sz="180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pt-BR" sz="180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pt-BR" sz="1800"/>
          </a:p>
          <a:p>
            <a:pPr>
              <a:lnSpc>
                <a:spcPct val="30000"/>
              </a:lnSpc>
              <a:buFont typeface="Monotype Sorts" pitchFamily="2" charset="2"/>
              <a:buNone/>
            </a:pPr>
            <a:endParaRPr lang="en-US" altLang="pt-BR" sz="180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pt-BR" sz="180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pt-BR" sz="180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pt-BR" sz="180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pt-BR" sz="1800"/>
              <a:t>Ações de recuperação em cada caso são: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800"/>
              <a:t>(a)  undo (</a:t>
            </a:r>
            <a:r>
              <a:rPr lang="en-US" altLang="pt-BR" sz="1800" i="1"/>
              <a:t>T</a:t>
            </a:r>
            <a:r>
              <a:rPr lang="en-US" altLang="pt-BR" sz="1800" baseline="-25000"/>
              <a:t>0</a:t>
            </a:r>
            <a:r>
              <a:rPr lang="en-US" altLang="pt-BR" sz="1800"/>
              <a:t>): B é restaurado para 2000 e A para 1000.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pt-BR" sz="1800"/>
              <a:t>(b)  undo (</a:t>
            </a:r>
            <a:r>
              <a:rPr lang="en-US" altLang="pt-BR" sz="1800" i="1"/>
              <a:t>T</a:t>
            </a:r>
            <a:r>
              <a:rPr lang="en-US" altLang="pt-BR" sz="1800" baseline="-25000"/>
              <a:t>1</a:t>
            </a:r>
            <a:r>
              <a:rPr lang="en-US" altLang="pt-BR" sz="1800"/>
              <a:t>) e redo (</a:t>
            </a:r>
            <a:r>
              <a:rPr lang="en-US" altLang="pt-BR" sz="1800" i="1"/>
              <a:t>T</a:t>
            </a:r>
            <a:r>
              <a:rPr lang="en-US" altLang="pt-BR" sz="1800" baseline="-25000"/>
              <a:t>0</a:t>
            </a:r>
            <a:r>
              <a:rPr lang="en-US" altLang="pt-BR" sz="1800"/>
              <a:t>): C é restaurado para 700, e então </a:t>
            </a:r>
            <a:r>
              <a:rPr lang="en-US" altLang="pt-BR" sz="1800" i="1"/>
              <a:t>A</a:t>
            </a:r>
            <a:r>
              <a:rPr lang="en-US" altLang="pt-BR" sz="1800"/>
              <a:t> e </a:t>
            </a:r>
            <a:r>
              <a:rPr lang="en-US" altLang="pt-BR" sz="1800" i="1"/>
              <a:t>B</a:t>
            </a:r>
            <a:r>
              <a:rPr lang="en-US" altLang="pt-BR" sz="1800"/>
              <a:t> são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pt-BR" sz="1800"/>
              <a:t>       postos para 950 e 2050 respectivamente.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800"/>
              <a:t>(c)  redo (</a:t>
            </a:r>
            <a:r>
              <a:rPr lang="en-US" altLang="pt-BR" sz="1800" i="1"/>
              <a:t>T</a:t>
            </a:r>
            <a:r>
              <a:rPr lang="en-US" altLang="pt-BR" sz="1800" baseline="-25000"/>
              <a:t>0</a:t>
            </a:r>
            <a:r>
              <a:rPr lang="en-US" altLang="pt-BR" sz="1800"/>
              <a:t>) e redo (</a:t>
            </a:r>
            <a:r>
              <a:rPr lang="en-US" altLang="pt-BR" sz="1800" i="1"/>
              <a:t>T</a:t>
            </a:r>
            <a:r>
              <a:rPr lang="en-US" altLang="pt-BR" sz="1800" baseline="-25000"/>
              <a:t>1</a:t>
            </a:r>
            <a:r>
              <a:rPr lang="en-US" altLang="pt-BR" sz="1800"/>
              <a:t>): A e B são postos para 950 e 2050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800"/>
              <a:t>       respectivamente. Então </a:t>
            </a:r>
            <a:r>
              <a:rPr lang="en-US" altLang="pt-BR" sz="1800" i="1"/>
              <a:t>C</a:t>
            </a:r>
            <a:r>
              <a:rPr lang="en-US" altLang="pt-BR" sz="1800"/>
              <a:t> é posto para 600</a:t>
            </a:r>
          </a:p>
        </p:txBody>
      </p:sp>
      <p:pic>
        <p:nvPicPr>
          <p:cNvPr id="22531" name="Picture 11">
            <a:extLst>
              <a:ext uri="{FF2B5EF4-FFF2-40B4-BE49-F238E27FC236}">
                <a16:creationId xmlns:a16="http://schemas.microsoft.com/office/drawing/2014/main" id="{C7B54410-791E-40ED-B19E-8751D71C5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" t="28572" r="1785" b="28571"/>
          <a:stretch>
            <a:fillRect/>
          </a:stretch>
        </p:blipFill>
        <p:spPr bwMode="auto">
          <a:xfrm>
            <a:off x="774700" y="1612900"/>
            <a:ext cx="7613650" cy="25146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73" name="Rectangle 13">
            <a:extLst>
              <a:ext uri="{FF2B5EF4-FFF2-40B4-BE49-F238E27FC236}">
                <a16:creationId xmlns:a16="http://schemas.microsoft.com/office/drawing/2014/main" id="{CFFF8963-27D9-4BF3-99F2-A8DCB2A85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0"/>
            <a:ext cx="5854700" cy="609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Modificação Imediata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1A1084B-C2C7-4F54-87AE-04951993C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55800" y="0"/>
            <a:ext cx="4724400" cy="609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i="1"/>
              <a:t>Checkpoints</a:t>
            </a:r>
            <a:endParaRPr 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9974C93-AC59-4496-BEC3-684BABAE2C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71500" y="1092200"/>
            <a:ext cx="7848600" cy="5257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81000" indent="-381000"/>
            <a:r>
              <a:rPr lang="en-US" altLang="pt-BR"/>
              <a:t>Problemas na recuperação: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pt-BR" sz="1800"/>
              <a:t>busca em todo o </a:t>
            </a:r>
            <a:r>
              <a:rPr lang="en-US" altLang="pt-BR" sz="1800" i="1"/>
              <a:t>log</a:t>
            </a:r>
            <a:r>
              <a:rPr lang="en-US" altLang="pt-BR" sz="1800"/>
              <a:t> é </a:t>
            </a:r>
            <a:r>
              <a:rPr lang="en-US" altLang="pt-BR" sz="1800" i="1"/>
              <a:t>time-consuming</a:t>
            </a:r>
            <a:endParaRPr lang="en-US" altLang="pt-BR" sz="1800"/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pt-BR" sz="1800"/>
              <a:t>podemos desnecessariamente refazer transações que já gravaram seus </a:t>
            </a:r>
            <a:r>
              <a:rPr lang="en-US" altLang="pt-BR" sz="1800" i="1"/>
              <a:t>updates</a:t>
            </a:r>
            <a:r>
              <a:rPr lang="en-US" altLang="pt-BR" sz="1800"/>
              <a:t> no banco de dados.</a:t>
            </a:r>
          </a:p>
          <a:p>
            <a:pPr marL="381000" indent="-381000"/>
            <a:r>
              <a:rPr lang="en-US" altLang="pt-BR"/>
              <a:t>Melhora a recuperação se fizermos um ponto de checagem (</a:t>
            </a:r>
            <a:r>
              <a:rPr lang="en-US" altLang="pt-BR" b="1" i="1">
                <a:solidFill>
                  <a:schemeClr val="tx2"/>
                </a:solidFill>
              </a:rPr>
              <a:t>checkpoint</a:t>
            </a:r>
            <a:r>
              <a:rPr lang="en-US" altLang="pt-BR"/>
              <a:t>)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pt-BR" sz="1800"/>
              <a:t>Grava todos os registros de </a:t>
            </a:r>
            <a:r>
              <a:rPr lang="en-US" altLang="pt-BR" sz="1800" i="1"/>
              <a:t>log</a:t>
            </a:r>
            <a:r>
              <a:rPr lang="en-US" altLang="pt-BR" sz="1800"/>
              <a:t> que estiverem em memória principal para </a:t>
            </a:r>
            <a:r>
              <a:rPr lang="en-US" altLang="pt-BR" sz="1800" i="1"/>
              <a:t>stable storage</a:t>
            </a:r>
            <a:r>
              <a:rPr lang="en-US" altLang="pt-BR" sz="1800"/>
              <a:t>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pt-BR" sz="1800"/>
              <a:t>Grava todos os blocos de </a:t>
            </a:r>
            <a:r>
              <a:rPr lang="en-US" altLang="pt-BR" sz="1800" i="1"/>
              <a:t>buffer</a:t>
            </a:r>
            <a:r>
              <a:rPr lang="en-US" altLang="pt-BR" sz="1800"/>
              <a:t> modificados para disco.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pt-BR" sz="1800"/>
              <a:t>Grava um regsitro de </a:t>
            </a:r>
            <a:r>
              <a:rPr lang="en-US" altLang="pt-BR" sz="1800" i="1"/>
              <a:t>log</a:t>
            </a:r>
            <a:r>
              <a:rPr lang="en-US" altLang="pt-BR" sz="1800"/>
              <a:t> &lt;</a:t>
            </a:r>
            <a:r>
              <a:rPr lang="en-US" altLang="pt-BR" sz="1800" b="1"/>
              <a:t> checkpoint</a:t>
            </a:r>
            <a:r>
              <a:rPr lang="en-US" altLang="pt-BR" sz="1800"/>
              <a:t>&gt; para </a:t>
            </a:r>
            <a:r>
              <a:rPr lang="en-US" altLang="pt-BR" sz="1800" i="1"/>
              <a:t>stable storage</a:t>
            </a:r>
            <a:r>
              <a:rPr lang="en-US" altLang="pt-BR" sz="1800"/>
              <a:t>.</a:t>
            </a:r>
          </a:p>
          <a:p>
            <a:pPr marL="381000" indent="-381000"/>
            <a:r>
              <a:rPr lang="en-US" altLang="pt-BR"/>
              <a:t>No Oracle: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pt-BR" sz="1800"/>
              <a:t>Usamos o comando </a:t>
            </a:r>
            <a:r>
              <a:rPr lang="en-US" altLang="pt-BR" sz="1800" b="1" i="1"/>
              <a:t>savepoint</a:t>
            </a:r>
            <a:r>
              <a:rPr lang="en-US" altLang="pt-BR" sz="1800" i="1"/>
              <a:t> &lt;nome&gt;</a:t>
            </a:r>
            <a:endParaRPr lang="en-US" altLang="pt-BR" sz="1800"/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pt-BR" sz="1800"/>
              <a:t>Retornamos para esse ponto com o comando </a:t>
            </a:r>
            <a:r>
              <a:rPr lang="en-US" altLang="pt-BR" sz="1800" b="1" i="1"/>
              <a:t>rollback to savepoint </a:t>
            </a:r>
            <a:r>
              <a:rPr lang="en-US" altLang="pt-BR" sz="1800" i="1"/>
              <a:t>&lt;nome&gt;</a:t>
            </a:r>
            <a:r>
              <a:rPr lang="en-US" altLang="pt-BR" sz="1800"/>
              <a:t>.</a:t>
            </a:r>
          </a:p>
          <a:p>
            <a:pPr marL="800100" lvl="1" indent="-342900">
              <a:buFont typeface="Wingdings 2" panose="05020102010507070707" pitchFamily="18" charset="2"/>
              <a:buNone/>
            </a:pPr>
            <a:endParaRPr lang="en-US" altLang="pt-BR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19791E5-144E-4C3E-BBE1-9AE4E49CE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35200" y="0"/>
            <a:ext cx="5461000" cy="609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i="1"/>
              <a:t>Checkpoints</a:t>
            </a:r>
            <a:r>
              <a:rPr lang="en-US"/>
              <a:t> (Cont.)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69056BB-CD34-45E9-A649-9B20AC22E5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71500" y="1092200"/>
            <a:ext cx="7848600" cy="4876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81000" indent="-381000"/>
            <a:r>
              <a:rPr lang="en-US" altLang="pt-BR"/>
              <a:t>Durante a recuperação precisamos considerar somente a mais recente transação </a:t>
            </a:r>
            <a:r>
              <a:rPr lang="en-US" altLang="pt-BR" i="1"/>
              <a:t>T</a:t>
            </a:r>
            <a:r>
              <a:rPr lang="en-US" altLang="pt-BR" i="1" baseline="-25000"/>
              <a:t>i</a:t>
            </a:r>
            <a:r>
              <a:rPr lang="en-US" altLang="pt-BR"/>
              <a:t> que começou antes do </a:t>
            </a:r>
            <a:r>
              <a:rPr lang="en-US" altLang="pt-BR" i="1"/>
              <a:t>checkpoint</a:t>
            </a:r>
            <a:r>
              <a:rPr lang="en-US" altLang="pt-BR"/>
              <a:t> e transações que começaram após </a:t>
            </a:r>
            <a:r>
              <a:rPr lang="en-US" altLang="pt-BR" i="1"/>
              <a:t>T</a:t>
            </a:r>
            <a:r>
              <a:rPr lang="en-US" altLang="pt-BR" i="1" baseline="-25000"/>
              <a:t>i</a:t>
            </a:r>
            <a:r>
              <a:rPr lang="en-US" altLang="pt-BR"/>
              <a:t>.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pt-BR" sz="1800"/>
              <a:t>Escaneia para trás a partir do final do </a:t>
            </a:r>
            <a:r>
              <a:rPr lang="en-US" altLang="pt-BR" sz="1800" i="1"/>
              <a:t>log</a:t>
            </a:r>
            <a:r>
              <a:rPr lang="en-US" altLang="pt-BR" sz="1800"/>
              <a:t> para achar o mais recente &lt;</a:t>
            </a:r>
            <a:r>
              <a:rPr lang="en-US" altLang="pt-BR" sz="1800" b="1"/>
              <a:t>checkpoint</a:t>
            </a:r>
            <a:r>
              <a:rPr lang="en-US" altLang="pt-BR" sz="1800"/>
              <a:t>&gt;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pt-BR" sz="1800"/>
              <a:t>Continua escaneando para trás até achar um </a:t>
            </a:r>
            <a:r>
              <a:rPr lang="en-US" altLang="pt-BR" sz="1800" i="1"/>
              <a:t>&lt;T</a:t>
            </a:r>
            <a:r>
              <a:rPr lang="en-US" altLang="pt-BR" sz="1800" i="1" baseline="-25000"/>
              <a:t>i</a:t>
            </a:r>
            <a:r>
              <a:rPr lang="en-US" altLang="pt-BR" sz="1800" b="1"/>
              <a:t> start</a:t>
            </a:r>
            <a:r>
              <a:rPr lang="en-US" altLang="pt-BR" sz="1800"/>
              <a:t>&gt;.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pt-BR" sz="1800"/>
              <a:t>Precisa considerar a parte do </a:t>
            </a:r>
            <a:r>
              <a:rPr lang="en-US" altLang="pt-BR" sz="1800" i="1"/>
              <a:t>log</a:t>
            </a:r>
            <a:r>
              <a:rPr lang="en-US" altLang="pt-BR" sz="1800"/>
              <a:t> seguinte após o </a:t>
            </a:r>
            <a:r>
              <a:rPr lang="en-US" altLang="pt-BR" sz="1800" b="1" i="1"/>
              <a:t>start</a:t>
            </a:r>
            <a:r>
              <a:rPr lang="en-US" altLang="pt-BR" sz="1800"/>
              <a:t>. A parte anterior do </a:t>
            </a:r>
            <a:r>
              <a:rPr lang="en-US" altLang="pt-BR" sz="1800" i="1"/>
              <a:t>log</a:t>
            </a:r>
            <a:r>
              <a:rPr lang="en-US" altLang="pt-BR" sz="1800"/>
              <a:t> pode ser ignorada e apagada quando desejado.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pt-BR" sz="1800"/>
              <a:t>Todas transações (começando de </a:t>
            </a:r>
            <a:r>
              <a:rPr lang="en-US" altLang="pt-BR" sz="1800" i="1"/>
              <a:t>T</a:t>
            </a:r>
            <a:r>
              <a:rPr lang="en-US" altLang="pt-BR" sz="1800" i="1" baseline="-25000"/>
              <a:t>i</a:t>
            </a:r>
            <a:r>
              <a:rPr lang="en-US" altLang="pt-BR" sz="1800"/>
              <a:t> ou após) sem </a:t>
            </a:r>
            <a:r>
              <a:rPr lang="en-US" altLang="pt-BR" sz="1800" i="1"/>
              <a:t>&lt;T</a:t>
            </a:r>
            <a:r>
              <a:rPr lang="en-US" altLang="pt-BR" sz="1800" i="1" baseline="-25000"/>
              <a:t>i</a:t>
            </a:r>
            <a:r>
              <a:rPr lang="en-US" altLang="pt-BR" sz="1800"/>
              <a:t> </a:t>
            </a:r>
            <a:r>
              <a:rPr lang="en-US" altLang="pt-BR" sz="1800" b="1"/>
              <a:t>commit</a:t>
            </a:r>
            <a:r>
              <a:rPr lang="en-US" altLang="pt-BR" sz="1800" i="1"/>
              <a:t>&gt;</a:t>
            </a:r>
            <a:r>
              <a:rPr lang="en-US" altLang="pt-BR" sz="1800"/>
              <a:t>, executam </a:t>
            </a:r>
            <a:r>
              <a:rPr lang="en-US" altLang="pt-BR" sz="1800" b="1"/>
              <a:t>undo</a:t>
            </a:r>
            <a:r>
              <a:rPr lang="en-US" altLang="pt-BR" sz="1800" b="1" i="1"/>
              <a:t>(</a:t>
            </a:r>
            <a:r>
              <a:rPr lang="en-US" altLang="pt-BR" sz="1800" i="1"/>
              <a:t>T</a:t>
            </a:r>
            <a:r>
              <a:rPr lang="en-US" altLang="pt-BR" sz="1800" i="1" baseline="-25000"/>
              <a:t>i</a:t>
            </a:r>
            <a:r>
              <a:rPr lang="en-US" altLang="pt-BR" sz="1800" i="1"/>
              <a:t>). </a:t>
            </a:r>
            <a:r>
              <a:rPr lang="en-US" altLang="pt-BR" sz="1800"/>
              <a:t>(No caso de modificação imediata)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pt-BR" sz="1800"/>
              <a:t>Procurar para frente no </a:t>
            </a:r>
            <a:r>
              <a:rPr lang="en-US" altLang="pt-BR" sz="1800" i="1"/>
              <a:t>log</a:t>
            </a:r>
            <a:r>
              <a:rPr lang="en-US" altLang="pt-BR" sz="1800"/>
              <a:t>, por todas transações começando de </a:t>
            </a:r>
            <a:r>
              <a:rPr lang="en-US" altLang="pt-BR" sz="1800" i="1"/>
              <a:t>T</a:t>
            </a:r>
            <a:r>
              <a:rPr lang="en-US" altLang="pt-BR" sz="1800" i="1" baseline="-25000"/>
              <a:t>i</a:t>
            </a:r>
            <a:r>
              <a:rPr lang="en-US" altLang="pt-BR" sz="1800" i="1"/>
              <a:t> </a:t>
            </a:r>
            <a:r>
              <a:rPr lang="en-US" altLang="pt-BR" sz="1800"/>
              <a:t>ou após com um </a:t>
            </a:r>
            <a:r>
              <a:rPr lang="en-US" altLang="pt-BR" sz="1800" i="1"/>
              <a:t>&lt;T</a:t>
            </a:r>
            <a:r>
              <a:rPr lang="en-US" altLang="pt-BR" sz="1800" i="1" baseline="-25000"/>
              <a:t>i</a:t>
            </a:r>
            <a:r>
              <a:rPr lang="en-US" altLang="pt-BR" sz="1800" i="1"/>
              <a:t> </a:t>
            </a:r>
            <a:r>
              <a:rPr lang="en-US" altLang="pt-BR" sz="1800" b="1" i="1"/>
              <a:t> </a:t>
            </a:r>
            <a:r>
              <a:rPr lang="en-US" altLang="pt-BR" sz="1800" b="1"/>
              <a:t>commit</a:t>
            </a:r>
            <a:r>
              <a:rPr lang="en-US" altLang="pt-BR" sz="1800" i="1"/>
              <a:t>&gt;</a:t>
            </a:r>
            <a:r>
              <a:rPr lang="en-US" altLang="pt-BR" sz="1800"/>
              <a:t>,  executar </a:t>
            </a:r>
            <a:r>
              <a:rPr lang="en-US" altLang="pt-BR" sz="1800" b="1"/>
              <a:t>redo</a:t>
            </a:r>
            <a:r>
              <a:rPr lang="en-US" altLang="pt-BR" sz="1800" b="1" i="1"/>
              <a:t>(</a:t>
            </a:r>
            <a:r>
              <a:rPr lang="en-US" altLang="pt-BR" sz="1800" i="1"/>
              <a:t>T</a:t>
            </a:r>
            <a:r>
              <a:rPr lang="en-US" altLang="pt-BR" sz="1800" i="1" baseline="-25000"/>
              <a:t>i</a:t>
            </a:r>
            <a:r>
              <a:rPr lang="en-US" altLang="pt-BR" sz="1800" i="1"/>
              <a:t>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18844B3-15A8-4335-8B85-1EBC25218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0"/>
            <a:ext cx="7200900" cy="609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Exemplo de </a:t>
            </a:r>
            <a:r>
              <a:rPr lang="en-US" i="1"/>
              <a:t>checkpoints</a:t>
            </a:r>
            <a:endParaRPr 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4F7B62B-3C9C-46E4-8298-772ADE6FC32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71500" y="1247775"/>
            <a:ext cx="8267700" cy="5000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pt-BR"/>
          </a:p>
          <a:p>
            <a:endParaRPr lang="en-US" altLang="pt-BR"/>
          </a:p>
          <a:p>
            <a:endParaRPr lang="en-US" altLang="pt-BR"/>
          </a:p>
          <a:p>
            <a:endParaRPr lang="en-US" altLang="pt-BR"/>
          </a:p>
          <a:p>
            <a:endParaRPr lang="en-US" altLang="pt-BR"/>
          </a:p>
          <a:p>
            <a:endParaRPr lang="en-US" altLang="pt-BR"/>
          </a:p>
          <a:p>
            <a:endParaRPr lang="en-US" altLang="pt-BR"/>
          </a:p>
          <a:p>
            <a:endParaRPr lang="en-US" altLang="pt-BR"/>
          </a:p>
          <a:p>
            <a:r>
              <a:rPr lang="en-US" altLang="pt-BR" i="1"/>
              <a:t>T</a:t>
            </a:r>
            <a:r>
              <a:rPr lang="en-US" altLang="pt-BR" baseline="-25000"/>
              <a:t>1</a:t>
            </a:r>
            <a:r>
              <a:rPr lang="en-US" altLang="pt-BR"/>
              <a:t> pode ser ignorada (updates já gravados no disco devido ao </a:t>
            </a:r>
            <a:r>
              <a:rPr lang="en-US" altLang="pt-BR" i="1"/>
              <a:t>checkpoint</a:t>
            </a:r>
            <a:r>
              <a:rPr lang="en-US" altLang="pt-BR"/>
              <a:t>)</a:t>
            </a:r>
          </a:p>
          <a:p>
            <a:r>
              <a:rPr lang="en-US" altLang="pt-BR" i="1"/>
              <a:t>T</a:t>
            </a:r>
            <a:r>
              <a:rPr lang="en-US" altLang="pt-BR" baseline="-25000"/>
              <a:t>2</a:t>
            </a:r>
            <a:r>
              <a:rPr lang="en-US" altLang="pt-BR"/>
              <a:t> e </a:t>
            </a:r>
            <a:r>
              <a:rPr lang="en-US" altLang="pt-BR" i="1"/>
              <a:t>T</a:t>
            </a:r>
            <a:r>
              <a:rPr lang="en-US" altLang="pt-BR" baseline="-25000"/>
              <a:t>3</a:t>
            </a:r>
            <a:r>
              <a:rPr lang="en-US" altLang="pt-BR"/>
              <a:t> refeitas.</a:t>
            </a:r>
          </a:p>
          <a:p>
            <a:r>
              <a:rPr lang="en-US" altLang="pt-BR" i="1"/>
              <a:t>T</a:t>
            </a:r>
            <a:r>
              <a:rPr lang="en-US" altLang="pt-BR" baseline="-25000"/>
              <a:t>4</a:t>
            </a:r>
            <a:r>
              <a:rPr lang="en-US" altLang="pt-BR"/>
              <a:t> desfeita</a:t>
            </a:r>
          </a:p>
        </p:txBody>
      </p:sp>
      <p:sp>
        <p:nvSpPr>
          <p:cNvPr id="25604" name="Line 4">
            <a:extLst>
              <a:ext uri="{FF2B5EF4-FFF2-40B4-BE49-F238E27FC236}">
                <a16:creationId xmlns:a16="http://schemas.microsoft.com/office/drawing/2014/main" id="{CF6E9E6C-F1DC-43BC-8936-729F95AB6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6002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5605" name="Line 5">
            <a:extLst>
              <a:ext uri="{FF2B5EF4-FFF2-40B4-BE49-F238E27FC236}">
                <a16:creationId xmlns:a16="http://schemas.microsoft.com/office/drawing/2014/main" id="{90DC4AE0-A598-48AE-82C4-CBEB0E228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600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5606" name="Line 6">
            <a:extLst>
              <a:ext uri="{FF2B5EF4-FFF2-40B4-BE49-F238E27FC236}">
                <a16:creationId xmlns:a16="http://schemas.microsoft.com/office/drawing/2014/main" id="{6CA19111-D815-4513-A422-82486758C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600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5607" name="Text Box 7">
            <a:extLst>
              <a:ext uri="{FF2B5EF4-FFF2-40B4-BE49-F238E27FC236}">
                <a16:creationId xmlns:a16="http://schemas.microsoft.com/office/drawing/2014/main" id="{3B23F679-D637-41C8-BF59-CBA374C95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1230313"/>
            <a:ext cx="422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t-BR" sz="2000" i="1">
                <a:latin typeface="Helvetica" panose="020B0604020202020204" pitchFamily="34" charset="0"/>
              </a:rPr>
              <a:t>T</a:t>
            </a:r>
            <a:r>
              <a:rPr lang="en-US" altLang="pt-BR" sz="2000" i="1" baseline="-25000">
                <a:latin typeface="Helvetica" panose="020B0604020202020204" pitchFamily="34" charset="0"/>
              </a:rPr>
              <a:t>c</a:t>
            </a:r>
            <a:endParaRPr lang="en-US" altLang="pt-BR" sz="2000" i="1">
              <a:latin typeface="Helvetica" panose="020B0604020202020204" pitchFamily="34" charset="0"/>
            </a:endParaRPr>
          </a:p>
        </p:txBody>
      </p:sp>
      <p:sp>
        <p:nvSpPr>
          <p:cNvPr id="25608" name="Text Box 8">
            <a:extLst>
              <a:ext uri="{FF2B5EF4-FFF2-40B4-BE49-F238E27FC236}">
                <a16:creationId xmlns:a16="http://schemas.microsoft.com/office/drawing/2014/main" id="{70DE6489-9E50-4CE1-A613-AEE8E5448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0" y="1206500"/>
            <a:ext cx="385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t-BR" sz="2000" i="1">
                <a:latin typeface="Helvetica" panose="020B0604020202020204" pitchFamily="34" charset="0"/>
              </a:rPr>
              <a:t>T</a:t>
            </a:r>
            <a:r>
              <a:rPr lang="en-US" altLang="pt-BR" sz="2000" baseline="-25000">
                <a:latin typeface="Helvetica" panose="020B0604020202020204" pitchFamily="34" charset="0"/>
              </a:rPr>
              <a:t>f</a:t>
            </a:r>
            <a:endParaRPr lang="en-US" altLang="pt-BR" sz="2000" i="1">
              <a:latin typeface="Helvetica" panose="020B0604020202020204" pitchFamily="34" charset="0"/>
            </a:endParaRPr>
          </a:p>
        </p:txBody>
      </p:sp>
      <p:sp>
        <p:nvSpPr>
          <p:cNvPr id="25609" name="Line 9">
            <a:extLst>
              <a:ext uri="{FF2B5EF4-FFF2-40B4-BE49-F238E27FC236}">
                <a16:creationId xmlns:a16="http://schemas.microsoft.com/office/drawing/2014/main" id="{696DA76F-3654-40D8-8ED7-0F8ABA49C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id="{ADFFBA60-858B-47E7-95BA-763D466BB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5611" name="Line 11">
            <a:extLst>
              <a:ext uri="{FF2B5EF4-FFF2-40B4-BE49-F238E27FC236}">
                <a16:creationId xmlns:a16="http://schemas.microsoft.com/office/drawing/2014/main" id="{B51006E6-E0EF-4A6F-9BCA-6F818E4187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5612" name="Line 12">
            <a:extLst>
              <a:ext uri="{FF2B5EF4-FFF2-40B4-BE49-F238E27FC236}">
                <a16:creationId xmlns:a16="http://schemas.microsoft.com/office/drawing/2014/main" id="{E4051C29-6204-46BD-8516-D0A2FE363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5613" name="Line 13">
            <a:extLst>
              <a:ext uri="{FF2B5EF4-FFF2-40B4-BE49-F238E27FC236}">
                <a16:creationId xmlns:a16="http://schemas.microsoft.com/office/drawing/2014/main" id="{3FBE22D9-6A39-406F-B04F-9E589C1CC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438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5614" name="Line 14">
            <a:extLst>
              <a:ext uri="{FF2B5EF4-FFF2-40B4-BE49-F238E27FC236}">
                <a16:creationId xmlns:a16="http://schemas.microsoft.com/office/drawing/2014/main" id="{34254C3B-A443-48D6-9F46-6C7DE3AEF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5615" name="Line 15">
            <a:extLst>
              <a:ext uri="{FF2B5EF4-FFF2-40B4-BE49-F238E27FC236}">
                <a16:creationId xmlns:a16="http://schemas.microsoft.com/office/drawing/2014/main" id="{8EB01ACD-5C33-4DDC-B14F-A143DA0BF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743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5616" name="Line 16">
            <a:extLst>
              <a:ext uri="{FF2B5EF4-FFF2-40B4-BE49-F238E27FC236}">
                <a16:creationId xmlns:a16="http://schemas.microsoft.com/office/drawing/2014/main" id="{4FB8FBF1-0A8A-4A29-835B-D009A8EF8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5617" name="Line 17">
            <a:extLst>
              <a:ext uri="{FF2B5EF4-FFF2-40B4-BE49-F238E27FC236}">
                <a16:creationId xmlns:a16="http://schemas.microsoft.com/office/drawing/2014/main" id="{9BB0A71B-146E-4AC3-8036-F37387CD3B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743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5618" name="Line 18">
            <a:extLst>
              <a:ext uri="{FF2B5EF4-FFF2-40B4-BE49-F238E27FC236}">
                <a16:creationId xmlns:a16="http://schemas.microsoft.com/office/drawing/2014/main" id="{5382AEBE-EA86-4C5D-BF38-0AED1CF00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00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5619" name="Line 19">
            <a:extLst>
              <a:ext uri="{FF2B5EF4-FFF2-40B4-BE49-F238E27FC236}">
                <a16:creationId xmlns:a16="http://schemas.microsoft.com/office/drawing/2014/main" id="{D211EF33-6CE1-4190-8A41-4023DCAC92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76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5620" name="Line 20">
            <a:extLst>
              <a:ext uri="{FF2B5EF4-FFF2-40B4-BE49-F238E27FC236}">
                <a16:creationId xmlns:a16="http://schemas.microsoft.com/office/drawing/2014/main" id="{06B452AF-B7B2-4CFD-9B7B-C6143D6D3F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200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5621" name="Text Box 21">
            <a:extLst>
              <a:ext uri="{FF2B5EF4-FFF2-40B4-BE49-F238E27FC236}">
                <a16:creationId xmlns:a16="http://schemas.microsoft.com/office/drawing/2014/main" id="{9515936F-F063-4B32-81AF-6E44D96F0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168751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t-BR" sz="2000" i="1">
                <a:latin typeface="Helvetica" panose="020B0604020202020204" pitchFamily="34" charset="0"/>
              </a:rPr>
              <a:t>T</a:t>
            </a:r>
            <a:r>
              <a:rPr lang="en-US" altLang="pt-BR" sz="2000" baseline="-25000">
                <a:latin typeface="Helvetica" panose="020B0604020202020204" pitchFamily="34" charset="0"/>
              </a:rPr>
              <a:t>1</a:t>
            </a:r>
            <a:endParaRPr lang="en-US" altLang="pt-BR" sz="2000" i="1">
              <a:latin typeface="Helvetica" panose="020B0604020202020204" pitchFamily="34" charset="0"/>
            </a:endParaRPr>
          </a:p>
        </p:txBody>
      </p:sp>
      <p:sp>
        <p:nvSpPr>
          <p:cNvPr id="25622" name="Text Box 22">
            <a:extLst>
              <a:ext uri="{FF2B5EF4-FFF2-40B4-BE49-F238E27FC236}">
                <a16:creationId xmlns:a16="http://schemas.microsoft.com/office/drawing/2014/main" id="{AB33D4A1-00FD-4305-9BFD-9B0E164EC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5" y="2051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t-BR" sz="2000" i="1">
                <a:latin typeface="Helvetica" panose="020B0604020202020204" pitchFamily="34" charset="0"/>
              </a:rPr>
              <a:t>T</a:t>
            </a:r>
            <a:r>
              <a:rPr lang="en-US" altLang="pt-BR" sz="2000" baseline="-25000">
                <a:latin typeface="Helvetica" panose="020B0604020202020204" pitchFamily="34" charset="0"/>
              </a:rPr>
              <a:t>2</a:t>
            </a:r>
            <a:endParaRPr lang="en-US" altLang="pt-BR" sz="2000" i="1">
              <a:latin typeface="Helvetica" panose="020B0604020202020204" pitchFamily="34" charset="0"/>
            </a:endParaRPr>
          </a:p>
        </p:txBody>
      </p:sp>
      <p:sp>
        <p:nvSpPr>
          <p:cNvPr id="25623" name="Text Box 23">
            <a:extLst>
              <a:ext uri="{FF2B5EF4-FFF2-40B4-BE49-F238E27FC236}">
                <a16:creationId xmlns:a16="http://schemas.microsoft.com/office/drawing/2014/main" id="{ABAC058B-E2E9-41B8-B16E-50DF569AE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2432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t-BR" sz="2000" i="1">
                <a:latin typeface="Helvetica" panose="020B0604020202020204" pitchFamily="34" charset="0"/>
              </a:rPr>
              <a:t>T</a:t>
            </a:r>
            <a:r>
              <a:rPr lang="en-US" altLang="pt-BR" sz="2000" baseline="-25000">
                <a:latin typeface="Helvetica" panose="020B0604020202020204" pitchFamily="34" charset="0"/>
              </a:rPr>
              <a:t>3</a:t>
            </a:r>
            <a:endParaRPr lang="en-US" altLang="pt-BR" sz="2000" i="1">
              <a:latin typeface="Helvetica" panose="020B0604020202020204" pitchFamily="34" charset="0"/>
            </a:endParaRPr>
          </a:p>
        </p:txBody>
      </p:sp>
      <p:sp>
        <p:nvSpPr>
          <p:cNvPr id="25624" name="Text Box 24">
            <a:extLst>
              <a:ext uri="{FF2B5EF4-FFF2-40B4-BE49-F238E27FC236}">
                <a16:creationId xmlns:a16="http://schemas.microsoft.com/office/drawing/2014/main" id="{186F6FA8-5E32-454F-860F-9B0A16535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75" y="28892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t-BR" sz="2000" i="1">
                <a:latin typeface="Helvetica" panose="020B0604020202020204" pitchFamily="34" charset="0"/>
              </a:rPr>
              <a:t>T</a:t>
            </a:r>
            <a:r>
              <a:rPr lang="en-US" altLang="pt-BR" sz="2000" baseline="-25000">
                <a:latin typeface="Helvetica" panose="020B0604020202020204" pitchFamily="34" charset="0"/>
              </a:rPr>
              <a:t>4</a:t>
            </a:r>
            <a:endParaRPr lang="en-US" altLang="pt-BR" sz="2000" i="1">
              <a:latin typeface="Helvetica" panose="020B0604020202020204" pitchFamily="34" charset="0"/>
            </a:endParaRPr>
          </a:p>
        </p:txBody>
      </p:sp>
      <p:sp>
        <p:nvSpPr>
          <p:cNvPr id="25625" name="Text Box 25">
            <a:extLst>
              <a:ext uri="{FF2B5EF4-FFF2-40B4-BE49-F238E27FC236}">
                <a16:creationId xmlns:a16="http://schemas.microsoft.com/office/drawing/2014/main" id="{C11B439C-FFE9-4669-B7EF-BBA524271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821113"/>
            <a:ext cx="1398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t-BR" sz="2000">
                <a:latin typeface="Helvetica" panose="020B0604020202020204" pitchFamily="34" charset="0"/>
              </a:rPr>
              <a:t>checkpoint</a:t>
            </a:r>
          </a:p>
        </p:txBody>
      </p:sp>
      <p:sp>
        <p:nvSpPr>
          <p:cNvPr id="25626" name="Text Box 26">
            <a:extLst>
              <a:ext uri="{FF2B5EF4-FFF2-40B4-BE49-F238E27FC236}">
                <a16:creationId xmlns:a16="http://schemas.microsoft.com/office/drawing/2014/main" id="{6F41DB3A-B545-4160-BBFE-385DFF262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797300"/>
            <a:ext cx="167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t-BR" sz="2000">
                <a:latin typeface="Helvetica" panose="020B0604020202020204" pitchFamily="34" charset="0"/>
              </a:rPr>
              <a:t>sistema falha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164CFCA7-5BFB-4011-BA8E-B665220BF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79600" y="0"/>
            <a:ext cx="6731000" cy="609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err="1"/>
              <a:t>Perda</a:t>
            </a:r>
            <a:r>
              <a:rPr lang="en-US" dirty="0"/>
              <a:t> de </a:t>
            </a:r>
            <a:r>
              <a:rPr lang="en-US" dirty="0" err="1"/>
              <a:t>área</a:t>
            </a:r>
            <a:r>
              <a:rPr lang="en-US" i="1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volátil</a:t>
            </a:r>
            <a:endParaRPr lang="en-US" dirty="0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378C39C-A975-4DC6-96D1-CCE47F3335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71500" y="1168400"/>
            <a:ext cx="8102600" cy="5435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 sz="1800"/>
              <a:t>Técnica usada para lidar com perda de área não-volátil</a:t>
            </a:r>
            <a:endParaRPr lang="en-US" altLang="pt-BR" sz="1800" i="1"/>
          </a:p>
          <a:p>
            <a:pPr lvl="1">
              <a:lnSpc>
                <a:spcPct val="90000"/>
              </a:lnSpc>
            </a:pPr>
            <a:r>
              <a:rPr lang="en-US" altLang="pt-BR" sz="1600"/>
              <a:t>Periodicamente fazer </a:t>
            </a:r>
            <a:r>
              <a:rPr lang="en-US" altLang="pt-BR" sz="1600" b="1" i="1">
                <a:solidFill>
                  <a:schemeClr val="tx2"/>
                </a:solidFill>
              </a:rPr>
              <a:t>backup (dump)</a:t>
            </a:r>
            <a:r>
              <a:rPr lang="en-US" altLang="pt-BR" sz="1600" i="1"/>
              <a:t> </a:t>
            </a:r>
            <a:r>
              <a:rPr lang="en-US" altLang="pt-BR" sz="1600"/>
              <a:t>do conteúdo inteiro do banco de dados em </a:t>
            </a:r>
            <a:r>
              <a:rPr lang="en-US" altLang="pt-BR" sz="1600" i="1"/>
              <a:t>stable storage</a:t>
            </a:r>
          </a:p>
          <a:p>
            <a:pPr lvl="1">
              <a:lnSpc>
                <a:spcPct val="90000"/>
              </a:lnSpc>
            </a:pPr>
            <a:r>
              <a:rPr lang="en-US" altLang="pt-BR" sz="1600"/>
              <a:t>Nenhuma transação pode estar ativa durante o </a:t>
            </a:r>
            <a:r>
              <a:rPr lang="en-US" altLang="pt-BR" sz="1600" i="1"/>
              <a:t>dump</a:t>
            </a:r>
            <a:r>
              <a:rPr lang="en-US" altLang="pt-BR" sz="1600"/>
              <a:t>, banco </a:t>
            </a:r>
            <a:r>
              <a:rPr lang="en-US" altLang="pt-BR" sz="1600" i="1"/>
              <a:t>offline</a:t>
            </a:r>
            <a:r>
              <a:rPr lang="en-US" altLang="pt-BR" sz="1600"/>
              <a:t>, uma procedure similar ao </a:t>
            </a:r>
            <a:r>
              <a:rPr lang="en-US" altLang="pt-BR" sz="1600" i="1"/>
              <a:t>checkpointing</a:t>
            </a:r>
            <a:r>
              <a:rPr lang="en-US" altLang="pt-BR" sz="1600"/>
              <a:t> deve ser feita</a:t>
            </a:r>
          </a:p>
          <a:p>
            <a:pPr lvl="2">
              <a:lnSpc>
                <a:spcPct val="90000"/>
              </a:lnSpc>
            </a:pPr>
            <a:r>
              <a:rPr lang="en-US" altLang="pt-BR" sz="1600"/>
              <a:t>Gravar todos os </a:t>
            </a:r>
            <a:r>
              <a:rPr lang="en-US" altLang="pt-BR" sz="1600" i="1"/>
              <a:t>log records</a:t>
            </a:r>
            <a:r>
              <a:rPr lang="en-US" altLang="pt-BR" sz="1600"/>
              <a:t> correntemente residindo em memória principal para </a:t>
            </a:r>
            <a:r>
              <a:rPr lang="en-US" altLang="pt-BR" sz="1600" i="1"/>
              <a:t>stable storage</a:t>
            </a:r>
            <a:r>
              <a:rPr lang="en-US" altLang="pt-BR" sz="160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pt-BR" sz="1600"/>
              <a:t>Gravar todos os </a:t>
            </a:r>
            <a:r>
              <a:rPr lang="en-US" altLang="pt-BR" sz="1600" i="1"/>
              <a:t>buffer</a:t>
            </a:r>
            <a:r>
              <a:rPr lang="en-US" altLang="pt-BR" sz="1600"/>
              <a:t> blocos em disco.</a:t>
            </a:r>
          </a:p>
          <a:p>
            <a:pPr lvl="2">
              <a:lnSpc>
                <a:spcPct val="90000"/>
              </a:lnSpc>
            </a:pPr>
            <a:r>
              <a:rPr lang="en-US" altLang="pt-BR" sz="1600"/>
              <a:t>Copiar o conteúdo do banco de dados em </a:t>
            </a:r>
            <a:r>
              <a:rPr lang="en-US" altLang="pt-BR" sz="1600" i="1"/>
              <a:t>stable storage</a:t>
            </a:r>
            <a:r>
              <a:rPr lang="en-US" altLang="pt-BR" sz="160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pt-BR" sz="1600"/>
              <a:t>Gravar um registro &lt;</a:t>
            </a:r>
            <a:r>
              <a:rPr lang="en-US" altLang="pt-BR" sz="1600" b="1"/>
              <a:t>dump</a:t>
            </a:r>
            <a:r>
              <a:rPr lang="en-US" altLang="pt-BR" sz="1600"/>
              <a:t>&gt; no </a:t>
            </a:r>
            <a:r>
              <a:rPr lang="en-US" altLang="pt-BR" sz="1600" i="1"/>
              <a:t>log</a:t>
            </a:r>
            <a:r>
              <a:rPr lang="en-US" altLang="pt-BR" sz="1600"/>
              <a:t> em </a:t>
            </a:r>
            <a:r>
              <a:rPr lang="en-US" altLang="pt-BR" sz="1600" i="1"/>
              <a:t>stable storage</a:t>
            </a:r>
            <a:r>
              <a:rPr lang="en-US" altLang="pt-BR" sz="16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pt-BR" sz="1600"/>
              <a:t>Para se recuperar de falha em  disco</a:t>
            </a:r>
          </a:p>
          <a:p>
            <a:pPr lvl="2">
              <a:lnSpc>
                <a:spcPct val="90000"/>
              </a:lnSpc>
            </a:pPr>
            <a:r>
              <a:rPr lang="en-US" altLang="pt-BR" sz="1600"/>
              <a:t>Restaure o banco de dados do </a:t>
            </a:r>
            <a:r>
              <a:rPr lang="en-US" altLang="pt-BR" sz="1600" i="1"/>
              <a:t>backup </a:t>
            </a:r>
            <a:r>
              <a:rPr lang="en-US" altLang="pt-BR" sz="1600"/>
              <a:t>mais recente. </a:t>
            </a:r>
          </a:p>
          <a:p>
            <a:pPr lvl="2">
              <a:lnSpc>
                <a:spcPct val="90000"/>
              </a:lnSpc>
            </a:pPr>
            <a:r>
              <a:rPr lang="en-US" altLang="pt-BR" sz="1600"/>
              <a:t>Consulte o </a:t>
            </a:r>
            <a:r>
              <a:rPr lang="en-US" altLang="pt-BR" sz="1600" i="1"/>
              <a:t>log</a:t>
            </a:r>
            <a:r>
              <a:rPr lang="en-US" altLang="pt-BR" sz="1600"/>
              <a:t> e refaça todas as transações que comitaram depois do </a:t>
            </a:r>
            <a:r>
              <a:rPr lang="en-US" altLang="pt-BR" sz="1600" i="1"/>
              <a:t>backup</a:t>
            </a:r>
          </a:p>
          <a:p>
            <a:pPr>
              <a:lnSpc>
                <a:spcPct val="90000"/>
              </a:lnSpc>
            </a:pPr>
            <a:r>
              <a:rPr lang="en-US" altLang="pt-BR" sz="1800"/>
              <a:t>Pode ser modificado para permitir transações ativas durante o </a:t>
            </a:r>
            <a:r>
              <a:rPr lang="en-US" altLang="pt-BR" sz="1800" i="1"/>
              <a:t>dump</a:t>
            </a:r>
            <a:r>
              <a:rPr lang="en-US" altLang="pt-BR" sz="1800"/>
              <a:t>; </a:t>
            </a:r>
            <a:br>
              <a:rPr lang="en-US" altLang="pt-BR" sz="1800"/>
            </a:br>
            <a:r>
              <a:rPr lang="en-US" altLang="pt-BR" sz="1800"/>
              <a:t>chamado de </a:t>
            </a:r>
            <a:r>
              <a:rPr lang="en-US" altLang="pt-BR" sz="1800" b="1" i="1">
                <a:solidFill>
                  <a:schemeClr val="tx2"/>
                </a:solidFill>
              </a:rPr>
              <a:t>fuzzy dump</a:t>
            </a:r>
            <a:r>
              <a:rPr lang="en-US" altLang="pt-BR" sz="1800"/>
              <a:t> ou </a:t>
            </a:r>
            <a:r>
              <a:rPr lang="en-US" altLang="pt-BR" sz="1800" b="1" i="1">
                <a:solidFill>
                  <a:schemeClr val="tx2"/>
                </a:solidFill>
              </a:rPr>
              <a:t>backup online</a:t>
            </a:r>
            <a:endParaRPr lang="en-US" altLang="pt-BR" sz="1800" b="1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pt-BR" sz="1600"/>
              <a:t>Arriscado, na prática usa-se mais o </a:t>
            </a:r>
            <a:r>
              <a:rPr lang="en-US" altLang="pt-BR" sz="1600" i="1"/>
              <a:t>offline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FB0FB19D-B6D2-4B93-A38A-9A237901C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27200" y="152400"/>
            <a:ext cx="6756400" cy="5334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Site </a:t>
            </a:r>
            <a:r>
              <a:rPr lang="en-US" dirty="0" err="1"/>
              <a:t>remoto</a:t>
            </a:r>
            <a:endParaRPr lang="en-US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765E15E-F76F-43E9-9FC9-20F3AA81D5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914400"/>
            <a:ext cx="8534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BR"/>
              <a:t>Site de </a:t>
            </a:r>
            <a:r>
              <a:rPr lang="en-US" altLang="pt-BR" i="1"/>
              <a:t>backup </a:t>
            </a:r>
            <a:r>
              <a:rPr lang="en-US" altLang="pt-BR"/>
              <a:t>ou </a:t>
            </a:r>
            <a:r>
              <a:rPr lang="en-US" altLang="pt-BR" i="1"/>
              <a:t>stand-by</a:t>
            </a:r>
            <a:r>
              <a:rPr lang="en-US" altLang="pt-BR"/>
              <a:t> remoto provê alta disponibilidade, permitindo que transações que estejam processando continuem, mesmo se o site primário for destruído.</a:t>
            </a:r>
          </a:p>
        </p:txBody>
      </p:sp>
      <p:pic>
        <p:nvPicPr>
          <p:cNvPr id="27652" name="Picture 5">
            <a:extLst>
              <a:ext uri="{FF2B5EF4-FFF2-40B4-BE49-F238E27FC236}">
                <a16:creationId xmlns:a16="http://schemas.microsoft.com/office/drawing/2014/main" id="{D320500E-B40F-4690-B696-E81E06F25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" t="30113" r="1065" b="29829"/>
          <a:stretch>
            <a:fillRect/>
          </a:stretch>
        </p:blipFill>
        <p:spPr bwMode="auto">
          <a:xfrm>
            <a:off x="609600" y="2235200"/>
            <a:ext cx="7967663" cy="24511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8CD96085-4C75-4C91-A45B-A5CAD2C35A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143000"/>
            <a:ext cx="8458200" cy="538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buClr>
                <a:srgbClr val="CC3300"/>
              </a:buClr>
            </a:pPr>
            <a:r>
              <a:rPr lang="en-US" altLang="pt-BR" sz="2400" b="1"/>
              <a:t>Detecção de falha</a:t>
            </a:r>
            <a:r>
              <a:rPr lang="en-US" altLang="pt-BR" sz="2400"/>
              <a:t>: site  </a:t>
            </a:r>
            <a:r>
              <a:rPr lang="en-US" altLang="pt-BR" sz="2400" i="1"/>
              <a:t>backup</a:t>
            </a:r>
            <a:r>
              <a:rPr lang="en-US" altLang="pt-BR" sz="2400"/>
              <a:t> deve detetar quando o site primário caiu </a:t>
            </a:r>
          </a:p>
          <a:p>
            <a:pPr lvl="1">
              <a:lnSpc>
                <a:spcPct val="110000"/>
              </a:lnSpc>
              <a:buClr>
                <a:srgbClr val="CC3300"/>
              </a:buClr>
            </a:pPr>
            <a:r>
              <a:rPr lang="en-US" altLang="pt-BR" sz="2000"/>
              <a:t>Para distinguir falha no site primário de falha de </a:t>
            </a:r>
            <a:r>
              <a:rPr lang="en-US" altLang="pt-BR" sz="2000" i="1"/>
              <a:t>link</a:t>
            </a:r>
            <a:r>
              <a:rPr lang="en-US" altLang="pt-BR" sz="2000"/>
              <a:t>, mantém várias linhas de comunicação entre os sites.</a:t>
            </a:r>
          </a:p>
          <a:p>
            <a:pPr>
              <a:lnSpc>
                <a:spcPct val="80000"/>
              </a:lnSpc>
              <a:buClr>
                <a:srgbClr val="CC3300"/>
              </a:buClr>
            </a:pPr>
            <a:r>
              <a:rPr lang="en-US" altLang="pt-BR" sz="2400" b="1"/>
              <a:t>Transferência de controle</a:t>
            </a:r>
            <a:r>
              <a:rPr lang="en-US" altLang="pt-BR" sz="2400"/>
              <a:t>: </a:t>
            </a:r>
          </a:p>
          <a:p>
            <a:pPr lvl="1">
              <a:lnSpc>
                <a:spcPct val="80000"/>
              </a:lnSpc>
              <a:buClr>
                <a:srgbClr val="CC3300"/>
              </a:buClr>
            </a:pPr>
            <a:r>
              <a:rPr lang="en-US" altLang="pt-BR" sz="2000"/>
              <a:t>O </a:t>
            </a:r>
            <a:r>
              <a:rPr lang="en-US" altLang="pt-BR" sz="2000" i="1"/>
              <a:t>backup</a:t>
            </a:r>
            <a:r>
              <a:rPr lang="en-US" altLang="pt-BR" sz="2000"/>
              <a:t> site primeiro faz recuperação usando sua cópia do banco de dados e todos os </a:t>
            </a:r>
            <a:r>
              <a:rPr lang="en-US" altLang="pt-BR" sz="2000" i="1"/>
              <a:t>log records</a:t>
            </a:r>
            <a:r>
              <a:rPr lang="en-US" altLang="pt-BR" sz="2000"/>
              <a:t> recebidos do primário.</a:t>
            </a:r>
          </a:p>
          <a:p>
            <a:pPr lvl="2">
              <a:lnSpc>
                <a:spcPct val="80000"/>
              </a:lnSpc>
              <a:buClr>
                <a:srgbClr val="CC3300"/>
              </a:buClr>
            </a:pPr>
            <a:r>
              <a:rPr lang="en-US" altLang="pt-BR" sz="2000"/>
              <a:t> Assim, transações completadas são refeitas e transações incompletas são desfeitas.</a:t>
            </a:r>
          </a:p>
          <a:p>
            <a:pPr lvl="1">
              <a:lnSpc>
                <a:spcPct val="80000"/>
              </a:lnSpc>
              <a:buClr>
                <a:srgbClr val="CC3300"/>
              </a:buClr>
            </a:pPr>
            <a:r>
              <a:rPr lang="en-US" altLang="pt-BR" sz="2000"/>
              <a:t>quando o </a:t>
            </a:r>
            <a:r>
              <a:rPr lang="en-US" altLang="pt-BR" sz="2000" i="1"/>
              <a:t>site  backup</a:t>
            </a:r>
            <a:r>
              <a:rPr lang="en-US" altLang="pt-BR" sz="2000"/>
              <a:t> assume o processamento se torna o novo primário</a:t>
            </a:r>
          </a:p>
          <a:p>
            <a:pPr>
              <a:lnSpc>
                <a:spcPct val="80000"/>
              </a:lnSpc>
              <a:buClr>
                <a:srgbClr val="CC3300"/>
              </a:buClr>
            </a:pPr>
            <a:r>
              <a:rPr lang="en-US" altLang="pt-BR" sz="2400" b="1"/>
              <a:t>Tempo de recuperação</a:t>
            </a:r>
            <a:r>
              <a:rPr lang="en-US" altLang="pt-BR" sz="2400"/>
              <a:t>: para se reduzir o </a:t>
            </a:r>
            <a:r>
              <a:rPr lang="en-US" altLang="pt-BR" sz="2400" i="1"/>
              <a:t>delay</a:t>
            </a:r>
            <a:r>
              <a:rPr lang="en-US" altLang="pt-BR" sz="2400"/>
              <a:t> na transferência, site  </a:t>
            </a:r>
            <a:r>
              <a:rPr lang="en-US" altLang="pt-BR" sz="2400" i="1"/>
              <a:t>backup</a:t>
            </a:r>
            <a:r>
              <a:rPr lang="en-US" altLang="pt-BR" sz="2400"/>
              <a:t> periodicamente processa o </a:t>
            </a:r>
            <a:r>
              <a:rPr lang="en-US" altLang="pt-BR" sz="2400" i="1"/>
              <a:t>redo log</a:t>
            </a:r>
            <a:r>
              <a:rPr lang="en-US" altLang="pt-BR" sz="2400"/>
              <a:t> </a:t>
            </a:r>
            <a:r>
              <a:rPr lang="en-US" altLang="pt-BR" sz="2400" i="1"/>
              <a:t>records</a:t>
            </a:r>
            <a:r>
              <a:rPr lang="en-US" altLang="pt-BR" sz="2400"/>
              <a:t>, faz um </a:t>
            </a:r>
            <a:r>
              <a:rPr lang="en-US" altLang="pt-BR" sz="2400" i="1"/>
              <a:t>checkpoint</a:t>
            </a:r>
            <a:r>
              <a:rPr lang="en-US" altLang="pt-BR" sz="2400"/>
              <a:t> e pode então deletar partes anteriores do </a:t>
            </a:r>
            <a:r>
              <a:rPr lang="en-US" altLang="pt-BR" sz="2400" i="1"/>
              <a:t>log</a:t>
            </a:r>
            <a:r>
              <a:rPr lang="en-US" altLang="pt-BR" sz="2400"/>
              <a:t>. </a:t>
            </a:r>
          </a:p>
        </p:txBody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id="{44E9D0A4-2D56-4A13-BB7F-06EB92B52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27200" y="152400"/>
            <a:ext cx="6756400" cy="5334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Sites de </a:t>
            </a:r>
            <a:r>
              <a:rPr lang="en-US" i="1"/>
              <a:t>backup /stand-by</a:t>
            </a:r>
            <a:r>
              <a:rPr lang="en-US"/>
              <a:t> remoto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0348C23C-A547-44A4-BB76-1D1565E7C97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Final de Capítulo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184506C6-12FB-4782-A329-D4DDA3935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20900" y="0"/>
            <a:ext cx="6489700" cy="609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Algoritmos de recuperação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056C4C8-4CA6-46FB-A418-15E9A9132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092200"/>
            <a:ext cx="7848600" cy="4876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81000" indent="-381000"/>
            <a:r>
              <a:rPr lang="en-US" altLang="pt-BR"/>
              <a:t>Algoritmos de recuperação são técnicas para garantir a consistência do banco de dados e a atomicidade da transação e durabilidade a despeito de falhas</a:t>
            </a:r>
          </a:p>
          <a:p>
            <a:pPr marL="381000" indent="-381000"/>
            <a:r>
              <a:rPr lang="en-US" altLang="pt-BR"/>
              <a:t>Algoritmos de recuperação possuem 2 partes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pt-BR" sz="1800"/>
              <a:t>Ações durante o processamento normal da transação, garantindo que existe informação para se recuperar de falhas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pt-BR" sz="1800"/>
              <a:t>Ações após a falha, para recuperar o banco de dados para um estado integro, garantindo-se atomicidade, consistência e durabilidade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3B53934-F479-4230-9EDA-3701C68E4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65300" y="0"/>
            <a:ext cx="6845300" cy="609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Estruturas de </a:t>
            </a:r>
            <a:r>
              <a:rPr lang="en-US" i="1"/>
              <a:t>Storage</a:t>
            </a: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BBB20CA-A43D-4FC5-94FE-B4BD5F8744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71500" y="1092200"/>
            <a:ext cx="7848600" cy="4876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pt-BR" b="1">
                <a:solidFill>
                  <a:schemeClr val="tx2"/>
                </a:solidFill>
              </a:rPr>
              <a:t>Volátil</a:t>
            </a:r>
            <a:r>
              <a:rPr lang="en-US" altLang="pt-BR"/>
              <a:t>:</a:t>
            </a:r>
          </a:p>
          <a:p>
            <a:pPr lvl="1"/>
            <a:r>
              <a:rPr lang="en-US" altLang="pt-BR" sz="1800"/>
              <a:t>não sobrevive a </a:t>
            </a:r>
            <a:r>
              <a:rPr lang="en-US" altLang="pt-BR" sz="1800" i="1"/>
              <a:t>crashes</a:t>
            </a:r>
            <a:r>
              <a:rPr lang="en-US" altLang="pt-BR" sz="1800"/>
              <a:t> de sistema </a:t>
            </a:r>
          </a:p>
          <a:p>
            <a:pPr lvl="1"/>
            <a:r>
              <a:rPr lang="en-US" altLang="pt-BR" sz="1800"/>
              <a:t>exemplos: memória principal, memória cache</a:t>
            </a:r>
          </a:p>
          <a:p>
            <a:r>
              <a:rPr lang="en-US" altLang="pt-BR" b="1">
                <a:solidFill>
                  <a:schemeClr val="tx2"/>
                </a:solidFill>
              </a:rPr>
              <a:t>Não-volátil</a:t>
            </a:r>
            <a:r>
              <a:rPr lang="en-US" altLang="pt-BR"/>
              <a:t>:</a:t>
            </a:r>
          </a:p>
          <a:p>
            <a:pPr lvl="1"/>
            <a:r>
              <a:rPr lang="en-US" altLang="pt-BR" sz="1800"/>
              <a:t>sobrevive crashes de sistema </a:t>
            </a:r>
          </a:p>
          <a:p>
            <a:pPr lvl="1"/>
            <a:r>
              <a:rPr lang="en-US" altLang="pt-BR" sz="1800"/>
              <a:t>exemplos: disco, fita, pen-drive, …</a:t>
            </a:r>
          </a:p>
          <a:p>
            <a:r>
              <a:rPr lang="en-US" altLang="pt-BR" b="1">
                <a:solidFill>
                  <a:schemeClr val="tx2"/>
                </a:solidFill>
              </a:rPr>
              <a:t>Estável</a:t>
            </a:r>
            <a:r>
              <a:rPr lang="en-US" altLang="pt-BR"/>
              <a:t>:</a:t>
            </a:r>
          </a:p>
          <a:p>
            <a:pPr lvl="1"/>
            <a:r>
              <a:rPr lang="en-US" altLang="pt-BR" sz="1800"/>
              <a:t>uma mítica forma de </a:t>
            </a:r>
            <a:r>
              <a:rPr lang="en-US" altLang="pt-BR" sz="1800" i="1"/>
              <a:t>storage</a:t>
            </a:r>
            <a:r>
              <a:rPr lang="en-US" altLang="pt-BR" sz="1800"/>
              <a:t> que sobrevive a todas as falhas</a:t>
            </a:r>
          </a:p>
          <a:p>
            <a:pPr lvl="1"/>
            <a:r>
              <a:rPr lang="en-US" altLang="pt-BR" sz="1800"/>
              <a:t>Tenta-se simular uma, mantendo-se múltiplas cópias em distintas mídias não-voláteis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027">
            <a:extLst>
              <a:ext uri="{FF2B5EF4-FFF2-40B4-BE49-F238E27FC236}">
                <a16:creationId xmlns:a16="http://schemas.microsoft.com/office/drawing/2014/main" id="{6BA6D22E-2E89-4ACC-9F15-21BF466D5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" t="1584" r="7327" b="1320"/>
          <a:stretch>
            <a:fillRect/>
          </a:stretch>
        </p:blipFill>
        <p:spPr bwMode="auto">
          <a:xfrm>
            <a:off x="1803400" y="1539875"/>
            <a:ext cx="5473700" cy="46704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245" name="Rectangle 1029">
            <a:extLst>
              <a:ext uri="{FF2B5EF4-FFF2-40B4-BE49-F238E27FC236}">
                <a16:creationId xmlns:a16="http://schemas.microsoft.com/office/drawing/2014/main" id="{39BBE70A-28EB-4C2C-846C-803C45524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65300" y="0"/>
            <a:ext cx="6845300" cy="609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Hierarquia de </a:t>
            </a:r>
            <a:r>
              <a:rPr lang="en-US" i="1"/>
              <a:t>Storage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7F9C13DC-8011-4AD1-9263-4D70AB390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87500" y="0"/>
            <a:ext cx="6718300" cy="7112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Disco Rígido Magnético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03A3612C-435C-4111-BADA-3BA0BD0EA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" t="1099" r="2678" b="1373"/>
          <a:stretch>
            <a:fillRect/>
          </a:stretch>
        </p:blipFill>
        <p:spPr bwMode="auto">
          <a:xfrm>
            <a:off x="1739900" y="812800"/>
            <a:ext cx="6918325" cy="53355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395AAFB3-EB19-4119-98E4-634C4837B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8102600" cy="52197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pt-BR" b="1">
                <a:solidFill>
                  <a:schemeClr val="tx2"/>
                </a:solidFill>
              </a:rPr>
              <a:t>RAID: Redundant Arrays of Independent Disks</a:t>
            </a:r>
            <a:r>
              <a:rPr lang="en-US" altLang="pt-BR" b="1"/>
              <a:t> </a:t>
            </a:r>
            <a:endParaRPr lang="en-US" altLang="pt-BR"/>
          </a:p>
          <a:p>
            <a:pPr lvl="1"/>
            <a:r>
              <a:rPr lang="en-US" altLang="pt-BR" sz="1800"/>
              <a:t>Técnica de manipular um grande número de discos, com a visão de usar um disco simples de </a:t>
            </a:r>
          </a:p>
          <a:p>
            <a:pPr lvl="2"/>
            <a:r>
              <a:rPr lang="en-US" altLang="pt-BR" sz="1800">
                <a:solidFill>
                  <a:schemeClr val="tx2"/>
                </a:solidFill>
              </a:rPr>
              <a:t>alta capacidade</a:t>
            </a:r>
            <a:r>
              <a:rPr lang="en-US" altLang="pt-BR" sz="1800"/>
              <a:t> e </a:t>
            </a:r>
            <a:r>
              <a:rPr lang="en-US" altLang="pt-BR" sz="1800">
                <a:solidFill>
                  <a:schemeClr val="tx2"/>
                </a:solidFill>
              </a:rPr>
              <a:t>alta velocidade</a:t>
            </a:r>
            <a:r>
              <a:rPr lang="en-US" altLang="pt-BR" sz="1800"/>
              <a:t>  usando múltiplos discos em paralelo</a:t>
            </a:r>
          </a:p>
          <a:p>
            <a:pPr lvl="2"/>
            <a:r>
              <a:rPr lang="en-US" altLang="pt-BR" sz="1800">
                <a:solidFill>
                  <a:schemeClr val="tx2"/>
                </a:solidFill>
              </a:rPr>
              <a:t>alta confiabilidade</a:t>
            </a:r>
            <a:r>
              <a:rPr lang="en-US" altLang="pt-BR" sz="1800"/>
              <a:t> por armazenar dados redundantemente, podendo recuperar-se em caso de falhas - </a:t>
            </a:r>
            <a:r>
              <a:rPr lang="en-US" altLang="pt-BR" sz="1800" b="1" i="1">
                <a:solidFill>
                  <a:schemeClr val="tx2"/>
                </a:solidFill>
              </a:rPr>
              <a:t>mirroring</a:t>
            </a:r>
            <a:r>
              <a:rPr lang="en-US" altLang="pt-BR" sz="1800" b="1"/>
              <a:t>  </a:t>
            </a:r>
            <a:r>
              <a:rPr lang="en-US" altLang="pt-BR" sz="1800"/>
              <a:t>(</a:t>
            </a:r>
            <a:r>
              <a:rPr lang="en-US" altLang="pt-BR" sz="1800" b="1"/>
              <a:t>espelhamento</a:t>
            </a:r>
            <a:r>
              <a:rPr lang="en-US" altLang="pt-BR" sz="1800"/>
              <a:t>)</a:t>
            </a:r>
          </a:p>
          <a:p>
            <a:r>
              <a:rPr lang="en-US" altLang="pt-BR"/>
              <a:t>Possui níveis variando de 0 a 6, com custo variável dependendo da performance, confiança, uso de </a:t>
            </a:r>
            <a:r>
              <a:rPr lang="en-US" altLang="pt-BR" i="1"/>
              <a:t>mirroring</a:t>
            </a:r>
            <a:r>
              <a:rPr lang="en-US" altLang="pt-BR"/>
              <a:t> e </a:t>
            </a:r>
            <a:r>
              <a:rPr lang="en-US" altLang="pt-BR" i="1"/>
              <a:t>striping</a:t>
            </a:r>
            <a:r>
              <a:rPr lang="en-US" altLang="pt-BR"/>
              <a:t> (particionamento) </a:t>
            </a:r>
          </a:p>
          <a:p>
            <a:pPr lvl="1"/>
            <a:r>
              <a:rPr lang="en-US" altLang="pt-BR" sz="1800"/>
              <a:t>Originalmente o I em RAID era de ``inexpensive’’</a:t>
            </a:r>
          </a:p>
          <a:p>
            <a:pPr lvl="1"/>
            <a:r>
              <a:rPr lang="en-US" altLang="pt-BR" sz="1800"/>
              <a:t>Hoje em dia indica independência de fornecedor</a:t>
            </a:r>
          </a:p>
        </p:txBody>
      </p:sp>
      <p:sp>
        <p:nvSpPr>
          <p:cNvPr id="137221" name="Rectangle 5">
            <a:extLst>
              <a:ext uri="{FF2B5EF4-FFF2-40B4-BE49-F238E27FC236}">
                <a16:creationId xmlns:a16="http://schemas.microsoft.com/office/drawing/2014/main" id="{9AE8CCFD-FA96-4B81-8765-04B35D97D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0"/>
            <a:ext cx="5372100" cy="609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RAID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>
            <a:extLst>
              <a:ext uri="{FF2B5EF4-FFF2-40B4-BE49-F238E27FC236}">
                <a16:creationId xmlns:a16="http://schemas.microsoft.com/office/drawing/2014/main" id="{5171A927-765A-45E5-868F-B808ABA26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0"/>
            <a:ext cx="5372100" cy="609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RAID</a:t>
            </a:r>
          </a:p>
        </p:txBody>
      </p:sp>
      <p:pic>
        <p:nvPicPr>
          <p:cNvPr id="10243" name="Picture 5">
            <a:extLst>
              <a:ext uri="{FF2B5EF4-FFF2-40B4-BE49-F238E27FC236}">
                <a16:creationId xmlns:a16="http://schemas.microsoft.com/office/drawing/2014/main" id="{35C8C6C3-1F57-4D9A-B318-6CA12F6E6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8" t="1022" r="29886" b="1277"/>
          <a:stretch>
            <a:fillRect/>
          </a:stretch>
        </p:blipFill>
        <p:spPr bwMode="auto">
          <a:xfrm>
            <a:off x="3225800" y="622300"/>
            <a:ext cx="3403600" cy="60833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51DA94F-A92E-449B-9D36-B2E734ED1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66900" y="0"/>
            <a:ext cx="6743700" cy="609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Acesso aos Dados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0ECEE3B-A8D0-48BB-AEE7-E62F3172F7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71500" y="1092200"/>
            <a:ext cx="7848600" cy="4448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 b="1"/>
              <a:t>Blocos físicos </a:t>
            </a:r>
            <a:r>
              <a:rPr lang="en-US" altLang="pt-BR"/>
              <a:t>(</a:t>
            </a:r>
            <a:r>
              <a:rPr lang="en-US" altLang="pt-BR" i="1"/>
              <a:t>physical block</a:t>
            </a:r>
            <a:r>
              <a:rPr lang="en-US" altLang="pt-BR"/>
              <a:t>s)</a:t>
            </a:r>
            <a:r>
              <a:rPr lang="en-US" altLang="pt-BR" b="1"/>
              <a:t> </a:t>
            </a:r>
            <a:r>
              <a:rPr lang="en-US" altLang="pt-BR"/>
              <a:t>são aqueles blocos residindo em disco. </a:t>
            </a:r>
          </a:p>
          <a:p>
            <a:pPr>
              <a:lnSpc>
                <a:spcPct val="90000"/>
              </a:lnSpc>
            </a:pPr>
            <a:r>
              <a:rPr lang="en-US" altLang="pt-BR" b="1">
                <a:solidFill>
                  <a:schemeClr val="tx2"/>
                </a:solidFill>
              </a:rPr>
              <a:t>Blocos de </a:t>
            </a:r>
            <a:r>
              <a:rPr lang="en-US" altLang="pt-BR" b="1" i="1">
                <a:solidFill>
                  <a:schemeClr val="tx2"/>
                </a:solidFill>
              </a:rPr>
              <a:t>buffer</a:t>
            </a:r>
            <a:r>
              <a:rPr lang="en-US" altLang="pt-BR" b="1">
                <a:solidFill>
                  <a:schemeClr val="tx2"/>
                </a:solidFill>
              </a:rPr>
              <a:t> </a:t>
            </a:r>
            <a:r>
              <a:rPr lang="en-US" altLang="pt-BR"/>
              <a:t>são os blocos residindo temporariamente em memória principal.</a:t>
            </a:r>
          </a:p>
          <a:p>
            <a:pPr>
              <a:lnSpc>
                <a:spcPct val="90000"/>
              </a:lnSpc>
            </a:pPr>
            <a:r>
              <a:rPr lang="en-US" altLang="pt-BR"/>
              <a:t>Movimentação de blocos entre  disco e memória principal são iniciadas por 2 operações:</a:t>
            </a:r>
          </a:p>
          <a:p>
            <a:pPr lvl="1">
              <a:lnSpc>
                <a:spcPct val="90000"/>
              </a:lnSpc>
            </a:pPr>
            <a:r>
              <a:rPr lang="en-US" altLang="pt-BR" sz="1800" b="1">
                <a:solidFill>
                  <a:schemeClr val="tx2"/>
                </a:solidFill>
              </a:rPr>
              <a:t>input</a:t>
            </a:r>
            <a:r>
              <a:rPr lang="en-US" altLang="pt-BR" sz="1800"/>
              <a:t>(</a:t>
            </a:r>
            <a:r>
              <a:rPr lang="en-US" altLang="pt-BR" sz="1800" i="1"/>
              <a:t>B</a:t>
            </a:r>
            <a:r>
              <a:rPr lang="en-US" altLang="pt-BR" sz="1800"/>
              <a:t>) transfere o bloco físico </a:t>
            </a:r>
            <a:r>
              <a:rPr lang="en-US" altLang="pt-BR" sz="1800" i="1"/>
              <a:t>B  </a:t>
            </a:r>
            <a:r>
              <a:rPr lang="en-US" altLang="pt-BR" sz="1800"/>
              <a:t>para memória principal.</a:t>
            </a:r>
          </a:p>
          <a:p>
            <a:pPr lvl="1">
              <a:lnSpc>
                <a:spcPct val="90000"/>
              </a:lnSpc>
            </a:pPr>
            <a:r>
              <a:rPr lang="en-US" altLang="pt-BR" sz="1800" b="1">
                <a:solidFill>
                  <a:schemeClr val="tx2"/>
                </a:solidFill>
              </a:rPr>
              <a:t>output</a:t>
            </a:r>
            <a:r>
              <a:rPr lang="en-US" altLang="pt-BR" sz="1800"/>
              <a:t>(</a:t>
            </a:r>
            <a:r>
              <a:rPr lang="en-US" altLang="pt-BR" sz="1800" i="1"/>
              <a:t>B</a:t>
            </a:r>
            <a:r>
              <a:rPr lang="en-US" altLang="pt-BR" sz="1800"/>
              <a:t>) transfere o bloco físico </a:t>
            </a:r>
            <a:r>
              <a:rPr lang="en-US" altLang="pt-BR" sz="1800" i="1"/>
              <a:t>B </a:t>
            </a:r>
            <a:r>
              <a:rPr lang="en-US" altLang="pt-BR" sz="1800"/>
              <a:t>de volta para disco.</a:t>
            </a:r>
          </a:p>
          <a:p>
            <a:pPr>
              <a:lnSpc>
                <a:spcPct val="90000"/>
              </a:lnSpc>
            </a:pPr>
            <a:r>
              <a:rPr lang="en-US" altLang="pt-BR"/>
              <a:t>Cada transação </a:t>
            </a:r>
            <a:r>
              <a:rPr lang="en-US" altLang="pt-BR" i="1"/>
              <a:t>T</a:t>
            </a:r>
            <a:r>
              <a:rPr lang="en-US" altLang="pt-BR" sz="2800" i="1" baseline="-25000"/>
              <a:t>i</a:t>
            </a:r>
            <a:r>
              <a:rPr lang="en-US" altLang="pt-BR" i="1"/>
              <a:t> </a:t>
            </a:r>
            <a:r>
              <a:rPr lang="en-US" altLang="pt-BR"/>
              <a:t>tem sua </a:t>
            </a:r>
            <a:r>
              <a:rPr lang="en-US" altLang="pt-BR" i="1"/>
              <a:t>work-area</a:t>
            </a:r>
            <a:r>
              <a:rPr lang="en-US" altLang="pt-BR"/>
              <a:t> privada na qual cópias locais dos dados acessados e atualizados são mantidos.</a:t>
            </a:r>
          </a:p>
          <a:p>
            <a:pPr lvl="1">
              <a:lnSpc>
                <a:spcPct val="90000"/>
              </a:lnSpc>
            </a:pPr>
            <a:r>
              <a:rPr lang="en-US" altLang="pt-BR" sz="1800"/>
              <a:t> Cópia local do ítem de dados </a:t>
            </a:r>
            <a:r>
              <a:rPr lang="en-US" altLang="pt-BR" sz="1800" i="1"/>
              <a:t>X</a:t>
            </a:r>
            <a:r>
              <a:rPr lang="en-US" altLang="pt-BR" sz="1800"/>
              <a:t> da </a:t>
            </a:r>
            <a:r>
              <a:rPr lang="en-US" altLang="pt-BR" sz="1800" i="1"/>
              <a:t>T</a:t>
            </a:r>
            <a:r>
              <a:rPr lang="en-US" altLang="pt-BR" sz="2400" i="1" baseline="-25000"/>
              <a:t>i</a:t>
            </a:r>
            <a:r>
              <a:rPr lang="en-US" altLang="pt-BR" sz="1800"/>
              <a:t> é chamada </a:t>
            </a:r>
            <a:r>
              <a:rPr lang="en-US" altLang="pt-BR" sz="1800" i="1"/>
              <a:t>x</a:t>
            </a:r>
            <a:r>
              <a:rPr lang="en-US" altLang="pt-BR" sz="2400" i="1" baseline="-25000"/>
              <a:t>i</a:t>
            </a:r>
            <a:endParaRPr lang="en-US" altLang="pt-BR" sz="1800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book-templ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ook-templ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book-templ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ook-templ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ook-temp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D:\Office97\Templates\dbook-templ.pot</Template>
  <TotalTime>5880</TotalTime>
  <Words>2176</Words>
  <Application>Microsoft Office PowerPoint</Application>
  <PresentationFormat>Apresentação na tela (4:3)</PresentationFormat>
  <Paragraphs>230</Paragraphs>
  <Slides>27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Helvetica</vt:lpstr>
      <vt:lpstr>Monotype Sorts</vt:lpstr>
      <vt:lpstr>Times New Roman</vt:lpstr>
      <vt:lpstr>Wingdings</vt:lpstr>
      <vt:lpstr>Wingdings 2</vt:lpstr>
      <vt:lpstr>dbook-templ</vt:lpstr>
      <vt:lpstr>Clip</vt:lpstr>
      <vt:lpstr>Recuperação</vt:lpstr>
      <vt:lpstr>Classificação de falhas</vt:lpstr>
      <vt:lpstr>Algoritmos de recuperação</vt:lpstr>
      <vt:lpstr>Estruturas de Storage</vt:lpstr>
      <vt:lpstr>Hierarquia de Storage</vt:lpstr>
      <vt:lpstr>Disco Rígido Magnético</vt:lpstr>
      <vt:lpstr>RAID</vt:lpstr>
      <vt:lpstr>RAID</vt:lpstr>
      <vt:lpstr>Acesso aos Dados</vt:lpstr>
      <vt:lpstr>Acesso aos Dados</vt:lpstr>
      <vt:lpstr>Exemplo</vt:lpstr>
      <vt:lpstr>Recuperação e Atomicidade</vt:lpstr>
      <vt:lpstr>Atomicidade baseada em log</vt:lpstr>
      <vt:lpstr>Modificação Deferida</vt:lpstr>
      <vt:lpstr>Modificação Deferida</vt:lpstr>
      <vt:lpstr>Modificação Deferida</vt:lpstr>
      <vt:lpstr>Modificação Imediata</vt:lpstr>
      <vt:lpstr>Modificação Imediata</vt:lpstr>
      <vt:lpstr>Modificação Imediata</vt:lpstr>
      <vt:lpstr>Modificação Imediata</vt:lpstr>
      <vt:lpstr>Checkpoints</vt:lpstr>
      <vt:lpstr>Checkpoints (Cont.)</vt:lpstr>
      <vt:lpstr>Exemplo de checkpoints</vt:lpstr>
      <vt:lpstr>Perda de área não volátil</vt:lpstr>
      <vt:lpstr>Site remoto</vt:lpstr>
      <vt:lpstr>Sites de backup /stand-by remoto</vt:lpstr>
      <vt:lpstr>Final de Capítulo</vt:lpstr>
    </vt:vector>
  </TitlesOfParts>
  <Company>IIT Bombay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17: Recovery System</dc:title>
  <dc:creator>S. Sudarshan</dc:creator>
  <cp:lastModifiedBy>Marcelo Silva</cp:lastModifiedBy>
  <cp:revision>225</cp:revision>
  <dcterms:created xsi:type="dcterms:W3CDTF">2000-06-27T06:50:15Z</dcterms:created>
  <dcterms:modified xsi:type="dcterms:W3CDTF">2020-05-20T00:38:04Z</dcterms:modified>
</cp:coreProperties>
</file>