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61" r:id="rId3"/>
  </p:sldMasterIdLst>
  <p:notesMasterIdLst>
    <p:notesMasterId r:id="rId10"/>
  </p:notesMasterIdLst>
  <p:handoutMasterIdLst>
    <p:handoutMasterId r:id="rId11"/>
  </p:handoutMasterIdLst>
  <p:sldIdLst>
    <p:sldId id="269" r:id="rId4"/>
    <p:sldId id="274" r:id="rId5"/>
    <p:sldId id="271" r:id="rId6"/>
    <p:sldId id="275" r:id="rId7"/>
    <p:sldId id="272" r:id="rId8"/>
    <p:sldId id="27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-696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-117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6412-FA80-4286-B955-4D636C98B056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AA02-AD98-4432-91EC-20D32BB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68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7D2052B-13C4-456B-9186-835657BBFE4D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7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" name="Imagem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5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2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074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47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3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1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28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32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45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36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98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49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070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31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6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40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41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76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040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14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905280" y="3119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9143640" cy="706056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534995"/>
            <a:ext cx="9143640" cy="333720"/>
          </a:xfrm>
          <a:prstGeom prst="rect">
            <a:avLst/>
          </a:prstGeom>
          <a:blipFill>
            <a:blip r:embed="rId16"/>
            <a:tile/>
          </a:blipFill>
          <a:ln w="1260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Disciplina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: PE 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pt-BR" sz="1600" b="1" strike="noStrike" spc="-1" baseline="0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Programação Estruturada		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pt-B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1600" b="1" strike="noStrike" spc="-1" baseline="0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b="1" strike="noStrike" spc="-1" baseline="0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pt-BR" sz="16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</a:t>
            </a:r>
            <a:r>
              <a:rPr lang="pt-B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Vicente Teixeira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 userDrawn="1"/>
        </p:nvSpPr>
        <p:spPr>
          <a:xfrm>
            <a:off x="2362320" y="76320"/>
            <a:ext cx="5333760" cy="158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0000"/>
              </a:lnSpc>
            </a:pPr>
            <a:r>
              <a:rPr lang="pt-BR" sz="1800" b="1" strike="noStrike" spc="-1" dirty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Departamento </a:t>
            </a:r>
            <a:r>
              <a:rPr lang="pt-BR" sz="1600" b="1" strike="noStrike" spc="-1" dirty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 Informática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Curso:</a:t>
            </a:r>
            <a:r>
              <a:rPr lang="pt-BR" sz="1600" b="1" strike="noStrike" spc="-1" baseline="0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Sistemas </a:t>
            </a:r>
            <a:r>
              <a:rPr lang="pt-BR" sz="1600" b="1" strike="noStrike" spc="-1" dirty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 </a:t>
            </a:r>
            <a:r>
              <a:rPr lang="pt-BR" sz="1600" b="1" strike="noStrike" spc="-1" dirty="0" smtClean="0">
                <a:solidFill>
                  <a:srgbClr val="13312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Informação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362320" y="234360"/>
            <a:ext cx="5333760" cy="38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1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14CA-FE6E-43F9-A36A-34B60C13C9C2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C2D8-8DA4-4BA3-96FF-B96141929F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41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A0A8-5498-4767-890B-E9771BECB5E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E086-6C43-402D-9E81-4B3628B9C7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63841"/>
            <a:ext cx="8672958" cy="504588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Comandos de </a:t>
            </a:r>
            <a:r>
              <a:rPr lang="pt-BR" sz="2000" b="1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entrada</a:t>
            </a: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lang="pt-BR" sz="2000" b="1" i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scanf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Sintaxe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scanf(“expressão de controle”, lista de argumentos);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Semântica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lê dados do buffer de teclado, formatados na “expressão de controle” e armazena nos endereços de memória (variáveis) constantes na “lista de argumentos.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formatos são os mesmos utilizados em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%d, %f, %s, %c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etc.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endereço na memória da variável é definido pelo símbolo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Exemplos:</a:t>
            </a:r>
          </a:p>
          <a:p>
            <a:pPr lvl="2"/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a, b, c;</a:t>
            </a:r>
          </a:p>
          <a:p>
            <a:pPr lvl="2"/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ouble d;</a:t>
            </a:r>
          </a:p>
          <a:p>
            <a:pPr lvl="2"/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float f, g;</a:t>
            </a:r>
          </a:p>
          <a:p>
            <a:pPr lvl="2"/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printf(“Digite um número inteiro: “);</a:t>
            </a:r>
          </a:p>
          <a:p>
            <a:pPr lvl="2"/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canf(“%d”, &amp;a);</a:t>
            </a:r>
          </a:p>
          <a:p>
            <a:pPr lvl="2"/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printf(“Digite três números reais e dois inteiros: “);</a:t>
            </a:r>
          </a:p>
          <a:p>
            <a:pPr lvl="2"/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scanf(“%lf%f%f”, &amp;d, &amp;f, &amp;g);</a:t>
            </a:r>
          </a:p>
          <a:p>
            <a:pPr lvl="2"/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scanf(“%d%d”, &amp;b, &amp;c);</a:t>
            </a:r>
          </a:p>
          <a:p>
            <a:pPr lvl="2"/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63842"/>
            <a:ext cx="8577424" cy="527790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Outros comandos de entrada para caracteres: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etche()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lê e retorna um caracter, sem necessidade de teclar &lt;ENTER&gt;                 	biblioteca &lt;conio.h&gt;;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etch()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lê e retorna um caracter, sem necessidade de teclar &lt;ENTER&gt;                    	biblioteca &lt;conio.h&gt;;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Diferença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getche()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ecoa caracter no teclado,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getch()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não ecoa.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ets()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lê e retorna uma cadeia de caracteres;    –  biblioteca &lt;stdio.h&gt;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Diferença entre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gets(nome)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scanf(“%s”, &amp;nome)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lê a string completa, mesmo com caracteres “espaço” ou \0;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scanf():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 a string no primeiro “espaço” ou ‘\0’ inserido.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Resumindo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use sempre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gets()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ler string.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75507" y="1218435"/>
            <a:ext cx="7676672" cy="534613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Exemplo:</a:t>
            </a:r>
          </a:p>
          <a:p>
            <a:pPr>
              <a:lnSpc>
                <a:spcPct val="100000"/>
              </a:lnSpc>
            </a:pPr>
            <a:endParaRPr lang="pt-BR" sz="1000" b="1" strike="noStrike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/>
            <a:r>
              <a:rPr lang="en-US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3"/>
            <a:r>
              <a:rPr lang="en-US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3"/>
            <a:r>
              <a:rPr lang="en-US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c1, c2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char nome[20], endereco[20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spc="-1" dirty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printf("Digite nome: ");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gets(nome);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printf("Digite endereço: ");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scanf("%s", endereco);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printf("Nome: %s\n", nome);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printf("Endereço: %s\n", endereco);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printf("\nDigite um caracter: ");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c1 = getche();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printf("\nDigite outro caracter: ");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c2 = getch();</a:t>
            </a:r>
          </a:p>
          <a:p>
            <a:pPr lvl="3"/>
            <a:r>
              <a:rPr lang="pt-BR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printf("\nC1: %c, C2: %c.\n", c1, c2);</a:t>
            </a:r>
            <a:endParaRPr lang="pt-BR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fontAlgn="t"/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b="1" strike="noStrike" spc="-1" dirty="0" smtClean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7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59" y="1054659"/>
            <a:ext cx="8400003" cy="540073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Comando de atribuição:</a:t>
            </a:r>
          </a:p>
          <a:p>
            <a:pPr>
              <a:lnSpc>
                <a:spcPct val="100000"/>
              </a:lnSpc>
            </a:pPr>
            <a:endParaRPr lang="pt-BR" sz="1600" b="1" spc="-1" dirty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Sintaxe:	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var = expressão;</a:t>
            </a: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Semântica: 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resolve a “expressão” e atribui o resultado à variável “var”.</a:t>
            </a:r>
          </a:p>
          <a:p>
            <a:pPr>
              <a:lnSpc>
                <a:spcPct val="100000"/>
              </a:lnSpc>
            </a:pPr>
            <a:endParaRPr lang="pt-BR" sz="1600" spc="-1" dirty="0" smtClean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“Expressão” é formada por </a:t>
            </a:r>
            <a:r>
              <a:rPr lang="pt-BR" i="1" spc="-1" dirty="0" smtClean="0">
                <a:uFill>
                  <a:solidFill>
                    <a:srgbClr val="FFFFFF"/>
                  </a:solidFill>
                </a:uFill>
              </a:rPr>
              <a:t>operandos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(valores constantes ou variáveis) e </a:t>
            </a:r>
            <a:r>
              <a:rPr lang="pt-BR" i="1" spc="-1" dirty="0" smtClean="0">
                <a:uFill>
                  <a:solidFill>
                    <a:srgbClr val="FFFFFF"/>
                  </a:solidFill>
                </a:uFill>
              </a:rPr>
              <a:t>operadores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(que definem operações realizadas sobre os operandos). O valor resultante da expressão deve ser compatível com o tipo de dados da variável.</a:t>
            </a:r>
          </a:p>
          <a:p>
            <a:pPr>
              <a:lnSpc>
                <a:spcPct val="100000"/>
              </a:lnSpc>
            </a:pPr>
            <a:endParaRPr lang="pt-BR" sz="1600" spc="-1" dirty="0" smtClean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Exemplo: </a:t>
            </a:r>
          </a:p>
          <a:p>
            <a:pPr>
              <a:lnSpc>
                <a:spcPct val="100000"/>
              </a:lnSpc>
            </a:pPr>
            <a:endParaRPr lang="pt-BR" sz="1000" b="1" strike="noStrike" spc="-1" dirty="0" smtClean="0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lvl="2"/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 = 10, b = 5, c = 4, d;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float f = 4.5, g = 2.1, h;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d = a + b * c;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h = f – g;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printf(“d = %04d\n”, d);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printf(“h = %04.1f\n”, h);</a:t>
            </a:r>
          </a:p>
          <a:p>
            <a:pPr lvl="2"/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pt-BR" sz="1600" b="1" spc="-1" dirty="0" smtClean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fontAlgn="t"/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b="1" strike="noStrike" spc="-1" dirty="0" smtClean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9724" y="4600191"/>
            <a:ext cx="2238233" cy="1692771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Saida produzida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0030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02.4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stomShape 1"/>
              <p:cNvSpPr/>
              <p:nvPr/>
            </p:nvSpPr>
            <p:spPr>
              <a:xfrm>
                <a:off x="361860" y="1122896"/>
                <a:ext cx="8713900" cy="5291551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pt-BR" sz="2000" b="1" strike="noStrike" spc="-1" dirty="0" smtClean="0">
                    <a:solidFill>
                      <a:srgbClr val="000066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Comando de atribuição:</a:t>
                </a:r>
              </a:p>
              <a:p>
                <a:pPr algn="ctr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Expressões aritméticas:</a:t>
                </a:r>
                <a:endParaRPr lang="pt-BR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Operadores de multiplicação: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(multiplicação) 		</a:t>
                </a: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(divisão)	</a:t>
                </a: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%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(resto da divisão) 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Operadores de soma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	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(adição)	 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</a:t>
                </a: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(subtração : unário ou binário)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	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Nota: operadores de multiplicação têm precedência sobre os de soma.</a:t>
                </a:r>
                <a:endParaRPr lang="pt-BR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Operadores de incremento: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	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</a:t>
                </a: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(incremento</a:t>
                </a:r>
                <a:r>
                  <a:rPr lang="pt-BR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) 	 </a:t>
                </a: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 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(decremento)  [ambos </a:t>
                </a:r>
                <a:r>
                  <a:rPr lang="pt-BR" i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pré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ou </a:t>
                </a:r>
                <a:r>
                  <a:rPr lang="pt-BR" i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pós</a:t>
                </a:r>
                <a:r>
                  <a:rPr lang="pt-BR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fixado]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Operadores de atribuição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	</a:t>
                </a: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	</a:t>
                </a:r>
                <a:r>
                  <a:rPr lang="pt-BR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-</a:t>
                </a:r>
                <a:r>
                  <a:rPr lang="pt-BR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	*=	/=	%=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Funções matemáticas: 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pow(base, exp)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pt-BR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=</a:t>
                </a: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base</a:t>
                </a:r>
                <a:r>
                  <a:rPr lang="pt-BR" b="0" strike="noStrike" spc="-1" baseline="30000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exp    </a:t>
                </a:r>
                <a:r>
                  <a:rPr lang="pt-BR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 </a:t>
                </a:r>
                <a:r>
                  <a:rPr lang="pt-BR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sqrt(num)</a:t>
                </a: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</a:rPr>
                          <m:t>𝑛𝑢𝑚</m:t>
                        </m:r>
                      </m:e>
                    </m:rad>
                  </m:oMath>
                </a14:m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pt-BR" b="0" strike="noStrike" spc="-1" baseline="30000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pt-BR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		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pt-BR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3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60" y="1122896"/>
                <a:ext cx="8713900" cy="5291551"/>
              </a:xfrm>
              <a:prstGeom prst="rect">
                <a:avLst/>
              </a:prstGeom>
              <a:blipFill rotWithShape="1">
                <a:blip r:embed="rId2"/>
                <a:stretch>
                  <a:fillRect l="-699" t="-576"/>
                </a:stretch>
              </a:blipFill>
              <a:ln w="126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775284" y="738483"/>
            <a:ext cx="3753852" cy="51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 a Linguagem C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61860" y="1122896"/>
            <a:ext cx="8713900" cy="529155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Exemplos:</a:t>
            </a:r>
          </a:p>
          <a:p>
            <a:pPr marL="0" lvl="1"/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21160"/>
              </p:ext>
            </p:extLst>
          </p:nvPr>
        </p:nvGraphicFramePr>
        <p:xfrm>
          <a:off x="1524000" y="1833736"/>
          <a:ext cx="60960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Expressão simplificada: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Corresponde a: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+= 5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+ 5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*= A + B 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* (A + B)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+= B++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 + B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 +</a:t>
                      </a:r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-= ++B + C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</a:t>
                      </a:r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 – (B + c)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Y *= 4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Y * 4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+ Y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N-- % 5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N % 5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N – 1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--N</a:t>
                      </a:r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+ 10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N - 1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N + 10</a:t>
                      </a:r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22703</TotalTime>
  <Words>453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Gary Haynes</dc:creator>
  <cp:lastModifiedBy>Vicente Teixeira</cp:lastModifiedBy>
  <cp:revision>450</cp:revision>
  <dcterms:created xsi:type="dcterms:W3CDTF">1990-02-11T08:03:26Z</dcterms:created>
  <dcterms:modified xsi:type="dcterms:W3CDTF">2019-02-26T20:01:18Z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