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61" r:id="rId3"/>
  </p:sldMasterIdLst>
  <p:notesMasterIdLst>
    <p:notesMasterId r:id="rId13"/>
  </p:notesMasterIdLst>
  <p:handoutMasterIdLst>
    <p:handoutMasterId r:id="rId14"/>
  </p:handoutMasterIdLst>
  <p:sldIdLst>
    <p:sldId id="267" r:id="rId4"/>
    <p:sldId id="268" r:id="rId5"/>
    <p:sldId id="277" r:id="rId6"/>
    <p:sldId id="266" r:id="rId7"/>
    <p:sldId id="270" r:id="rId8"/>
    <p:sldId id="269" r:id="rId9"/>
    <p:sldId id="274" r:id="rId10"/>
    <p:sldId id="271" r:id="rId11"/>
    <p:sldId id="27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19" autoAdjust="0"/>
  </p:normalViewPr>
  <p:slideViewPr>
    <p:cSldViewPr snapToGrid="0">
      <p:cViewPr>
        <p:scale>
          <a:sx n="70" d="100"/>
          <a:sy n="70" d="100"/>
        </p:scale>
        <p:origin x="-696" y="-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-117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B6412-FA80-4286-B955-4D636C98B056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AA02-AD98-4432-91EC-20D32BBDA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368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7D2052B-13C4-456B-9186-835657BBFE4D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675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9" name="Imagem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Imagem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59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1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325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074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47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0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3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11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528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532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45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365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498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496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070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931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6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6409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741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876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040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14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92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905280" y="31194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9"/>
          <p:cNvPicPr/>
          <p:nvPr/>
        </p:nvPicPr>
        <p:blipFill>
          <a:blip r:embed="rId15"/>
          <a:stretch/>
        </p:blipFill>
        <p:spPr>
          <a:xfrm>
            <a:off x="0" y="0"/>
            <a:ext cx="9143640" cy="706056"/>
          </a:xfrm>
          <a:prstGeom prst="rect">
            <a:avLst/>
          </a:prstGeom>
          <a:ln w="936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534995"/>
            <a:ext cx="9143640" cy="333720"/>
          </a:xfrm>
          <a:prstGeom prst="rect">
            <a:avLst/>
          </a:prstGeom>
          <a:blipFill>
            <a:blip r:embed="rId16"/>
            <a:tile/>
          </a:blipFill>
          <a:ln w="12600">
            <a:solidFill>
              <a:srgbClr val="0000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1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Disciplina</a:t>
            </a:r>
            <a:r>
              <a:rPr lang="pt-BR" sz="1600" b="1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: </a:t>
            </a:r>
            <a:r>
              <a:rPr lang="pt-BR" sz="1600" b="1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PE </a:t>
            </a:r>
            <a:r>
              <a:rPr lang="pt-BR" sz="1600" b="1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lang="pt-BR" sz="1600" b="1" strike="noStrike" spc="-1" baseline="0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Programação Estruturada</a:t>
            </a:r>
            <a:r>
              <a:rPr lang="pt-BR" sz="1600" b="1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pt-BR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1600" b="1" strike="noStrike" spc="-1" baseline="0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600" b="1" strike="noStrike" spc="-1" baseline="0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pt-BR" sz="1600" b="1" strike="noStrike" spc="-1" baseline="0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 </a:t>
            </a:r>
            <a:r>
              <a:rPr lang="pt-BR" sz="1600" b="1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</a:t>
            </a:r>
            <a:r>
              <a:rPr lang="pt-BR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Vicente Teixeira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 userDrawn="1"/>
        </p:nvSpPr>
        <p:spPr>
          <a:xfrm>
            <a:off x="2362320" y="76320"/>
            <a:ext cx="5333760" cy="158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0000"/>
              </a:lnSpc>
            </a:pPr>
            <a:r>
              <a:rPr lang="pt-BR" sz="1800" b="1" strike="noStrike" spc="-1" dirty="0">
                <a:solidFill>
                  <a:srgbClr val="13312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pt-BR" sz="1600" b="1" strike="noStrike" spc="-1" dirty="0" smtClean="0">
                <a:solidFill>
                  <a:srgbClr val="13312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Departamento </a:t>
            </a:r>
            <a:r>
              <a:rPr lang="pt-BR" sz="1600" b="1" strike="noStrike" spc="-1" dirty="0">
                <a:solidFill>
                  <a:srgbClr val="13312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 Informática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lang="pt-BR" sz="1600" b="1" strike="noStrike" spc="-1" dirty="0" smtClean="0">
                <a:solidFill>
                  <a:srgbClr val="13312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Curso:</a:t>
            </a:r>
            <a:r>
              <a:rPr lang="pt-BR" sz="1600" b="1" strike="noStrike" spc="-1" baseline="0" dirty="0" smtClean="0">
                <a:solidFill>
                  <a:srgbClr val="13312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pt-BR" sz="1600" b="1" strike="noStrike" spc="-1" dirty="0" smtClean="0">
                <a:solidFill>
                  <a:srgbClr val="13312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Sistemas </a:t>
            </a:r>
            <a:r>
              <a:rPr lang="pt-BR" sz="1600" b="1" strike="noStrike" spc="-1" dirty="0">
                <a:solidFill>
                  <a:srgbClr val="13312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 </a:t>
            </a:r>
            <a:r>
              <a:rPr lang="pt-BR" sz="1600" b="1" strike="noStrike" spc="-1" dirty="0" smtClean="0">
                <a:solidFill>
                  <a:srgbClr val="13312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Informação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2362320" y="234360"/>
            <a:ext cx="5333760" cy="38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1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814CA-FE6E-43F9-A36A-34B60C13C9C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41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A0A8-5498-4767-890B-E9771BECB5E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2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61860" y="1450450"/>
            <a:ext cx="8713900" cy="481387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Estrutura Básica de um programa C</a:t>
            </a:r>
          </a:p>
          <a:p>
            <a:pPr>
              <a:lnSpc>
                <a:spcPct val="100000"/>
              </a:lnSpc>
            </a:pPr>
            <a:endParaRPr lang="pt-BR" sz="1600" spc="-1" dirty="0" smtClean="0">
              <a:solidFill>
                <a:srgbClr val="0000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pt-BR" sz="1600" spc="-1" dirty="0">
              <a:solidFill>
                <a:srgbClr val="0000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/>
            <a:r>
              <a:rPr lang="pt-BR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#include &lt;biblioteca&gt;</a:t>
            </a:r>
          </a:p>
          <a:p>
            <a:pPr lvl="5"/>
            <a:r>
              <a:rPr lang="pt-BR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b="1" i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pt-BR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 m</a:t>
            </a:r>
            <a:r>
              <a:rPr lang="pt-BR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ain(){</a:t>
            </a:r>
          </a:p>
          <a:p>
            <a:pPr lvl="5"/>
            <a:r>
              <a:rPr lang="pt-BR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[instruções];</a:t>
            </a:r>
          </a:p>
          <a:p>
            <a:pPr lvl="5"/>
            <a:r>
              <a:rPr lang="pt-BR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b="1" strike="noStrike" spc="-1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pt-BR" sz="16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ain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função principal e obrigatória do programa; a execução sempre começa por esta instrução.</a:t>
            </a:r>
          </a:p>
          <a:p>
            <a:pPr>
              <a:lnSpc>
                <a:spcPct val="100000"/>
              </a:lnSpc>
            </a:pP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r>
              <a:rPr lang="pt-BR" sz="16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</a:t>
            </a: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r>
              <a:rPr lang="pt-BR" sz="16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define o tipo de dado de retorno da função (pode ser </a:t>
            </a:r>
            <a:r>
              <a:rPr lang="pt-BR" sz="16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16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16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etc.).</a:t>
            </a:r>
          </a:p>
          <a:p>
            <a:pPr>
              <a:lnSpc>
                <a:spcPct val="100000"/>
              </a:lnSpc>
            </a:pP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)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define os parametros (ou argumentos) de entrada da função.</a:t>
            </a:r>
          </a:p>
          <a:p>
            <a:pPr>
              <a:lnSpc>
                <a:spcPct val="100000"/>
              </a:lnSpc>
            </a:pP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}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delimitador de </a:t>
            </a: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bloco de código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define um “escopo” de um conjunto de     </a:t>
            </a:r>
          </a:p>
          <a:p>
            <a:pPr>
              <a:lnSpc>
                <a:spcPct val="100000"/>
              </a:lnSpc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instruções (variáveis e comandos separados por </a:t>
            </a: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)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</a:p>
          <a:p>
            <a:pPr>
              <a:lnSpc>
                <a:spcPct val="100000"/>
              </a:lnSpc>
            </a:pPr>
            <a:endParaRPr lang="pt-B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1"/>
          <p:cNvSpPr/>
          <p:nvPr/>
        </p:nvSpPr>
        <p:spPr>
          <a:xfrm>
            <a:off x="2775284" y="793075"/>
            <a:ext cx="3753852" cy="51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 a Linguagem C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51881" y="2006221"/>
            <a:ext cx="3848667" cy="17196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775284" y="738483"/>
            <a:ext cx="3753852" cy="51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 a Linguagem C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61860" y="1163843"/>
            <a:ext cx="8713900" cy="283495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Diretiva </a:t>
            </a:r>
            <a:r>
              <a:rPr lang="pt-BR" sz="2000" b="1" i="1" strike="noStrike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#include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Inclusão de um programa fonte (biblioteca) em outro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Pode ter as sintaxes: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#include &lt;biblioteca.h&gt;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: busca  a biblioteca no diretório </a:t>
            </a: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\Include</a:t>
            </a:r>
            <a:r>
              <a:rPr lang="pt-BR" sz="16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(da instalação);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“biblioteca.h”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: busca a biblioteca no diretório corrente;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“C:\diretorio\biblioteca.h”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busca em diretório específico.</a:t>
            </a:r>
            <a:r>
              <a:rPr lang="pt-BR" sz="16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pt-BR" sz="1600" b="1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6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Exemplos: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21408"/>
              </p:ext>
            </p:extLst>
          </p:nvPr>
        </p:nvGraphicFramePr>
        <p:xfrm>
          <a:off x="736979" y="4162556"/>
          <a:ext cx="7847462" cy="2042160"/>
        </p:xfrm>
        <a:graphic>
          <a:graphicData uri="http://schemas.openxmlformats.org/drawingml/2006/table">
            <a:tbl>
              <a:tblPr/>
              <a:tblGrid>
                <a:gridCol w="3923731"/>
                <a:gridCol w="3923731"/>
              </a:tblGrid>
              <a:tr h="1733270"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#include&lt;stdio.h&gt;</a:t>
                      </a:r>
                    </a:p>
                    <a:p>
                      <a:r>
                        <a:rPr lang="pt-BR" sz="1600" b="1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#include&lt;conio.h&gt;</a:t>
                      </a:r>
                    </a:p>
                    <a:p>
                      <a:endParaRPr lang="pt-BR" sz="16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pt-BR" sz="1600" b="1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printf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 Hello world! ”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printf</a:t>
                      </a:r>
                      <a:r>
                        <a:rPr lang="pt-BR" sz="1600" b="1" baseline="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(“\n Linguagem C ”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pt-BR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getch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#include&lt;stdio.h&gt;</a:t>
                      </a:r>
                    </a:p>
                    <a:p>
                      <a:r>
                        <a:rPr lang="pt-BR" sz="1600" b="1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#include&lt;stdlib.h&gt;</a:t>
                      </a:r>
                    </a:p>
                    <a:p>
                      <a:endParaRPr lang="pt-BR" sz="16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pt-BR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600" b="1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 smtClean="0">
                          <a:solidFill>
                            <a:srgbClr val="9933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pt-BR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printf</a:t>
                      </a:r>
                      <a:r>
                        <a:rPr lang="pt-BR" sz="1600" b="1" baseline="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(“Valor de i:%d”,i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pt-BR" sz="1600" b="1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</a:t>
                      </a:r>
                      <a:r>
                        <a:rPr lang="pt-BR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 smtClean="0">
                          <a:solidFill>
                            <a:srgbClr val="9933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5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775284" y="738483"/>
            <a:ext cx="3753852" cy="51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 a Linguagem C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364132" y="1288948"/>
            <a:ext cx="8713900" cy="382896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Variáveis</a:t>
            </a:r>
            <a:endParaRPr lang="pt-BR" sz="2000" b="1" i="1" strike="noStrike" spc="-1" dirty="0" smtClean="0">
              <a:solidFill>
                <a:srgbClr val="0000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São espaços reservados na memória para armazenamento de valores que podem ser modificados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durante a execução do programa.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1600" b="1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Sintaxe de declaração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tipo_dado nome; 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ou	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tipo_dado nome = valor;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Onde: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▫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pt-BR" sz="16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tipo_dado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o tipo de dado da variável (vide próximo slide);</a:t>
            </a:r>
          </a:p>
          <a:p>
            <a:pPr>
              <a:lnSpc>
                <a:spcPct val="100000"/>
              </a:lnSpc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▫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6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nome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o identificador da variável;</a:t>
            </a:r>
          </a:p>
          <a:p>
            <a:pPr>
              <a:lnSpc>
                <a:spcPct val="100000"/>
              </a:lnSpc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▫  </a:t>
            </a:r>
            <a:r>
              <a:rPr lang="pt-BR" sz="16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valor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é valor inicial da variável (deve ser compatível com tipo_dado);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Todas as variáveis deve ser declaradas no escopo (bloco de código) em que serão utilizadas.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spcBef>
                <a:spcPts val="1800"/>
              </a:spcBef>
            </a:pPr>
            <a:r>
              <a:rPr lang="pt-BR" sz="1600" b="1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Exemplos:</a:t>
            </a:r>
            <a:r>
              <a:rPr lang="pt-BR" sz="1600" b="1" i="1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pt-BR" sz="1600" b="1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89981"/>
              </p:ext>
            </p:extLst>
          </p:nvPr>
        </p:nvGraphicFramePr>
        <p:xfrm>
          <a:off x="728479" y="5227092"/>
          <a:ext cx="7847462" cy="1066800"/>
        </p:xfrm>
        <a:graphic>
          <a:graphicData uri="http://schemas.openxmlformats.org/drawingml/2006/table">
            <a:tbl>
              <a:tblPr/>
              <a:tblGrid>
                <a:gridCol w="3923731"/>
                <a:gridCol w="3923731"/>
              </a:tblGrid>
              <a:tr h="899380">
                <a:tc>
                  <a:txBody>
                    <a:bodyPr/>
                    <a:lstStyle/>
                    <a:p>
                      <a:r>
                        <a:rPr lang="pt-BR" sz="1600" b="1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pt-BR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letra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pt-BR" sz="1600" b="1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vogal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pt-BR" sz="1600" b="1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 smtClean="0">
                          <a:solidFill>
                            <a:srgbClr val="9933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pt-BR" sz="1600" b="1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 smtClean="0">
                          <a:solidFill>
                            <a:srgbClr val="9933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600" b="1" baseline="0" dirty="0" smtClean="0">
                          <a:solidFill>
                            <a:srgbClr val="9933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3.5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 smtClean="0">
                          <a:solidFill>
                            <a:srgbClr val="9933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5.1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pt-BR" sz="1600" b="1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pt-BR" sz="16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 smtClean="0">
                          <a:solidFill>
                            <a:srgbClr val="9933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3,1416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6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775284" y="738483"/>
            <a:ext cx="3753852" cy="51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 a Linguagem C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184439" y="1173404"/>
            <a:ext cx="8713900" cy="18796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Tipos de dados em C</a:t>
            </a:r>
            <a:endParaRPr lang="pt-BR" sz="2000" b="1" strike="noStrike" spc="-1" dirty="0" smtClean="0">
              <a:solidFill>
                <a:srgbClr val="0000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70795"/>
              </p:ext>
            </p:extLst>
          </p:nvPr>
        </p:nvGraphicFramePr>
        <p:xfrm>
          <a:off x="696036" y="1624083"/>
          <a:ext cx="7929348" cy="4776717"/>
        </p:xfrm>
        <a:graphic>
          <a:graphicData uri="http://schemas.openxmlformats.org/drawingml/2006/table">
            <a:tbl>
              <a:tblPr/>
              <a:tblGrid>
                <a:gridCol w="1506072"/>
                <a:gridCol w="2607095"/>
                <a:gridCol w="1083141"/>
                <a:gridCol w="2733040"/>
              </a:tblGrid>
              <a:tr h="315302">
                <a:tc>
                  <a:txBody>
                    <a:bodyPr/>
                    <a:lstStyle/>
                    <a:p>
                      <a:r>
                        <a:rPr lang="pt-BR" sz="1000" b="1" dirty="0">
                          <a:effectLst/>
                        </a:rPr>
                        <a:t>Palavra chave</a:t>
                      </a:r>
                      <a:endParaRPr lang="pt-BR" sz="10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effectLst/>
                        </a:rPr>
                        <a:t>Tipo</a:t>
                      </a:r>
                      <a:endParaRPr lang="pt-BR" sz="10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effectLst/>
                        </a:rPr>
                        <a:t>Tamanho</a:t>
                      </a:r>
                      <a:endParaRPr lang="pt-BR" sz="10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effectLst/>
                        </a:rPr>
                        <a:t>Intervalo</a:t>
                      </a:r>
                      <a:endParaRPr lang="pt-BR" sz="10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  <a:tr h="1670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char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Caracter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-128 a 127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  <a:tr h="315302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signed char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Caractere com sinal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-128 a 127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  <a:tr h="315302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unsigned char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Caractere sem sinal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0 a 255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  <a:tr h="1670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Int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Inteiro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-32.768 a 32.767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  <a:tr h="1670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signed int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Inteiro com sinal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-32.768 a 32.767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  <a:tr h="1670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unsigned int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Inteiro sem sinal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0 a 65.535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  <a:tr h="1670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short int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Inteiro curto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-32.768 a 32 767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  <a:tr h="315302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signed short int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Inteiro curto com sinal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-32.768 a 32.767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  <a:tr h="315302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unsigned short int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Inteiro curto sem sinal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0 a 65.535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  <a:tr h="315302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long int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Inteiro long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-2.147.483.648 a 2.147.483.647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  <a:tr h="315302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signed long int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Inteiro longo com sinal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-2.147.483.648 a 2.147.483.647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  <a:tr h="315302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unsigned long int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Inteiro longo sem sinal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0 a 4.294.967.295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  <a:tr h="472952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float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Ponto flutuante com precisão simples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3.4 E-38 a 3.4E+38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  <a:tr h="472952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double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Ponto flutuante com precisão simples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1.7 E-308 a 1.7E+308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  <a:tr h="472952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long double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Ponto flutuante com precisão dupla longo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3.4E-4932 a 1.1E+4932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7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775284" y="738483"/>
            <a:ext cx="3753852" cy="51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 a Linguagem C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61860" y="1122897"/>
            <a:ext cx="8713900" cy="372205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Constantes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São espaços reservados na memória para armazenamento de valores que </a:t>
            </a:r>
            <a:r>
              <a:rPr lang="pt-BR" b="1" u="sng" spc="-1" dirty="0" smtClean="0">
                <a:solidFill>
                  <a:srgbClr val="000000"/>
                </a:solidFill>
                <a:latin typeface="Arial"/>
              </a:rPr>
              <a:t>não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podem ser modificados. </a:t>
            </a:r>
            <a:endParaRPr lang="pt-BR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Podem ser declaradas de duas formas: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Usando a palavra reservada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lvl="1">
              <a:spcBef>
                <a:spcPts val="120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Sintaxe: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tipo_dado nome_constante = valor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Usando a diretiva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</a:p>
          <a:p>
            <a:pPr lvl="1">
              <a:spcBef>
                <a:spcPts val="120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Courier New" panose="02070309020205020404" pitchFamily="49" charset="0"/>
              </a:rPr>
              <a:t>Sintaxe: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#define nome_constante valor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Courier New" panose="02070309020205020404" pitchFamily="49" charset="0"/>
              </a:rPr>
              <a:t>;</a:t>
            </a:r>
            <a:endParaRPr lang="pt-BR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Bef>
                <a:spcPts val="1200"/>
              </a:spcBef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Exemplos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57678"/>
              </p:ext>
            </p:extLst>
          </p:nvPr>
        </p:nvGraphicFramePr>
        <p:xfrm>
          <a:off x="728479" y="4844954"/>
          <a:ext cx="7847462" cy="1326106"/>
        </p:xfrm>
        <a:graphic>
          <a:graphicData uri="http://schemas.openxmlformats.org/drawingml/2006/table">
            <a:tbl>
              <a:tblPr/>
              <a:tblGrid>
                <a:gridCol w="3923731"/>
                <a:gridCol w="3923731"/>
              </a:tblGrid>
              <a:tr h="1326106">
                <a:tc>
                  <a:txBody>
                    <a:bodyPr/>
                    <a:lstStyle/>
                    <a:p>
                      <a:r>
                        <a:rPr lang="pt-BR" sz="1600" b="1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 char </a:t>
                      </a:r>
                      <a:r>
                        <a:rPr lang="pt-BR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letra 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‘A’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pt-BR" sz="1600" b="1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 float ICMS 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600" b="1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 smtClean="0">
                          <a:solidFill>
                            <a:srgbClr val="9933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0.18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pt-BR" sz="1600" b="1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 double PI  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600" b="1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 smtClean="0">
                          <a:solidFill>
                            <a:srgbClr val="9933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3.1416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pt-BR" sz="1600" b="1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 char nome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=</a:t>
                      </a:r>
                      <a:r>
                        <a:rPr lang="pt-BR" sz="1600" b="1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“UPIS”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600" b="1" baseline="0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#define letra</a:t>
                      </a:r>
                      <a:r>
                        <a:rPr lang="pt-BR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‘A’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pt-BR" sz="1600" b="1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#define ICMS 0.18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pt-BR" sz="1600" b="1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#define PI 3.1416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pt-BR" sz="1600" b="1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#define nome “UPIS”</a:t>
                      </a:r>
                      <a:r>
                        <a:rPr lang="pt-BR" sz="16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3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775284" y="738483"/>
            <a:ext cx="3753852" cy="51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 a Linguagem C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61860" y="1163843"/>
            <a:ext cx="8713900" cy="190690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Comando de saída: Printf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Sintaxe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printf(“mensagem”, lista de argumentos);</a:t>
            </a:r>
            <a:endParaRPr lang="pt-BR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Semântica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imprime os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argumentos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formatados pela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mensagem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Lista de controles dentro da mensagem:</a:t>
            </a:r>
          </a:p>
          <a:p>
            <a:pPr>
              <a:lnSpc>
                <a:spcPct val="100000"/>
              </a:lnSpc>
            </a:pPr>
            <a:endParaRPr lang="pt-BR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773667"/>
              </p:ext>
            </p:extLst>
          </p:nvPr>
        </p:nvGraphicFramePr>
        <p:xfrm>
          <a:off x="750627" y="3266743"/>
          <a:ext cx="75381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848"/>
                <a:gridCol w="2453752"/>
                <a:gridCol w="1078173"/>
                <a:gridCol w="28023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Nova linha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Salta uma página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Tabulação horizontal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Tablulação</a:t>
                      </a:r>
                      <a:r>
                        <a:rPr lang="pt-BR" sz="1600" baseline="0" dirty="0" smtClean="0"/>
                        <a:t> vertical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Retrocesso (backspace)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Retorna ao inicio da linha 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Emite</a:t>
                      </a:r>
                      <a:r>
                        <a:rPr lang="pt-BR" sz="1600" baseline="0" dirty="0" smtClean="0"/>
                        <a:t> beep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Caracter nulo (null)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\\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Barra invertida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\x</a:t>
                      </a:r>
                      <a:r>
                        <a:rPr lang="pt-BR" i="1" dirty="0" smtClean="0"/>
                        <a:t>nn</a:t>
                      </a:r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Código ASCII </a:t>
                      </a:r>
                      <a:r>
                        <a:rPr lang="pt-BR" sz="1600" i="1" dirty="0" smtClean="0"/>
                        <a:t>(nn </a:t>
                      </a:r>
                      <a:r>
                        <a:rPr lang="pt-BR" sz="1600" dirty="0" smtClean="0"/>
                        <a:t>hexadec.)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\’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Aspa simples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 smtClean="0"/>
                        <a:t>\’</a:t>
                      </a:r>
                      <a:r>
                        <a:rPr lang="pt-BR" i="1" baseline="0" dirty="0" smtClean="0"/>
                        <a:t>”</a:t>
                      </a:r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Aspas duplas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9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775284" y="738483"/>
            <a:ext cx="3753852" cy="51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 a Linguagem C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61860" y="1163843"/>
            <a:ext cx="8713900" cy="95345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Comando de saída: Printf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Lista de formatos de valores:</a:t>
            </a:r>
          </a:p>
          <a:p>
            <a:pPr>
              <a:lnSpc>
                <a:spcPct val="100000"/>
              </a:lnSpc>
            </a:pPr>
            <a:endParaRPr lang="pt-BR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46852"/>
              </p:ext>
            </p:extLst>
          </p:nvPr>
        </p:nvGraphicFramePr>
        <p:xfrm>
          <a:off x="709684" y="2461511"/>
          <a:ext cx="75381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848"/>
                <a:gridCol w="2453752"/>
                <a:gridCol w="1078173"/>
                <a:gridCol w="28023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Inteiro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Decimal sem sinal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Caractere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String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Float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%lf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Reais longos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Hexadecimal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Octal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Notação científica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 smtClean="0"/>
                        <a:t>%%</a:t>
                      </a:r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Porcentagem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775284" y="738483"/>
            <a:ext cx="3753852" cy="51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 a Linguagem C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61860" y="1054659"/>
            <a:ext cx="5220074" cy="324438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Exemplos:</a:t>
            </a:r>
          </a:p>
          <a:p>
            <a:pPr>
              <a:lnSpc>
                <a:spcPct val="100000"/>
              </a:lnSpc>
            </a:pPr>
            <a:endParaRPr lang="pt-BR" sz="1000" b="1" strike="noStrike" spc="-1" dirty="0" smtClean="0">
              <a:solidFill>
                <a:srgbClr val="0000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r>
              <a:rPr lang="pt-BR" sz="1600" b="1" strike="noStrike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#include &lt;conio.h&gt;</a:t>
            </a:r>
          </a:p>
          <a:p>
            <a:pPr>
              <a:lnSpc>
                <a:spcPct val="100000"/>
              </a:lnSpc>
            </a:pPr>
            <a:r>
              <a:rPr lang="pt-BR" sz="1600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onst double pi = 3.14159;</a:t>
            </a:r>
            <a:endParaRPr lang="pt-BR" sz="1600" b="1" strike="noStrike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>
              <a:lnSpc>
                <a:spcPct val="100000"/>
              </a:lnSpc>
            </a:pPr>
            <a:r>
              <a:rPr lang="pt-BR" sz="1600" b="1" strike="noStrike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int num = 10;</a:t>
            </a:r>
          </a:p>
          <a:p>
            <a:pPr>
              <a:lnSpc>
                <a:spcPct val="100000"/>
              </a:lnSpc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float preco = 15.70;</a:t>
            </a:r>
          </a:p>
          <a:p>
            <a:pPr>
              <a:lnSpc>
                <a:spcPct val="100000"/>
              </a:lnSpc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printf(“Numero = %d \n”, num);</a:t>
            </a:r>
          </a:p>
          <a:p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printf(“Preço = R$ %f\n”, preco);</a:t>
            </a:r>
          </a:p>
          <a:p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printf(“PI = %lf\n”, pi);</a:t>
            </a:r>
          </a:p>
          <a:p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fontAlgn="t"/>
            <a:endParaRPr lang="pt-BR" sz="2000" dirty="0" smtClean="0"/>
          </a:p>
          <a:p>
            <a:pPr>
              <a:lnSpc>
                <a:spcPct val="100000"/>
              </a:lnSpc>
            </a:pPr>
            <a:endParaRPr lang="pt-BR" sz="2000" b="1" strike="noStrike" spc="-1" dirty="0" smtClean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0174" y="1978924"/>
            <a:ext cx="3248167" cy="1415772"/>
          </a:xfrm>
          <a:prstGeom prst="rect">
            <a:avLst/>
          </a:prstGeom>
          <a:noFill/>
          <a:ln w="1270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Saida produzida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Numero = 10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Preço = R$ 15.700000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 = 3.14159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377780" y="4203511"/>
            <a:ext cx="5490758" cy="2251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>
              <a:lnSpc>
                <a:spcPct val="100000"/>
              </a:lnSpc>
            </a:pPr>
            <a:r>
              <a:rPr lang="pt-BR" sz="1600" b="1" strike="noStrike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int R = 10;</a:t>
            </a:r>
          </a:p>
          <a:p>
            <a:pPr>
              <a:lnSpc>
                <a:spcPct val="100000"/>
              </a:lnSpc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int valor = 150;</a:t>
            </a:r>
          </a:p>
          <a:p>
            <a:pPr>
              <a:lnSpc>
                <a:spcPct val="100000"/>
              </a:lnSpc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printf(“ O reajuste foi de = %d%%.”, R);</a:t>
            </a:r>
          </a:p>
          <a:p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printf(“\n São %2d alunos.”, valor);</a:t>
            </a:r>
          </a:p>
          <a:p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printf(“\n São </a:t>
            </a: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%6d </a:t>
            </a:r>
            <a:r>
              <a:rPr lang="pt-BR" sz="1600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alunos</a:t>
            </a: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.”, </a:t>
            </a:r>
            <a:r>
              <a:rPr lang="pt-BR" sz="1600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printf</a:t>
            </a:r>
            <a:r>
              <a:rPr lang="pt-BR" sz="1600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(“\n São </a:t>
            </a: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%4d </a:t>
            </a:r>
            <a:r>
              <a:rPr lang="pt-BR" sz="1600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alunos</a:t>
            </a: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.”, </a:t>
            </a:r>
            <a:r>
              <a:rPr lang="pt-BR" sz="1600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valor);</a:t>
            </a:r>
          </a:p>
          <a:p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fontAlgn="t"/>
            <a:endParaRPr lang="pt-BR" sz="2000" dirty="0" smtClean="0"/>
          </a:p>
          <a:p>
            <a:pPr>
              <a:lnSpc>
                <a:spcPct val="100000"/>
              </a:lnSpc>
            </a:pPr>
            <a:endParaRPr lang="pt-BR" sz="2000" b="1" strike="noStrike" spc="-1" dirty="0" smtClean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2574" y="4587964"/>
            <a:ext cx="3248167" cy="1661993"/>
          </a:xfrm>
          <a:prstGeom prst="rect">
            <a:avLst/>
          </a:prstGeom>
          <a:noFill/>
          <a:ln w="1270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Saida produzida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reajuste foi de 10%.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São 150 alunos.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São    150 alunos.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São  150 alunos.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775284" y="738483"/>
            <a:ext cx="3753852" cy="51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 a Linguagem C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61860" y="1054659"/>
            <a:ext cx="5220074" cy="269847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Exemplo:</a:t>
            </a:r>
          </a:p>
          <a:p>
            <a:pPr>
              <a:lnSpc>
                <a:spcPct val="100000"/>
              </a:lnSpc>
            </a:pPr>
            <a:endParaRPr lang="pt-BR" sz="1000" b="1" strike="noStrike" spc="-1" dirty="0" smtClean="0">
              <a:solidFill>
                <a:srgbClr val="0000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>
              <a:lnSpc>
                <a:spcPct val="100000"/>
              </a:lnSpc>
            </a:pPr>
            <a:r>
              <a:rPr lang="pt-BR" sz="1600" b="1" strike="noStrike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float a = 3458.781;</a:t>
            </a:r>
          </a:p>
          <a:p>
            <a:pPr>
              <a:lnSpc>
                <a:spcPct val="100000"/>
              </a:lnSpc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float b = 4890.21;</a:t>
            </a:r>
          </a:p>
          <a:p>
            <a:pPr>
              <a:lnSpc>
                <a:spcPct val="100000"/>
              </a:lnSpc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float c = 10;</a:t>
            </a:r>
          </a:p>
          <a:p>
            <a:pPr>
              <a:lnSpc>
                <a:spcPct val="100000"/>
              </a:lnSpc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printf(“%4.2f %3.2f \n”, a, b);</a:t>
            </a:r>
          </a:p>
          <a:p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printf(“%7.1f %10.3f\n”, a, b);</a:t>
            </a:r>
          </a:p>
          <a:p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printf(“%.2f %.3f”, c, b);</a:t>
            </a:r>
          </a:p>
          <a:p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fontAlgn="t"/>
            <a:endParaRPr lang="pt-BR" sz="2000" dirty="0" smtClean="0"/>
          </a:p>
          <a:p>
            <a:pPr>
              <a:lnSpc>
                <a:spcPct val="100000"/>
              </a:lnSpc>
            </a:pPr>
            <a:endParaRPr lang="pt-BR" sz="2000" b="1" strike="noStrike" spc="-1" dirty="0" smtClean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0174" y="2074460"/>
            <a:ext cx="3248167" cy="1415772"/>
          </a:xfrm>
          <a:prstGeom prst="rect">
            <a:avLst/>
          </a:prstGeom>
          <a:noFill/>
          <a:ln w="1270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Saida produzida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3458.78 4890.21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3458.8   4890.210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10.00 4890.210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361860" y="3999679"/>
            <a:ext cx="6151356" cy="25733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>
              <a:lnSpc>
                <a:spcPct val="100000"/>
              </a:lnSpc>
            </a:pPr>
            <a:r>
              <a:rPr lang="pt-BR" sz="1600" b="1" strike="noStrike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int num = 21;</a:t>
            </a:r>
          </a:p>
          <a:p>
            <a:pPr>
              <a:lnSpc>
                <a:spcPct val="100000"/>
              </a:lnSpc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printf(“\n%04d”, num);</a:t>
            </a:r>
          </a:p>
          <a:p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printf</a:t>
            </a:r>
            <a:r>
              <a:rPr lang="pt-BR" sz="1600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(“\</a:t>
            </a: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n%06d</a:t>
            </a:r>
            <a:r>
              <a:rPr lang="pt-BR" sz="1600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”, num);</a:t>
            </a:r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printf</a:t>
            </a:r>
            <a:r>
              <a:rPr lang="pt-BR" sz="1600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(“\</a:t>
            </a: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n%6.4d</a:t>
            </a:r>
            <a:r>
              <a:rPr lang="pt-BR" sz="1600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”, num</a:t>
            </a: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printf(“\</a:t>
            </a: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n%6.0d</a:t>
            </a:r>
            <a:r>
              <a:rPr lang="pt-BR" sz="1600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”, num</a:t>
            </a: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600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printf(“\n%c %c %c %c”, ‘A’, 65, 0x41, 0101);</a:t>
            </a:r>
          </a:p>
          <a:p>
            <a:r>
              <a:rPr lang="pt-BR" sz="1600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printf(“\n%d %x, %o”, ‘A’, ‘A’, ‘A’); </a:t>
            </a:r>
            <a:endParaRPr lang="pt-BR" sz="1600" b="1" spc="-1" dirty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fontAlgn="t"/>
            <a:endParaRPr lang="pt-BR" sz="2000" dirty="0" smtClean="0"/>
          </a:p>
          <a:p>
            <a:pPr>
              <a:lnSpc>
                <a:spcPct val="100000"/>
              </a:lnSpc>
            </a:pPr>
            <a:endParaRPr lang="pt-BR" sz="2000" b="1" strike="noStrike" spc="-1" dirty="0" smtClean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108" y="4054271"/>
            <a:ext cx="2238233" cy="2154436"/>
          </a:xfrm>
          <a:prstGeom prst="rect">
            <a:avLst/>
          </a:prstGeom>
          <a:noFill/>
          <a:ln w="1270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Saida produzida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0021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000021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0021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21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A A A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65 41 101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22150</TotalTime>
  <Words>1071</Words>
  <Application>Microsoft Office PowerPoint</Application>
  <PresentationFormat>On-screen Show (4:3)</PresentationFormat>
  <Paragraphs>290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Gary Haynes</dc:creator>
  <dc:description/>
  <cp:lastModifiedBy>Vicente Teixeira</cp:lastModifiedBy>
  <cp:revision>432</cp:revision>
  <dcterms:created xsi:type="dcterms:W3CDTF">1990-02-11T08:03:26Z</dcterms:created>
  <dcterms:modified xsi:type="dcterms:W3CDTF">2019-02-20T23:12:10Z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33</vt:i4>
  </property>
</Properties>
</file>