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3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13B85-3BDD-446A-A6E6-B8478D97FA1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3DE1-27C2-499F-96E7-F4BE20852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8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The chemical compositions are measured as the weight percent in corresponding oxide.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3DE1-27C2-499F-96E7-F4BE208521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9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LM: params = {'penalty':('l1', 'l2'),'</a:t>
            </a:r>
            <a:r>
              <a:rPr lang="en-US" dirty="0" err="1"/>
              <a:t>tol</a:t>
            </a:r>
            <a:r>
              <a:rPr lang="en-US" dirty="0"/>
              <a:t>':[1e-4,1e-3],'C':[1.0,3.0,5.0],</a:t>
            </a:r>
          </a:p>
          <a:p>
            <a:r>
              <a:rPr lang="en-US" dirty="0"/>
              <a:t>             '</a:t>
            </a:r>
            <a:r>
              <a:rPr lang="en-US" dirty="0" err="1"/>
              <a:t>class_weight</a:t>
            </a:r>
            <a:r>
              <a:rPr lang="en-US" dirty="0"/>
              <a:t>':('</a:t>
            </a:r>
            <a:r>
              <a:rPr lang="en-US" dirty="0" err="1"/>
              <a:t>balanced',None</a:t>
            </a:r>
            <a:r>
              <a:rPr lang="en-US" dirty="0"/>
              <a:t>),'solver':('newton-cg', '</a:t>
            </a:r>
            <a:r>
              <a:rPr lang="en-US" dirty="0" err="1"/>
              <a:t>lbfgs</a:t>
            </a:r>
            <a:r>
              <a:rPr lang="en-US" dirty="0"/>
              <a:t>', '</a:t>
            </a:r>
            <a:r>
              <a:rPr lang="en-US" dirty="0" err="1"/>
              <a:t>liblinear</a:t>
            </a:r>
            <a:r>
              <a:rPr lang="en-US" dirty="0"/>
              <a:t>'),'</a:t>
            </a:r>
            <a:r>
              <a:rPr lang="en-US" dirty="0" err="1"/>
              <a:t>multi_class</a:t>
            </a:r>
            <a:r>
              <a:rPr lang="en-US" dirty="0"/>
              <a:t>':('auto', '</a:t>
            </a:r>
            <a:r>
              <a:rPr lang="en-US" dirty="0" err="1"/>
              <a:t>ovr</a:t>
            </a:r>
            <a:r>
              <a:rPr lang="en-US" dirty="0"/>
              <a:t>', 'multinomial’)}</a:t>
            </a:r>
          </a:p>
          <a:p>
            <a:r>
              <a:rPr lang="en-US" dirty="0" err="1"/>
              <a:t>Knn:params</a:t>
            </a:r>
            <a:r>
              <a:rPr lang="en-US" dirty="0"/>
              <a:t> = {'</a:t>
            </a:r>
            <a:r>
              <a:rPr lang="en-US" dirty="0" err="1"/>
              <a:t>n_neighbors</a:t>
            </a:r>
            <a:r>
              <a:rPr lang="en-US" dirty="0"/>
              <a:t>':[1,2,3,4,5,6,7,8,9,10],'weights':('</a:t>
            </a:r>
            <a:r>
              <a:rPr lang="en-US" dirty="0" err="1"/>
              <a:t>uniform','distance</a:t>
            </a:r>
            <a:r>
              <a:rPr lang="en-US" dirty="0"/>
              <a:t>'),</a:t>
            </a:r>
          </a:p>
          <a:p>
            <a:r>
              <a:rPr lang="en-US" dirty="0"/>
              <a:t>             'algorithm':('auto', '</a:t>
            </a:r>
            <a:r>
              <a:rPr lang="en-US" dirty="0" err="1"/>
              <a:t>ball_tree</a:t>
            </a:r>
            <a:r>
              <a:rPr lang="en-US" dirty="0"/>
              <a:t>', '</a:t>
            </a:r>
            <a:r>
              <a:rPr lang="en-US" dirty="0" err="1"/>
              <a:t>kd_tree</a:t>
            </a:r>
            <a:r>
              <a:rPr lang="en-US" dirty="0"/>
              <a:t>', 'brute’),</a:t>
            </a:r>
          </a:p>
          <a:p>
            <a:r>
              <a:rPr lang="en-US" dirty="0" err="1"/>
              <a:t>Svm:params</a:t>
            </a:r>
            <a:r>
              <a:rPr lang="en-US" dirty="0"/>
              <a:t> = {'C':[1.0,1.5,2.0,2.5,3.0,4.0,5.0],'kernel':('linear', 'poly', '</a:t>
            </a:r>
            <a:r>
              <a:rPr lang="en-US" dirty="0" err="1"/>
              <a:t>rbf</a:t>
            </a:r>
            <a:r>
              <a:rPr lang="en-US" dirty="0"/>
              <a:t>', 'sigmoid'),</a:t>
            </a:r>
          </a:p>
          <a:p>
            <a:r>
              <a:rPr lang="en-US" dirty="0"/>
              <a:t>             'gamma':('</a:t>
            </a:r>
            <a:r>
              <a:rPr lang="en-US" dirty="0" err="1"/>
              <a:t>scale','auto</a:t>
            </a:r>
            <a:r>
              <a:rPr lang="en-US" dirty="0"/>
              <a:t>'),'</a:t>
            </a:r>
            <a:r>
              <a:rPr lang="en-US" dirty="0" err="1"/>
              <a:t>decision_function_shape</a:t>
            </a:r>
            <a:r>
              <a:rPr lang="en-US" dirty="0"/>
              <a:t>':('</a:t>
            </a:r>
            <a:r>
              <a:rPr lang="en-US" dirty="0" err="1"/>
              <a:t>ovo</a:t>
            </a:r>
            <a:r>
              <a:rPr lang="en-US" dirty="0"/>
              <a:t>', '</a:t>
            </a:r>
            <a:r>
              <a:rPr lang="en-US" dirty="0" err="1"/>
              <a:t>ovr</a:t>
            </a:r>
            <a:r>
              <a:rPr lang="en-US" dirty="0"/>
              <a:t>’)}</a:t>
            </a:r>
          </a:p>
          <a:p>
            <a:r>
              <a:rPr lang="en-US" dirty="0" err="1"/>
              <a:t>DecisionTree</a:t>
            </a:r>
            <a:r>
              <a:rPr lang="en-US" dirty="0"/>
              <a:t>: params = {'criterion':('</a:t>
            </a:r>
            <a:r>
              <a:rPr lang="en-US" dirty="0" err="1"/>
              <a:t>gini</a:t>
            </a:r>
            <a:r>
              <a:rPr lang="en-US" dirty="0"/>
              <a:t>', 'entropy'),'splitter':('best', 'random'),'</a:t>
            </a:r>
            <a:r>
              <a:rPr lang="en-US" dirty="0" err="1"/>
              <a:t>max_depth</a:t>
            </a:r>
            <a:r>
              <a:rPr lang="en-US" dirty="0"/>
              <a:t>':[10,50,100,500,1000],</a:t>
            </a:r>
          </a:p>
          <a:p>
            <a:r>
              <a:rPr lang="en-US" dirty="0"/>
              <a:t>          '</a:t>
            </a:r>
            <a:r>
              <a:rPr lang="en-US" dirty="0" err="1"/>
              <a:t>min_samples_split</a:t>
            </a:r>
            <a:r>
              <a:rPr lang="en-US" dirty="0"/>
              <a:t>':[1,2,5,10],'</a:t>
            </a:r>
            <a:r>
              <a:rPr lang="en-US" dirty="0" err="1"/>
              <a:t>min_samples_leaf</a:t>
            </a:r>
            <a:r>
              <a:rPr lang="en-US" dirty="0"/>
              <a:t>':[1,2,3,5],'</a:t>
            </a:r>
            <a:r>
              <a:rPr lang="en-US" dirty="0" err="1"/>
              <a:t>max_features</a:t>
            </a:r>
            <a:r>
              <a:rPr lang="en-US" dirty="0"/>
              <a:t>':('auto','sqrt','log2',None)}</a:t>
            </a:r>
          </a:p>
          <a:p>
            <a:r>
              <a:rPr lang="en-US" dirty="0"/>
              <a:t>RF: params = {'</a:t>
            </a:r>
            <a:r>
              <a:rPr lang="en-US" dirty="0" err="1"/>
              <a:t>n_estimators</a:t>
            </a:r>
            <a:r>
              <a:rPr lang="en-US" dirty="0"/>
              <a:t>':[1,10,100,1000],'</a:t>
            </a:r>
            <a:r>
              <a:rPr lang="en-US" dirty="0" err="1"/>
              <a:t>max_depth</a:t>
            </a:r>
            <a:r>
              <a:rPr lang="en-US" dirty="0"/>
              <a:t>':[1,10,100,1000],</a:t>
            </a:r>
          </a:p>
          <a:p>
            <a:r>
              <a:rPr lang="en-US" dirty="0"/>
              <a:t>          '</a:t>
            </a:r>
            <a:r>
              <a:rPr lang="en-US" dirty="0" err="1"/>
              <a:t>min_samples_split</a:t>
            </a:r>
            <a:r>
              <a:rPr lang="en-US" dirty="0"/>
              <a:t>':[1,2],'</a:t>
            </a:r>
            <a:r>
              <a:rPr lang="en-US" dirty="0" err="1"/>
              <a:t>min_samples_leaf</a:t>
            </a:r>
            <a:r>
              <a:rPr lang="en-US" dirty="0"/>
              <a:t>':[1,2],</a:t>
            </a:r>
          </a:p>
          <a:p>
            <a:r>
              <a:rPr lang="en-US" dirty="0"/>
              <a:t>         '</a:t>
            </a:r>
            <a:r>
              <a:rPr lang="en-US" dirty="0" err="1"/>
              <a:t>class_weight</a:t>
            </a:r>
            <a:r>
              <a:rPr lang="en-US" dirty="0"/>
              <a:t>':('balanced', '</a:t>
            </a:r>
            <a:r>
              <a:rPr lang="en-US" dirty="0" err="1"/>
              <a:t>balanced_subsample',None</a:t>
            </a:r>
            <a:r>
              <a:rPr lang="en-US" dirty="0"/>
              <a:t>)}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3DE1-27C2-499F-96E7-F4BE208521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0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6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0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8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4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8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1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9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4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4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5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svm.SVC.html" TargetMode="External"/><Relationship Id="rId2" Type="http://schemas.openxmlformats.org/officeDocument/2006/relationships/hyperlink" Target="https://archive.ics.uci.edu/ml/datasets/Glass+Identifi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mirhessam88.github.io/glass-identification/" TargetMode="External"/><Relationship Id="rId4" Type="http://schemas.openxmlformats.org/officeDocument/2006/relationships/hyperlink" Target="https://machinelearningmastery.com/smote-oversampling-for-imbalanced-classific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6C5B8F-CD5C-4E9B-A2B4-746098F80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4798447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Glass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6C8E6-B9FF-4F4E-91BE-DCEEABE41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4798446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A multi-class classification of glass types</a:t>
            </a:r>
          </a:p>
          <a:p>
            <a:pPr algn="l"/>
            <a:r>
              <a:rPr lang="en-US" sz="2200" dirty="0"/>
              <a:t>-- Senay Tesfamichael</a:t>
            </a:r>
          </a:p>
        </p:txBody>
      </p:sp>
      <p:pic>
        <p:nvPicPr>
          <p:cNvPr id="4" name="Picture 3" descr="Close-up of a real snowflake">
            <a:extLst>
              <a:ext uri="{FF2B5EF4-FFF2-40B4-BE49-F238E27FC236}">
                <a16:creationId xmlns:a16="http://schemas.microsoft.com/office/drawing/2014/main" id="{7210A55B-A271-45CF-80CC-14A2A84A8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42" r="3656" b="-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44279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8CB1-0D20-426B-B7B1-C2D9F660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2F124-F4A3-4741-AE0F-A3C40DC0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performed the most on unseen data with 85% accuracy</a:t>
            </a:r>
          </a:p>
          <a:p>
            <a:r>
              <a:rPr lang="en-US" dirty="0"/>
              <a:t>For ANN, due to the size of the dataset, the chance of overfitting was higher.</a:t>
            </a:r>
          </a:p>
          <a:p>
            <a:r>
              <a:rPr lang="en-US" dirty="0"/>
              <a:t>More balanced data collection is needed for better model building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387215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E6EB-3956-417B-AFA0-41B3825A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99D427D-8EF7-49BC-8553-2F9CFE039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3" y="1690687"/>
            <a:ext cx="10094022" cy="4972871"/>
          </a:xfrm>
        </p:spPr>
      </p:pic>
    </p:spTree>
    <p:extLst>
      <p:ext uri="{BB962C8B-B14F-4D97-AF65-F5344CB8AC3E}">
        <p14:creationId xmlns:p14="http://schemas.microsoft.com/office/powerpoint/2010/main" val="12915756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351A-9292-48FC-B5C9-4BE7EC07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91C4-D0B2-4DBD-9D10-C53E00BE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Dataset: </a:t>
            </a:r>
            <a:r>
              <a:rPr lang="en-US" b="0" i="0" dirty="0">
                <a:effectLst/>
                <a:latin typeface="Arial" panose="020B0604020202020204" pitchFamily="34" charset="0"/>
                <a:hlinkClick r:id="rId2"/>
              </a:rPr>
              <a:t>https://archive.ics.uci.edu/ml/datasets/Glass+Identification</a:t>
            </a:r>
            <a:endParaRPr lang="en-US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Logistic Regression: https://scikit-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learn.org/stable/modules/generated/sklearn.linear_model.LogisticRegression.html</a:t>
            </a:r>
            <a:endParaRPr lang="en-US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SVM: </a:t>
            </a:r>
            <a:r>
              <a:rPr lang="en-US" b="0" i="0" dirty="0">
                <a:effectLst/>
                <a:latin typeface="Arial" panose="020B0604020202020204" pitchFamily="34" charset="0"/>
                <a:hlinkClick r:id="rId3"/>
              </a:rPr>
              <a:t>https://scikit-learn.org/stable/modules/generated/sklearn.svm.SVC.html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KNN: https://scikit-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learn.org/stable/modules/generated/sklearn.neighbors.KNeighborsClassifier.html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Decision Tree Classifier: https://scikit-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learn.org/stable/modules/generated/sklearn.tree.DecisionTreeClassifier.html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Random Forest Classifier: https://scikit-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learn.org/stable/modules/generated/sklearn.ensemble.RandomForestClassifier.html</a:t>
            </a:r>
          </a:p>
          <a:p>
            <a:r>
              <a:rPr lang="en-US" dirty="0">
                <a:hlinkClick r:id="rId4"/>
              </a:rPr>
              <a:t>https://machinelearningmastery.com/smote-oversampling-for-imbalanced-classification/</a:t>
            </a:r>
            <a:endParaRPr lang="en-US" dirty="0"/>
          </a:p>
          <a:p>
            <a:r>
              <a:rPr lang="en-US" dirty="0">
                <a:hlinkClick r:id="rId5"/>
              </a:rPr>
              <a:t>https://amirhessam88.github.io/glass-identification/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6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1DE0-CCE1-4FA6-8D70-67D9907A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28625" cy="16002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1CC524B-6868-4AA9-BBCD-F7657E8C1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30" y="987425"/>
            <a:ext cx="4898115" cy="487362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C778DA-5A4F-4FB7-AFB4-AD5727CAA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735102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Glass fragments are one of the most frequently used items in forensic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In most of the crime scenes such as house-breaking, even small fragments of the glass attached to the clothes of a suspect would solve the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11111"/>
                </a:solidFill>
                <a:latin typeface="-apple-system"/>
              </a:rPr>
              <a:t>Using elemental composition and refractive index, we can tell where the glass comes from, even 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from small glass fragments.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Is it from a house window? car windshield? Bottle?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8280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641E-B1F1-44F4-9F48-258C0F58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89" y="885223"/>
            <a:ext cx="5059567" cy="62799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BF24C-2DB8-487F-BB67-2104C8201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9512" y="1663262"/>
            <a:ext cx="3242972" cy="3811588"/>
          </a:xfrm>
        </p:spPr>
        <p:txBody>
          <a:bodyPr>
            <a:noAutofit/>
          </a:bodyPr>
          <a:lstStyle/>
          <a:p>
            <a:r>
              <a:rPr lang="en-US" dirty="0"/>
              <a:t>Types of Glass: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1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building windows (float processed)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2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building windows (non-float processed)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3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vehicle windows (float processed)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4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vehicle windows (non-float processed)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5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containers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6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tableware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7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headlamps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E4ECDDF-54F1-453F-8DAC-330A51ED43E2}"/>
              </a:ext>
            </a:extLst>
          </p:cNvPr>
          <p:cNvSpPr txBox="1">
            <a:spLocks/>
          </p:cNvSpPr>
          <p:nvPr/>
        </p:nvSpPr>
        <p:spPr>
          <a:xfrm>
            <a:off x="992189" y="1663262"/>
            <a:ext cx="2129554" cy="3811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Input Variables: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RI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refractive index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Na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Sodium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Mg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Magnesium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Al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Aluminum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Si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Silicon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K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Potassium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Ca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Calcium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Ba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Barium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Fe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Iron</a:t>
            </a:r>
          </a:p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A1324E2-F602-42A6-BFAA-E21E813AC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781" y="571961"/>
            <a:ext cx="4181529" cy="627993"/>
          </a:xfrm>
        </p:spPr>
        <p:txBody>
          <a:bodyPr>
            <a:normAutofit/>
          </a:bodyPr>
          <a:lstStyle/>
          <a:p>
            <a:r>
              <a:rPr lang="en-US" sz="2400" dirty="0"/>
              <a:t>Class Distribution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71F91AE0-63D1-4C8E-9439-59B9831F9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496" y="1167688"/>
            <a:ext cx="4673016" cy="31492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7C51D86-878A-42AF-AB6F-C1AA20EBB4ED}"/>
              </a:ext>
            </a:extLst>
          </p:cNvPr>
          <p:cNvSpPr txBox="1"/>
          <p:nvPr/>
        </p:nvSpPr>
        <p:spPr>
          <a:xfrm>
            <a:off x="6968358" y="4316894"/>
            <a:ext cx="42314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dirty="0">
                <a:solidFill>
                  <a:srgbClr val="555555"/>
                </a:solidFill>
                <a:latin typeface="Helvetica Neue"/>
              </a:rPr>
              <a:t>Out of 214 examples: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1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70 examples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2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76 examples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3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17 examples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4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0 examples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5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13 examples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6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9 examples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7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29 examples</a:t>
            </a:r>
          </a:p>
        </p:txBody>
      </p:sp>
    </p:spTree>
    <p:extLst>
      <p:ext uri="{BB962C8B-B14F-4D97-AF65-F5344CB8AC3E}">
        <p14:creationId xmlns:p14="http://schemas.microsoft.com/office/powerpoint/2010/main" val="28028190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1D38-080F-4B92-A477-70F6BDC8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 of Input variables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48B502-0398-4BF2-A583-CD3E15FFD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619" y="587785"/>
            <a:ext cx="5759479" cy="56824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7BE37-8BDE-4382-84F7-4905CDC24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Range of Ba feature: (0,3.15)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Range of Si feature: (69,75)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Scaling is needed depending 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Oversampling to handle imbalanced data</a:t>
            </a:r>
          </a:p>
        </p:txBody>
      </p:sp>
    </p:spTree>
    <p:extLst>
      <p:ext uri="{BB962C8B-B14F-4D97-AF65-F5344CB8AC3E}">
        <p14:creationId xmlns:p14="http://schemas.microsoft.com/office/powerpoint/2010/main" val="2893348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166A9A-C7B4-45AA-8319-2606DA0A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2F427-43AB-4C9A-8135-BB937C6B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4641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Scikit-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StandardScaler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Split to Training(143) and Test(71) [Stratified]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Oversample the training data using SMOTE Oversampling to include 200 samples per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1200 samples of balanced data</a:t>
            </a:r>
          </a:p>
        </p:txBody>
      </p:sp>
      <p:pic>
        <p:nvPicPr>
          <p:cNvPr id="8" name="Picture 7" descr="A picture containing crossword puzzle, clipart&#10;&#10;Description automatically generated">
            <a:extLst>
              <a:ext uri="{FF2B5EF4-FFF2-40B4-BE49-F238E27FC236}">
                <a16:creationId xmlns:a16="http://schemas.microsoft.com/office/drawing/2014/main" id="{D1AABDC7-E7DD-4C6C-91E0-918BE0C81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65" y="-115614"/>
            <a:ext cx="4705205" cy="464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878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4B07-F006-4438-979A-55D01974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A23C-0921-4641-9562-BAF2D6546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5014" cy="4351338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List of Models: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Logistic Regression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SVM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KNN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Decision Tree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Random Forest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ANN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57E1C0-53F7-4B99-A3B0-4EBEF3F937F0}"/>
              </a:ext>
            </a:extLst>
          </p:cNvPr>
          <p:cNvSpPr txBox="1">
            <a:spLocks/>
          </p:cNvSpPr>
          <p:nvPr/>
        </p:nvSpPr>
        <p:spPr>
          <a:xfrm>
            <a:off x="4070131" y="1806684"/>
            <a:ext cx="6072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We will implement: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Hyperparameter tuning using 	GridSearchCV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Repeated Stratified K-Fold Cross validation (K=10, 10 repeats)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For ANN, run for 100 epochs with validation split of 0.33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Baseline: 35% (Predicting class 2 for every sample)</a:t>
            </a:r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956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FC8E-A856-42E0-8878-92EAEA46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552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06AB9-05C1-4113-BBBE-CD68979CC989}"/>
              </a:ext>
            </a:extLst>
          </p:cNvPr>
          <p:cNvSpPr txBox="1"/>
          <p:nvPr/>
        </p:nvSpPr>
        <p:spPr>
          <a:xfrm>
            <a:off x="838200" y="1362169"/>
            <a:ext cx="30821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Cross Validation mean accuracy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Logistic Regression: 0.895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SVM: 0.949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KNN: 0.982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Decision Tree: 0.95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Random Forest: 0.978</a:t>
            </a:r>
          </a:p>
        </p:txBody>
      </p:sp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B9AC3748-F7E0-4FE6-93CF-5C36EB3E1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19" y="480066"/>
            <a:ext cx="4926984" cy="31492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AAF789-8002-46E4-8B3F-C0B59A2E8C28}"/>
              </a:ext>
            </a:extLst>
          </p:cNvPr>
          <p:cNvSpPr txBox="1"/>
          <p:nvPr/>
        </p:nvSpPr>
        <p:spPr>
          <a:xfrm>
            <a:off x="412531" y="3713278"/>
            <a:ext cx="61012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dirty="0">
                <a:solidFill>
                  <a:srgbClr val="555555"/>
                </a:solidFill>
                <a:latin typeface="Helvetica Neue"/>
              </a:rPr>
              <a:t>Evaluating the models on unseen test data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Fit the model on the oversampled training data (1200 samples)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Predict on test data(71)</a:t>
            </a:r>
            <a:endParaRPr lang="en-US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12628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8F13-11E3-4A16-911C-97C916D8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51A76-5105-4E0B-B6B4-20C5E27F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32249" cy="33523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Layout: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Dense(9,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Dense(512,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Dropout(0.5)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Dense(256,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Dropout(0.5)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Dense(6, softmax)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Adam optimizer with cross entropy loss</a:t>
            </a:r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C9721566-A06F-42F7-89E1-11EC623E3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64" y="149434"/>
            <a:ext cx="4723809" cy="3352381"/>
          </a:xfrm>
          <a:prstGeom prst="rect">
            <a:avLst/>
          </a:prstGeom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E26CF37-F338-4391-9AFD-76396BBE5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64" y="3356185"/>
            <a:ext cx="4723809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63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0D72-E644-40D6-AF00-B1E9B662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Models’ Performance on Unseen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F7739-D0E1-4AB5-A5DF-D09AC27118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6"/>
            <a:ext cx="5257799" cy="4616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Test set prediction accuracy: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Logistic Regression: 0.69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SVM: 0.775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KNN: 0.746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Decision Tree: 0.761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Random Forest: 0.859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ANN: 0.789</a:t>
            </a:r>
            <a:endParaRPr lang="en-US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A78DEF71-F337-4940-8924-8F6E59A8F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55" y="1515270"/>
            <a:ext cx="5404945" cy="454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395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0F3F1"/>
      </a:lt2>
      <a:accent1>
        <a:srgbClr val="DC34A7"/>
      </a:accent1>
      <a:accent2>
        <a:srgbClr val="B922CA"/>
      </a:accent2>
      <a:accent3>
        <a:srgbClr val="8534DC"/>
      </a:accent3>
      <a:accent4>
        <a:srgbClr val="3E35CF"/>
      </a:accent4>
      <a:accent5>
        <a:srgbClr val="346FDC"/>
      </a:accent5>
      <a:accent6>
        <a:srgbClr val="22A4CA"/>
      </a:accent6>
      <a:hlink>
        <a:srgbClr val="3F57B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897</Words>
  <Application>Microsoft Office PowerPoint</Application>
  <PresentationFormat>Widescreen</PresentationFormat>
  <Paragraphs>115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Avenir Next LT Pro</vt:lpstr>
      <vt:lpstr>AvenirNext LT Pro Medium</vt:lpstr>
      <vt:lpstr>Calibri</vt:lpstr>
      <vt:lpstr>Helvetica Neue</vt:lpstr>
      <vt:lpstr>Posterama</vt:lpstr>
      <vt:lpstr>ExploreVTI</vt:lpstr>
      <vt:lpstr>Glass Identification</vt:lpstr>
      <vt:lpstr>Motivation</vt:lpstr>
      <vt:lpstr>Dataset</vt:lpstr>
      <vt:lpstr>Distribution of Input variables</vt:lpstr>
      <vt:lpstr>Data Preprocessing</vt:lpstr>
      <vt:lpstr>Model Evaluation</vt:lpstr>
      <vt:lpstr>Results</vt:lpstr>
      <vt:lpstr>Neural Network</vt:lpstr>
      <vt:lpstr>Models’ Performance on Unseen Data</vt:lpstr>
      <vt:lpstr>Conclusion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Glass Identification</dc:title>
  <dc:creator>Senay Fre</dc:creator>
  <cp:lastModifiedBy>Senay Fre</cp:lastModifiedBy>
  <cp:revision>2</cp:revision>
  <dcterms:created xsi:type="dcterms:W3CDTF">2021-12-02T15:16:31Z</dcterms:created>
  <dcterms:modified xsi:type="dcterms:W3CDTF">2021-12-03T05:24:03Z</dcterms:modified>
</cp:coreProperties>
</file>