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6" r:id="rId4"/>
    <p:sldId id="265" r:id="rId5"/>
    <p:sldId id="302" r:id="rId6"/>
    <p:sldId id="280" r:id="rId7"/>
    <p:sldId id="281" r:id="rId8"/>
    <p:sldId id="283" r:id="rId9"/>
    <p:sldId id="285" r:id="rId10"/>
    <p:sldId id="286" r:id="rId11"/>
    <p:sldId id="287" r:id="rId12"/>
    <p:sldId id="289" r:id="rId13"/>
    <p:sldId id="301" r:id="rId14"/>
    <p:sldId id="291" r:id="rId15"/>
    <p:sldId id="292" r:id="rId16"/>
    <p:sldId id="295" r:id="rId17"/>
    <p:sldId id="297" r:id="rId18"/>
    <p:sldId id="300" r:id="rId19"/>
    <p:sldId id="264" r:id="rId20"/>
    <p:sldId id="272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303" r:id="rId3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2"/>
    <p:restoredTop sz="94745"/>
  </p:normalViewPr>
  <p:slideViewPr>
    <p:cSldViewPr snapToGrid="0">
      <p:cViewPr varScale="1">
        <p:scale>
          <a:sx n="109" d="100"/>
          <a:sy n="109" d="100"/>
        </p:scale>
        <p:origin x="9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2494-3945-2EA3-B4F1-A9A34B80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83C00-009E-4B6F-2E3C-19E2D97A8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1D90-918F-3969-F6A5-AE6AF5C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5F5C-3E30-56F4-B7DB-C0552FF4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0BF2-D986-E701-D66C-7BE7B8F6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881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7A1-0040-F110-6DA5-FBC65797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CF69E-8515-E345-7F83-2CDB5268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3C5-F7C0-09D5-6104-395024A9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38C5-5568-D4C9-3117-99C3D82A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8C59-8E6F-4109-F367-28FA6328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079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A6102-DD60-5FAB-34CF-383AA397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B5F47-FEC7-5989-4871-AEC9BBA5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A00C-7108-16ED-2D87-5FA4A9AE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D1F-533D-0004-46CE-D5BEA51D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B7AA-4310-9112-FA4B-58D0990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20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1C52-9AE1-F93C-D1E4-A170B7D5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E0B3-FA56-1B96-913E-B8B047F7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633C-2301-8A27-B5E1-C2E9D08E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E27A-027C-98F2-9769-07E5BF5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1E37-207C-CF87-A24F-20994E5E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244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A9FC-03FC-B3F9-DB82-3E0D1040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9ADDC-5293-D155-C781-140B2210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B297-81EF-A6CE-670D-8F424ADF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9BCF-3F6E-A305-27CD-2AA8D377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F147-4769-1BFE-975A-726F1452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6144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130D-41C6-7047-417A-FE3B4D8E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6E4-94AE-548E-3FBB-EF28B34C7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552E-ED28-ACBB-1501-C96B9921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F2EA-94B0-E436-3160-47A368FA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4436E-CDC2-5E12-835C-C481014A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D68D7-D3E2-6EFF-D269-607B2D61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123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BBE8-1510-123E-CDB8-BA3B89B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DF9CA-24C3-5108-1E0F-D45CD57F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3BE07-0C09-654F-2C83-3ABB77BF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7B70D-A05E-56CE-DC46-80DAA254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F047D-A7D5-DF61-9464-FA6203F1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9203D-C582-504C-DF8E-9B4E8AB7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BBCD9-25F1-6CDC-0058-DA2BC43A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A065A-D040-BCF5-15FC-437176A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942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5D9C-BFF7-D214-DD4A-10CF694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10C14-B3A6-14B0-0F9B-3CE004AA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E8E80-5021-A465-751E-E331AA3B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0E5F6-AFA7-D630-1034-29F3A95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192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B414F-28A3-E82F-B9E5-6237C744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7CA27-02F5-4CF4-224D-5A34660D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8035-23F1-827D-A690-B0CC7EA4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598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BC98-8BC2-1093-AE2E-6EE80A11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8C6D-4A10-8D53-0150-842BBC03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00B5E-E453-CB26-6130-DBE4BAA0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C6CF-5D3C-CEAC-F856-4091387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F0260-9D60-CB27-0BA8-7B97B267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0E74-F9A3-7FBE-C6F2-64D993FA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524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40DE-3B57-E624-F573-D2773C1F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82D99-B95B-CC97-1549-2C12BBC78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CF4E-F7ED-1E9D-325A-0CA53739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3E8E-7AAB-118A-8DF5-45AA1207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8B82-1A5D-0D80-B220-D53DB081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891E-B094-E5BF-4A47-F8F9E24A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8330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14BAB-55A1-FE7D-8295-C4D268B7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0E8B-F455-53B8-E306-94120C58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392E-D25E-DB0B-8620-384222E56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82C6-FD46-D242-9761-1C6380CE64F5}" type="datetimeFigureOut">
              <a:rPr lang="en-TR" smtClean="0"/>
              <a:t>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6E8B-80A9-22D1-05A0-3922F6B67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2F82-EC41-25A2-9AAF-662FDAD87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0D36-F675-4943-8373-D89443104A0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89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twitter-secret-accounts-hac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?url=http%3A%2F%2F169.254.169.254%2Flatest%2Fmeta-data%2Fiam%2Fsecurity-credentials%2FISRM-WAF-Rol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reatpost.com/fighting-fire-with-fire-api-automation-risks/141163/?ref=danaep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FC68-D29E-7456-8AAB-17D3D8B5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06" y="1833806"/>
            <a:ext cx="7637585" cy="1987917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Your APIs Really Secure? </a:t>
            </a:r>
            <a:br>
              <a:rPr lang="en-US" sz="4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You Sure?</a:t>
            </a:r>
            <a:endParaRPr lang="en-TR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9E8FAC-4A02-F817-D243-31B783B2BDAF}"/>
              </a:ext>
            </a:extLst>
          </p:cNvPr>
          <p:cNvSpPr txBox="1">
            <a:spLocks/>
          </p:cNvSpPr>
          <p:nvPr/>
        </p:nvSpPr>
        <p:spPr>
          <a:xfrm>
            <a:off x="2329961" y="4513385"/>
            <a:ext cx="7637585" cy="1105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Sena YAKUT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Summit, 2023</a:t>
            </a:r>
          </a:p>
        </p:txBody>
      </p:sp>
    </p:spTree>
    <p:extLst>
      <p:ext uri="{BB962C8B-B14F-4D97-AF65-F5344CB8AC3E}">
        <p14:creationId xmlns:p14="http://schemas.microsoft.com/office/powerpoint/2010/main" val="254440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API3:2023 Broken Object Property Level Authorization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383094" y="2430938"/>
            <a:ext cx="624946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hlinkClick r:id="rId3"/>
              </a:rPr>
              <a:t>Twitter Case, 2022</a:t>
            </a:r>
            <a:endParaRPr lang="en-US" sz="3200" b="1" dirty="0">
              <a:solidFill>
                <a:srgbClr val="002060"/>
              </a:solidFill>
            </a:endParaRPr>
          </a:p>
          <a:p>
            <a:pPr algn="l"/>
            <a:r>
              <a:rPr lang="en-US" sz="2400" i="1" dirty="0">
                <a:solidFill>
                  <a:srgbClr val="002060"/>
                </a:solidFill>
              </a:rPr>
              <a:t>“if you had someone's email address or phone number, you could easily find out whether a Twitter account was tied to that address or number.”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Twitter reviewed a sample of the data, and realized that this person was indeed selling the real thing.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endParaRPr lang="en-US" sz="2000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12" name="Picture 11" descr="A cartoon character with green ticks and red rectangle&#10;&#10;Description automatically generated">
            <a:extLst>
              <a:ext uri="{FF2B5EF4-FFF2-40B4-BE49-F238E27FC236}">
                <a16:creationId xmlns:a16="http://schemas.microsoft.com/office/drawing/2014/main" id="{55CC3E59-9052-1F77-107C-80EBD81E6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62" y="2212170"/>
            <a:ext cx="4356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53933" y="1426571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>
                <a:solidFill>
                  <a:srgbClr val="002060"/>
                </a:solidFill>
              </a:rPr>
              <a:t>API4:2023 Unrestricted Resource Consumption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333315" y="2047616"/>
            <a:ext cx="6350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Limit your APIs: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Execution timeouts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Maximum allocable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Maximum number of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Maximum upload file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Third-party service providers' spending limit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027194-8D6B-7C9D-7335-FE7DF10E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66" y="4640367"/>
            <a:ext cx="1347441" cy="1347441"/>
          </a:xfrm>
          <a:prstGeom prst="rect">
            <a:avLst/>
          </a:prstGeom>
        </p:spPr>
      </p:pic>
      <p:pic>
        <p:nvPicPr>
          <p:cNvPr id="14" name="Picture 13" descr="A clock with a blue ribbon&#10;&#10;Description automatically generated">
            <a:extLst>
              <a:ext uri="{FF2B5EF4-FFF2-40B4-BE49-F238E27FC236}">
                <a16:creationId xmlns:a16="http://schemas.microsoft.com/office/drawing/2014/main" id="{AE1EFF22-7F3E-177E-9461-05825D512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073" y="4670220"/>
            <a:ext cx="1148722" cy="1148722"/>
          </a:xfrm>
          <a:prstGeom prst="rect">
            <a:avLst/>
          </a:prstGeom>
        </p:spPr>
      </p:pic>
      <p:pic>
        <p:nvPicPr>
          <p:cNvPr id="16" name="Picture 15" descr="A cartoon of a person with a check mark and a cloud&#10;&#10;Description automatically generated">
            <a:extLst>
              <a:ext uri="{FF2B5EF4-FFF2-40B4-BE49-F238E27FC236}">
                <a16:creationId xmlns:a16="http://schemas.microsoft.com/office/drawing/2014/main" id="{40B08C0D-3A51-A6B5-6FBE-EED791445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33" y="1865051"/>
            <a:ext cx="4036692" cy="254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B2068-0BF7-3299-66B6-2FEB63CC6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149" y="4157881"/>
            <a:ext cx="4989699" cy="25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API5:2023 Broken Function Level Authorization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207248" y="2614865"/>
            <a:ext cx="6527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Considered as higher-level version of broken object level authorization (BOLA),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Regular user can access admin endpoints?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Change HTTP method (POST </a:t>
            </a:r>
            <a:r>
              <a:rPr lang="en-US" sz="2400" dirty="0">
                <a:solidFill>
                  <a:srgbClr val="002060"/>
                </a:solidFill>
                <a:sym typeface="Wingdings" pitchFamily="2" charset="2"/>
              </a:rPr>
              <a:t> DELETE)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sym typeface="Wingdings" pitchFamily="2" charset="2"/>
              </a:rPr>
              <a:t>Change API URL (user/change  admin/change)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1" name="Picture 10" descr="A cartoon child with check marks&#10;&#10;Description automatically generated">
            <a:extLst>
              <a:ext uri="{FF2B5EF4-FFF2-40B4-BE49-F238E27FC236}">
                <a16:creationId xmlns:a16="http://schemas.microsoft.com/office/drawing/2014/main" id="{D0CE1861-6776-EF9F-26A6-D94DC3E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21" y="2076450"/>
            <a:ext cx="44069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0D386-49E0-71D1-CBBB-4D8FE8464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120" y="4781550"/>
            <a:ext cx="1410265" cy="14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API5:2023 Broken Function Level Authorization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79077C-C388-159C-59B0-9345979F3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84" y="2196058"/>
            <a:ext cx="5818632" cy="37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artoon child with check marks&#10;&#10;Description automatically generated">
            <a:extLst>
              <a:ext uri="{FF2B5EF4-FFF2-40B4-BE49-F238E27FC236}">
                <a16:creationId xmlns:a16="http://schemas.microsoft.com/office/drawing/2014/main" id="{0CC54098-1765-8D33-5758-5B965D8D5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5" y="2295578"/>
            <a:ext cx="4406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6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API6:2023 Unrestricted Access to Sensitive Business 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383094" y="2430938"/>
            <a:ext cx="62494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Know your business logic </a:t>
            </a:r>
            <a:r>
              <a:rPr lang="en-US" sz="2400" dirty="0">
                <a:solidFill>
                  <a:srgbClr val="002060"/>
                </a:solidFill>
                <a:sym typeface="Wingdings" pitchFamily="2" charset="2"/>
              </a:rPr>
              <a:t> Most important topic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sym typeface="Wingdings" pitchFamily="2" charset="2"/>
              </a:rPr>
              <a:t>Know your risk  Which API exposures are important than others?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It’s difficult to detect attackers or normal users?</a:t>
            </a:r>
            <a:endParaRPr lang="en-US" sz="2400" dirty="0">
              <a:solidFill>
                <a:srgbClr val="002060"/>
              </a:solidFill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Example: Booking 90% of the seats on a flight online, taking advantage of the fact that the airline would charge no cancellation fee.</a:t>
            </a:r>
          </a:p>
        </p:txBody>
      </p:sp>
      <p:pic>
        <p:nvPicPr>
          <p:cNvPr id="11" name="Picture 10" descr="A cartoon of a person with check marks&#10;&#10;Description automatically generated">
            <a:extLst>
              <a:ext uri="{FF2B5EF4-FFF2-40B4-BE49-F238E27FC236}">
                <a16:creationId xmlns:a16="http://schemas.microsoft.com/office/drawing/2014/main" id="{2ABEC2CA-DD5E-002F-5029-65DC489F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4" y="2430937"/>
            <a:ext cx="4508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API7:2023 Server Side Request Forgery</a:t>
            </a:r>
          </a:p>
          <a:p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383094" y="2430938"/>
            <a:ext cx="62494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Fetching a remote resource without validating the URL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On cloud providers </a:t>
            </a:r>
            <a:r>
              <a:rPr lang="en-US" sz="2400" dirty="0">
                <a:solidFill>
                  <a:srgbClr val="002060"/>
                </a:solidFill>
                <a:sym typeface="Wingdings" pitchFamily="2" charset="2"/>
              </a:rPr>
              <a:t> well known paths (example: 169.254.169.254)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ohne"/>
              </a:rPr>
              <a:t>Capital One breach, 2019: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sym typeface="Wingdings" pitchFamily="2" charset="2"/>
              </a:rPr>
              <a:t>Approximately 100 million individuals in the United States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sym typeface="Wingdings" pitchFamily="2" charset="2"/>
              </a:rPr>
              <a:t>approximately 6 million in Canada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curl </a:t>
            </a:r>
            <a:r>
              <a:rPr lang="en-US" sz="20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http://example.com/?url=http://169.254.169.254/latest/meta-data/iam/security-credentials/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1" name="Picture 10" descr="A cartoon child with glasses and a gear&#10;&#10;Description automatically generated">
            <a:extLst>
              <a:ext uri="{FF2B5EF4-FFF2-40B4-BE49-F238E27FC236}">
                <a16:creationId xmlns:a16="http://schemas.microsoft.com/office/drawing/2014/main" id="{99E352A6-FE91-C029-6965-974A8221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94" y="2628381"/>
            <a:ext cx="4267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1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API8:2023 Security Misconfiguration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370636" y="2325948"/>
            <a:ext cx="62494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Security patches,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TLS configurations,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Cross-Origin Resource Sharing (CORS) policy is missing or improperly set,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Error messages that cause information disclosure.</a:t>
            </a:r>
          </a:p>
        </p:txBody>
      </p:sp>
      <p:pic>
        <p:nvPicPr>
          <p:cNvPr id="1026" name="Picture 2" descr="Information disclosure infographic">
            <a:extLst>
              <a:ext uri="{FF2B5EF4-FFF2-40B4-BE49-F238E27FC236}">
                <a16:creationId xmlns:a16="http://schemas.microsoft.com/office/drawing/2014/main" id="{45C35C93-4D7E-5098-40A5-CAEE9F6C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389" y="4797920"/>
            <a:ext cx="5362321" cy="16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artoon child with a check mark and a cloud&#10;&#10;Description automatically generated with medium confidence">
            <a:extLst>
              <a:ext uri="{FF2B5EF4-FFF2-40B4-BE49-F238E27FC236}">
                <a16:creationId xmlns:a16="http://schemas.microsoft.com/office/drawing/2014/main" id="{AE7536CC-4E6E-36AD-9118-4ECDBDA5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28" y="2670354"/>
            <a:ext cx="4483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0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>
                <a:solidFill>
                  <a:srgbClr val="002060"/>
                </a:solidFill>
              </a:rPr>
              <a:t>API9:2023 Improper Inventory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50985" y="2045829"/>
            <a:ext cx="1101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The purpose of an API host is unclear, and there are no explicit answers to the following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Which environment is the API running in (e.g. production, staging, test, development)?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Who should have network access to the API (e.g. public, internal, partners)?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Which API version is running?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There is no documentation or the existing documentation is not updated.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There is no retirement plan for each API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host's inventory is missing or outdated.</a:t>
            </a:r>
          </a:p>
        </p:txBody>
      </p:sp>
      <p:pic>
        <p:nvPicPr>
          <p:cNvPr id="2050" name="Picture 2" descr="OWASP API: Improper Assets Management - Traceable API Security">
            <a:extLst>
              <a:ext uri="{FF2B5EF4-FFF2-40B4-BE49-F238E27FC236}">
                <a16:creationId xmlns:a16="http://schemas.microsoft.com/office/drawing/2014/main" id="{2C9DDF0E-B1C6-456E-8E29-7AF7B835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80" y="4257965"/>
            <a:ext cx="3778950" cy="213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come an API expert while creating some epic memes - Admin coding">
            <a:extLst>
              <a:ext uri="{FF2B5EF4-FFF2-40B4-BE49-F238E27FC236}">
                <a16:creationId xmlns:a16="http://schemas.microsoft.com/office/drawing/2014/main" id="{EBD12F0E-B50D-6E7C-A294-9F820BB7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272" y="4204766"/>
            <a:ext cx="3494071" cy="19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08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API10:2023 Unsafe Consumption of APIs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84520" y="2090171"/>
            <a:ext cx="110229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3rd party API &amp; library integration,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Using unencrypted channel to interact (HTTP),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 validation,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Blindly follows redirections,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Does not limit the number of resources available to process third-party services responses,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Does not implement timeouts for interactions with third-party services</a:t>
            </a:r>
          </a:p>
        </p:txBody>
      </p:sp>
      <p:pic>
        <p:nvPicPr>
          <p:cNvPr id="3074" name="Picture 2" descr="Log4Shell Logo">
            <a:extLst>
              <a:ext uri="{FF2B5EF4-FFF2-40B4-BE49-F238E27FC236}">
                <a16:creationId xmlns:a16="http://schemas.microsoft.com/office/drawing/2014/main" id="{E508EFCC-D4D3-11A0-E8BC-CCDFF71A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63978"/>
            <a:ext cx="3115647" cy="13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secure - Free security icons">
            <a:extLst>
              <a:ext uri="{FF2B5EF4-FFF2-40B4-BE49-F238E27FC236}">
                <a16:creationId xmlns:a16="http://schemas.microsoft.com/office/drawing/2014/main" id="{932ED368-6E23-40DF-D2D7-8D7DED5F9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677" y="1613418"/>
            <a:ext cx="1545492" cy="154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 Hacking Icon pack Available in SVG, PNG &amp; Icon Fonts">
            <a:extLst>
              <a:ext uri="{FF2B5EF4-FFF2-40B4-BE49-F238E27FC236}">
                <a16:creationId xmlns:a16="http://schemas.microsoft.com/office/drawing/2014/main" id="{2B073B04-2F45-CD8E-94B7-967F3FB3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67" y="4715811"/>
            <a:ext cx="2543908" cy="16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2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1613419"/>
            <a:ext cx="6072551" cy="4388796"/>
          </a:xfrm>
        </p:spPr>
        <p:txBody>
          <a:bodyPr>
            <a:normAutofit lnSpcReduction="10000"/>
          </a:bodyPr>
          <a:lstStyle/>
          <a:p>
            <a:r>
              <a:rPr lang="en-TR" sz="2400" dirty="0">
                <a:solidFill>
                  <a:srgbClr val="002060"/>
                </a:solidFill>
              </a:rPr>
              <a:t>Always know your architecture, needs and strengths,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What are the </a:t>
            </a:r>
            <a:r>
              <a:rPr lang="en-TR" b="1" dirty="0">
                <a:solidFill>
                  <a:srgbClr val="FF0000"/>
                </a:solidFill>
              </a:rPr>
              <a:t>possible attack surfaces </a:t>
            </a:r>
            <a:r>
              <a:rPr lang="en-TR" dirty="0">
                <a:solidFill>
                  <a:srgbClr val="002060"/>
                </a:solidFill>
              </a:rPr>
              <a:t>in my environment?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Do we know who is the responsible of what?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What / When should we need to change to protect?</a:t>
            </a:r>
          </a:p>
          <a:p>
            <a:r>
              <a:rPr lang="en-TR" sz="2400" dirty="0">
                <a:solidFill>
                  <a:srgbClr val="002060"/>
                </a:solidFill>
              </a:rPr>
              <a:t>Regular review will save your life.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Architecture &amp; code base &amp; APIs are always updated.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You need to review all of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-Review, Analyze, Detect</a:t>
            </a:r>
          </a:p>
        </p:txBody>
      </p:sp>
      <p:pic>
        <p:nvPicPr>
          <p:cNvPr id="2" name="Picture 2" descr="An API Security Testing Checklist... with a twist - Dana Epp's Blog">
            <a:extLst>
              <a:ext uri="{FF2B5EF4-FFF2-40B4-BE49-F238E27FC236}">
                <a16:creationId xmlns:a16="http://schemas.microsoft.com/office/drawing/2014/main" id="{F34348F1-0A99-2E00-9402-3EFC8461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20" y="2363696"/>
            <a:ext cx="5188795" cy="24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FC68-D29E-7456-8AAB-17D3D8B5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9" y="287856"/>
            <a:ext cx="10515600" cy="1325563"/>
          </a:xfrm>
        </p:spPr>
        <p:txBody>
          <a:bodyPr/>
          <a:lstStyle/>
          <a:p>
            <a:r>
              <a:rPr lang="en-TR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85" y="1510614"/>
            <a:ext cx="7479320" cy="1830463"/>
          </a:xfrm>
        </p:spPr>
        <p:txBody>
          <a:bodyPr/>
          <a:lstStyle/>
          <a:p>
            <a:r>
              <a:rPr lang="en-TR" sz="2400" b="1" dirty="0">
                <a:solidFill>
                  <a:srgbClr val="002060"/>
                </a:solidFill>
              </a:rPr>
              <a:t>Senior Cloud Security Engineer @Lyrebird Studio</a:t>
            </a:r>
          </a:p>
          <a:p>
            <a:r>
              <a:rPr lang="en-TR" sz="1900" dirty="0">
                <a:solidFill>
                  <a:srgbClr val="002060"/>
                </a:solidFill>
              </a:rPr>
              <a:t>DevSecOps Team Lead &amp; Senior CloudSec Engineer @PurpleBox</a:t>
            </a:r>
          </a:p>
          <a:p>
            <a:r>
              <a:rPr lang="en-TR" sz="1900" dirty="0">
                <a:solidFill>
                  <a:srgbClr val="002060"/>
                </a:solidFill>
              </a:rPr>
              <a:t>Cyber Security &amp; CloudSec Engineer @Vestel</a:t>
            </a:r>
          </a:p>
          <a:p>
            <a:r>
              <a:rPr lang="en-TR" sz="1900" dirty="0">
                <a:solidFill>
                  <a:srgbClr val="002060"/>
                </a:solidFill>
              </a:rPr>
              <a:t>Master @Ege University</a:t>
            </a:r>
          </a:p>
          <a:p>
            <a:endParaRPr lang="en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026" name="Picture 2" descr="Profile photo for Sena Yakut">
            <a:extLst>
              <a:ext uri="{FF2B5EF4-FFF2-40B4-BE49-F238E27FC236}">
                <a16:creationId xmlns:a16="http://schemas.microsoft.com/office/drawing/2014/main" id="{9177AE58-2162-E74E-B39C-B4351B60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61" y="1254682"/>
            <a:ext cx="2840724" cy="284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RE IS NO CLOUD: It's just someone else's computer | by Storj Labs |  Medium">
            <a:extLst>
              <a:ext uri="{FF2B5EF4-FFF2-40B4-BE49-F238E27FC236}">
                <a16:creationId xmlns:a16="http://schemas.microsoft.com/office/drawing/2014/main" id="{78E16DB4-3EE0-592B-C1B4-D0A9152D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379" y="4486543"/>
            <a:ext cx="2286488" cy="184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4CDDBA5-B540-89B0-4BC0-69DA438D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595" y="4827932"/>
            <a:ext cx="2362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@sena-yakut</a:t>
            </a:r>
            <a:endParaRPr kumimoji="0" lang="en-TR" altLang="en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5" name="Picture 11" descr="Medium icon - Free download on Iconfinder">
            <a:extLst>
              <a:ext uri="{FF2B5EF4-FFF2-40B4-BE49-F238E27FC236}">
                <a16:creationId xmlns:a16="http://schemas.microsoft.com/office/drawing/2014/main" id="{FD6A7C06-077F-EFE4-813E-AD2209CF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6" y="4928179"/>
            <a:ext cx="1360954" cy="13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ing an AWS Community Builder. This month I was selected to… | by Patryk  Orwat | Medium">
            <a:extLst>
              <a:ext uri="{FF2B5EF4-FFF2-40B4-BE49-F238E27FC236}">
                <a16:creationId xmlns:a16="http://schemas.microsoft.com/office/drawing/2014/main" id="{747BE098-3695-1ABF-871E-219FE198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27" y="3547819"/>
            <a:ext cx="1380360" cy="13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mail - Free logo icons">
            <a:extLst>
              <a:ext uri="{FF2B5EF4-FFF2-40B4-BE49-F238E27FC236}">
                <a16:creationId xmlns:a16="http://schemas.microsoft.com/office/drawing/2014/main" id="{4AFF62BC-6FAA-BAF3-2D88-88DDB02B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9670" y="4714589"/>
            <a:ext cx="1283574" cy="128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kedin - Free social media icons">
            <a:extLst>
              <a:ext uri="{FF2B5EF4-FFF2-40B4-BE49-F238E27FC236}">
                <a16:creationId xmlns:a16="http://schemas.microsoft.com/office/drawing/2014/main" id="{9B6ED6B1-73FE-F647-C9C6-557C3F75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22" y="3593262"/>
            <a:ext cx="1220458" cy="122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21B1F7-263B-5D64-534B-489E0F51560F}"/>
              </a:ext>
            </a:extLst>
          </p:cNvPr>
          <p:cNvSpPr txBox="1"/>
          <p:nvPr/>
        </p:nvSpPr>
        <p:spPr>
          <a:xfrm>
            <a:off x="4373941" y="6001592"/>
            <a:ext cx="2161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senayktt@gmail.com</a:t>
            </a:r>
            <a:endParaRPr kumimoji="0" lang="en-TR" altLang="en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DF22B-8891-56DB-0B33-404C3EEA98B2}"/>
              </a:ext>
            </a:extLst>
          </p:cNvPr>
          <p:cNvSpPr txBox="1"/>
          <p:nvPr/>
        </p:nvSpPr>
        <p:spPr>
          <a:xfrm>
            <a:off x="2205202" y="4896305"/>
            <a:ext cx="203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Security &amp; Identity</a:t>
            </a:r>
            <a:endParaRPr kumimoji="0" lang="en-TR" altLang="en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97D3D-6E07-4E80-AEAA-E37C6F5988CC}"/>
              </a:ext>
            </a:extLst>
          </p:cNvPr>
          <p:cNvSpPr txBox="1"/>
          <p:nvPr/>
        </p:nvSpPr>
        <p:spPr>
          <a:xfrm>
            <a:off x="772249" y="6145138"/>
            <a:ext cx="138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@senayktt</a:t>
            </a:r>
            <a:endParaRPr kumimoji="0" lang="en-TR" altLang="en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47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2" y="2195893"/>
            <a:ext cx="5545017" cy="3048687"/>
          </a:xfrm>
        </p:spPr>
        <p:txBody>
          <a:bodyPr/>
          <a:lstStyle/>
          <a:p>
            <a:r>
              <a:rPr lang="en-TR" sz="2400" dirty="0">
                <a:solidFill>
                  <a:srgbClr val="002060"/>
                </a:solidFill>
              </a:rPr>
              <a:t>DevSecOps is required.</a:t>
            </a:r>
          </a:p>
          <a:p>
            <a:r>
              <a:rPr lang="en-TR" sz="2400" dirty="0">
                <a:solidFill>
                  <a:srgbClr val="002060"/>
                </a:solidFill>
              </a:rPr>
              <a:t>You need to secure your CI/CD. (APIs are build from CI/CD)</a:t>
            </a:r>
          </a:p>
          <a:p>
            <a:r>
              <a:rPr lang="en-TR" sz="2400" dirty="0">
                <a:solidFill>
                  <a:srgbClr val="002060"/>
                </a:solidFill>
              </a:rPr>
              <a:t>Follow the DecSecOps principles in your development process.</a:t>
            </a:r>
          </a:p>
          <a:p>
            <a:r>
              <a:rPr lang="en-TR" sz="2400" dirty="0">
                <a:solidFill>
                  <a:srgbClr val="002060"/>
                </a:solidFill>
              </a:rPr>
              <a:t>Always think security in every step.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-Don’t DevOps Do DevSecOps</a:t>
            </a:r>
          </a:p>
        </p:txBody>
      </p:sp>
      <p:pic>
        <p:nvPicPr>
          <p:cNvPr id="4098" name="Picture 2" descr="Сomics meme: &quot;Security DevSecOps DevOps&quot; - Comics - Meme-arsenal.com">
            <a:extLst>
              <a:ext uri="{FF2B5EF4-FFF2-40B4-BE49-F238E27FC236}">
                <a16:creationId xmlns:a16="http://schemas.microsoft.com/office/drawing/2014/main" id="{A1AEA03F-BF87-9DF3-8C29-B49CE0BEB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62" y="1903276"/>
            <a:ext cx="4637348" cy="352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91" y="1795767"/>
            <a:ext cx="6066993" cy="4128707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Yes, we still need scanning and testing process.</a:t>
            </a:r>
          </a:p>
          <a:p>
            <a:r>
              <a:rPr lang="en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SAST (Static Application Code Testing)</a:t>
            </a:r>
          </a:p>
          <a:p>
            <a:r>
              <a:rPr lang="en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DAST (Dynamic Application Code Testing)</a:t>
            </a:r>
          </a:p>
          <a:p>
            <a:r>
              <a:rPr lang="en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security testing following OWASP 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10.</a:t>
            </a:r>
          </a:p>
          <a:p>
            <a:r>
              <a:rPr lang="en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 vulnerability &amp; finding results, solve them as soon as possible.</a:t>
            </a:r>
            <a:endParaRPr lang="en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-Scan and Test</a:t>
            </a:r>
          </a:p>
        </p:txBody>
      </p:sp>
      <p:pic>
        <p:nvPicPr>
          <p:cNvPr id="5122" name="Picture 2" descr="Kris - The Coding Unicorn | How to perform static code analysis of .NET  Code with Security Code Scan">
            <a:extLst>
              <a:ext uri="{FF2B5EF4-FFF2-40B4-BE49-F238E27FC236}">
                <a16:creationId xmlns:a16="http://schemas.microsoft.com/office/drawing/2014/main" id="{AAF8203E-6BA4-CEC8-DAC0-9660E06D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66" y="2011598"/>
            <a:ext cx="4514241" cy="36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0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4" y="1613419"/>
            <a:ext cx="6869725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Authenticate everything,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Use strong password policies,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Always implement MFA (yes, it is a necessity)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JWT validation &amp; verification with access control mechanisms,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Use the standards in authentication, password storage and session management (like OAuth 2.0)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Implement a proper authorization mechanism with proper access control policies,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Use unpredictable values for IDs,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Write authorization tests</a:t>
            </a:r>
          </a:p>
          <a:p>
            <a:endParaRPr lang="en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-Authenticate &amp; Authorize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8DAB94-BBE8-6A09-F6FA-89DAF354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30" y="1595940"/>
            <a:ext cx="1610428" cy="1610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A497F-FF61-3279-3993-BAA05979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00" y="3031972"/>
            <a:ext cx="1514231" cy="1514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9AA718-319D-EA82-AB83-2D4466F2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875" y="4285197"/>
            <a:ext cx="1610428" cy="16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4" y="1613419"/>
            <a:ext cx="5873264" cy="4351338"/>
          </a:xfrm>
        </p:spPr>
        <p:txBody>
          <a:bodyPr/>
          <a:lstStyle/>
          <a:p>
            <a:r>
              <a:rPr lang="en-US" sz="2600" dirty="0">
                <a:solidFill>
                  <a:srgbClr val="002060"/>
                </a:solidFill>
              </a:rPr>
              <a:t>Ensure only properly formed data is entering the API.</a:t>
            </a:r>
          </a:p>
          <a:p>
            <a:r>
              <a:rPr lang="en-US" sz="2600" dirty="0">
                <a:solidFill>
                  <a:srgbClr val="002060"/>
                </a:solidFill>
              </a:rPr>
              <a:t>Check everything your backend accepts.</a:t>
            </a:r>
          </a:p>
          <a:p>
            <a:pPr algn="l"/>
            <a:r>
              <a:rPr lang="en-US" sz="2600" dirty="0">
                <a:solidFill>
                  <a:srgbClr val="002060"/>
                </a:solidFill>
              </a:rPr>
              <a:t>What types of requests do the API support (GET, POST)?</a:t>
            </a:r>
          </a:p>
          <a:p>
            <a:pPr algn="l"/>
            <a:r>
              <a:rPr lang="en-US" sz="2600" dirty="0">
                <a:solidFill>
                  <a:srgbClr val="002060"/>
                </a:solidFill>
              </a:rPr>
              <a:t>What are the expected inputs and outputs for each request?</a:t>
            </a:r>
          </a:p>
          <a:p>
            <a:r>
              <a:rPr lang="en-US" sz="2600" dirty="0">
                <a:solidFill>
                  <a:srgbClr val="002060"/>
                </a:solidFill>
              </a:rPr>
              <a:t> SQL Injection, XML Bomb etc.</a:t>
            </a:r>
            <a:endParaRPr lang="en-TR" sz="26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-Validate Everything</a:t>
            </a:r>
          </a:p>
        </p:txBody>
      </p:sp>
      <p:pic>
        <p:nvPicPr>
          <p:cNvPr id="2050" name="Picture 2" descr="Validate Icon #234917 - Free Icons Library">
            <a:extLst>
              <a:ext uri="{FF2B5EF4-FFF2-40B4-BE49-F238E27FC236}">
                <a16:creationId xmlns:a16="http://schemas.microsoft.com/office/drawing/2014/main" id="{3BE9F5DE-AB5B-FBC8-E184-E81D4491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43" y="1518477"/>
            <a:ext cx="1786789" cy="17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ilarious IT/Tech Memes: Security, ITIL®, Project Management, Help Desk &amp;  More – BMC Software | Blogs">
            <a:extLst>
              <a:ext uri="{FF2B5EF4-FFF2-40B4-BE49-F238E27FC236}">
                <a16:creationId xmlns:a16="http://schemas.microsoft.com/office/drawing/2014/main" id="{0BF47E7C-C59F-835A-EBCA-98A6C237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32" y="3134457"/>
            <a:ext cx="3216031" cy="241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569F7E9-9B6B-630F-C616-D60B7DD1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15" y="4307709"/>
            <a:ext cx="2063627" cy="20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8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53" y="2138392"/>
            <a:ext cx="5521571" cy="2102796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600" dirty="0">
                <a:solidFill>
                  <a:srgbClr val="002060"/>
                </a:solidFill>
              </a:rPr>
              <a:t>Be cryptic.</a:t>
            </a:r>
          </a:p>
          <a:p>
            <a:pPr>
              <a:lnSpc>
                <a:spcPct val="70000"/>
              </a:lnSpc>
            </a:pPr>
            <a:r>
              <a:rPr lang="en-US" sz="3600" dirty="0">
                <a:solidFill>
                  <a:srgbClr val="002060"/>
                </a:solidFill>
              </a:rPr>
              <a:t>Encrypt in transit.</a:t>
            </a:r>
          </a:p>
          <a:p>
            <a:pPr>
              <a:lnSpc>
                <a:spcPct val="70000"/>
              </a:lnSpc>
            </a:pPr>
            <a:r>
              <a:rPr lang="en-US" sz="3600" dirty="0">
                <a:solidFill>
                  <a:srgbClr val="002060"/>
                </a:solidFill>
              </a:rPr>
              <a:t>Use the latest TLS versions.</a:t>
            </a:r>
          </a:p>
          <a:p>
            <a:pPr>
              <a:lnSpc>
                <a:spcPct val="70000"/>
              </a:lnSpc>
            </a:pPr>
            <a:r>
              <a:rPr lang="en-US" sz="3600" dirty="0">
                <a:solidFill>
                  <a:srgbClr val="002060"/>
                </a:solidFill>
              </a:rPr>
              <a:t>Encrypt in rest.</a:t>
            </a:r>
          </a:p>
          <a:p>
            <a:endParaRPr lang="en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-Encrypt Everything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55CB56-C668-8219-44B8-B3017BC8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23" y="1832842"/>
            <a:ext cx="3629375" cy="25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Encryption Icon #149054 - Free Icons Library">
            <a:extLst>
              <a:ext uri="{FF2B5EF4-FFF2-40B4-BE49-F238E27FC236}">
                <a16:creationId xmlns:a16="http://schemas.microsoft.com/office/drawing/2014/main" id="{1B158E57-22FD-2BAD-CD60-03A7B851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37" y="1484739"/>
            <a:ext cx="1509095" cy="15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cryption - Wikipedia">
            <a:extLst>
              <a:ext uri="{FF2B5EF4-FFF2-40B4-BE49-F238E27FC236}">
                <a16:creationId xmlns:a16="http://schemas.microsoft.com/office/drawing/2014/main" id="{DF2CA578-878F-1369-D15E-04AC68E6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44" y="4400684"/>
            <a:ext cx="4584108" cy="19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ls protocol - Free security icons">
            <a:extLst>
              <a:ext uri="{FF2B5EF4-FFF2-40B4-BE49-F238E27FC236}">
                <a16:creationId xmlns:a16="http://schemas.microsoft.com/office/drawing/2014/main" id="{5D07D3EC-287D-DE36-CE7A-61F0E2E1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00" y="4400684"/>
            <a:ext cx="1725940" cy="172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1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1" y="2016715"/>
            <a:ext cx="5676121" cy="2093059"/>
          </a:xfrm>
        </p:spPr>
        <p:txBody>
          <a:bodyPr>
            <a:normAutofit fontScale="92500" lnSpcReduction="10000"/>
          </a:bodyPr>
          <a:lstStyle/>
          <a:p>
            <a:r>
              <a:rPr lang="en-TR" sz="2600" dirty="0">
                <a:solidFill>
                  <a:srgbClr val="002060"/>
                </a:solidFill>
              </a:rPr>
              <a:t>Documentation is still an issue.</a:t>
            </a:r>
          </a:p>
          <a:p>
            <a:r>
              <a:rPr lang="en-TR" sz="2600" dirty="0">
                <a:solidFill>
                  <a:srgbClr val="002060"/>
                </a:solidFill>
              </a:rPr>
              <a:t>Read &amp; Write</a:t>
            </a:r>
          </a:p>
          <a:p>
            <a:r>
              <a:rPr lang="en-TR" sz="2600" dirty="0">
                <a:solidFill>
                  <a:srgbClr val="002060"/>
                </a:solidFill>
              </a:rPr>
              <a:t>What are the changes?</a:t>
            </a:r>
          </a:p>
          <a:p>
            <a:r>
              <a:rPr lang="en-TR" sz="2600" dirty="0">
                <a:solidFill>
                  <a:srgbClr val="002060"/>
                </a:solidFill>
              </a:rPr>
              <a:t>What are the API security issues?</a:t>
            </a:r>
          </a:p>
          <a:p>
            <a:r>
              <a:rPr lang="en-TR" sz="2600" dirty="0">
                <a:solidFill>
                  <a:srgbClr val="002060"/>
                </a:solidFill>
              </a:rPr>
              <a:t>What are the architectural concerns?</a:t>
            </a:r>
          </a:p>
          <a:p>
            <a:endParaRPr lang="en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-Document Everything</a:t>
            </a:r>
            <a:r>
              <a:rPr lang="en-TR" sz="4000" dirty="0">
                <a:solidFill>
                  <a:srgbClr val="002060"/>
                </a:solidFill>
              </a:rPr>
              <a:t> </a:t>
            </a:r>
            <a:endParaRPr lang="en-TR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Wib on LinkedIn: #apisecurity #visibilitychallenge #staysecure  #digitalprotection">
            <a:extLst>
              <a:ext uri="{FF2B5EF4-FFF2-40B4-BE49-F238E27FC236}">
                <a16:creationId xmlns:a16="http://schemas.microsoft.com/office/drawing/2014/main" id="{9B88D7D5-F523-2FCD-1974-8C290AB4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64" y="4457664"/>
            <a:ext cx="3789536" cy="198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gobuddy - Imgflip">
            <a:extLst>
              <a:ext uri="{FF2B5EF4-FFF2-40B4-BE49-F238E27FC236}">
                <a16:creationId xmlns:a16="http://schemas.microsoft.com/office/drawing/2014/main" id="{268BD561-465A-4066-9783-20432C24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94" y="2042145"/>
            <a:ext cx="4238677" cy="32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4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4" y="1613419"/>
            <a:ext cx="10515600" cy="2591576"/>
          </a:xfrm>
        </p:spPr>
        <p:txBody>
          <a:bodyPr/>
          <a:lstStyle/>
          <a:p>
            <a:r>
              <a:rPr lang="en-US" sz="2600" dirty="0">
                <a:solidFill>
                  <a:srgbClr val="002060"/>
                </a:solidFill>
              </a:rPr>
              <a:t>Be paranoid </a:t>
            </a:r>
            <a:r>
              <a:rPr lang="en-US" sz="2600" dirty="0">
                <a:solidFill>
                  <a:srgbClr val="002060"/>
                </a:solidFill>
                <a:sym typeface="Wingdings" pitchFamily="2" charset="2"/>
              </a:rPr>
              <a:t> Your APIs are your world,</a:t>
            </a:r>
            <a:endParaRPr lang="en-US" sz="2600" dirty="0">
              <a:solidFill>
                <a:srgbClr val="002060"/>
              </a:solidFill>
            </a:endParaRPr>
          </a:p>
          <a:p>
            <a:r>
              <a:rPr lang="en-US" sz="2600" dirty="0">
                <a:solidFill>
                  <a:srgbClr val="002060"/>
                </a:solidFill>
              </a:rPr>
              <a:t>Display as little information as possible in responses,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General error messages and codes,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Use IP whitelist and IP blacklist,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Restrict access to your resources,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-Share Minimum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785968-8658-48A0-43DB-4235EE1E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9" y="2653005"/>
            <a:ext cx="3455436" cy="25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81D60-B967-8BB7-8EFF-C69C898C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01" y="4062910"/>
            <a:ext cx="5161192" cy="25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4" y="2543307"/>
            <a:ext cx="5085846" cy="1970078"/>
          </a:xfrm>
        </p:spPr>
        <p:txBody>
          <a:bodyPr/>
          <a:lstStyle/>
          <a:p>
            <a:r>
              <a:rPr lang="en-US" sz="2600" dirty="0">
                <a:solidFill>
                  <a:srgbClr val="002060"/>
                </a:solidFill>
              </a:rPr>
              <a:t>Be a stalker,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Log everything,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Use monitoring dashboards,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Use alerts,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-Audit &amp; Logging &amp; Monitoring</a:t>
            </a:r>
          </a:p>
        </p:txBody>
      </p:sp>
      <p:pic>
        <p:nvPicPr>
          <p:cNvPr id="8194" name="Picture 2" descr="Log file Detailed Rounded Lineal color icon">
            <a:extLst>
              <a:ext uri="{FF2B5EF4-FFF2-40B4-BE49-F238E27FC236}">
                <a16:creationId xmlns:a16="http://schemas.microsoft.com/office/drawing/2014/main" id="{99CCA7E3-01AE-2CF1-51D0-C8B7BC9A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59" y="1853029"/>
            <a:ext cx="1213771" cy="121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onitoring Ultimatearm Flat icon">
            <a:extLst>
              <a:ext uri="{FF2B5EF4-FFF2-40B4-BE49-F238E27FC236}">
                <a16:creationId xmlns:a16="http://schemas.microsoft.com/office/drawing/2014/main" id="{FF5801B3-B028-718B-1CF8-3E3BCFB9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00" y="2831870"/>
            <a:ext cx="2702170" cy="270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5228E17-E90C-DE1D-3A05-F2DDB47B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60" y="4062936"/>
            <a:ext cx="2659066" cy="22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78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08" y="1795767"/>
            <a:ext cx="4443048" cy="414261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To protect your REST API from common web exploits, such as SQL injection and cross-site scripting (XSS) attacks,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Bot protection,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Vulnerability scanners protection,</a:t>
            </a:r>
          </a:p>
          <a:p>
            <a:r>
              <a:rPr lang="en-US" sz="2600" dirty="0">
                <a:solidFill>
                  <a:srgbClr val="002060"/>
                </a:solidFill>
              </a:rPr>
              <a:t>Not enough individually, but it’s a good start.</a:t>
            </a:r>
            <a:endParaRPr lang="en-TR" sz="26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68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Things You Should Do</a:t>
            </a:r>
            <a:r>
              <a:rPr lang="en-TR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WAF (Web App Firewall)</a:t>
            </a:r>
            <a:endParaRPr lang="en-TR" sz="2000" dirty="0">
              <a:solidFill>
                <a:srgbClr val="002060"/>
              </a:solidFill>
            </a:endParaRPr>
          </a:p>
        </p:txBody>
      </p:sp>
      <p:pic>
        <p:nvPicPr>
          <p:cNvPr id="9220" name="Picture 4" descr="What is a WAF? | Web Application Firewall explained | Cloudflare">
            <a:extLst>
              <a:ext uri="{FF2B5EF4-FFF2-40B4-BE49-F238E27FC236}">
                <a16:creationId xmlns:a16="http://schemas.microsoft.com/office/drawing/2014/main" id="{72CD0C79-812B-6A1A-46DE-3E9EEA2D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81" y="1613419"/>
            <a:ext cx="5244415" cy="23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Web Application Firewall (WAF) | Application Security | Cloudflare">
            <a:extLst>
              <a:ext uri="{FF2B5EF4-FFF2-40B4-BE49-F238E27FC236}">
                <a16:creationId xmlns:a16="http://schemas.microsoft.com/office/drawing/2014/main" id="{653F354B-0AA2-8BF3-3DE0-17C2C66F5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9226" name="Picture 10" descr="Designing the new Cloudflare Web Application Firewall">
            <a:extLst>
              <a:ext uri="{FF2B5EF4-FFF2-40B4-BE49-F238E27FC236}">
                <a16:creationId xmlns:a16="http://schemas.microsoft.com/office/drawing/2014/main" id="{67B00671-9534-C241-7328-DFF375A0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26" y="4398384"/>
            <a:ext cx="3516923" cy="18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FC68-D29E-7456-8AAB-17D3D8B5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06" y="1833806"/>
            <a:ext cx="7637585" cy="1987917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TR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9E8FAC-4A02-F817-D243-31B783B2BDAF}"/>
              </a:ext>
            </a:extLst>
          </p:cNvPr>
          <p:cNvSpPr txBox="1">
            <a:spLocks/>
          </p:cNvSpPr>
          <p:nvPr/>
        </p:nvSpPr>
        <p:spPr>
          <a:xfrm>
            <a:off x="2329961" y="4513385"/>
            <a:ext cx="7637585" cy="1105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Sena YAKUT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Summit, 2023</a:t>
            </a:r>
          </a:p>
        </p:txBody>
      </p:sp>
      <p:pic>
        <p:nvPicPr>
          <p:cNvPr id="12290" name="Picture 2" descr="Question Mark icons for free download | Freepik">
            <a:extLst>
              <a:ext uri="{FF2B5EF4-FFF2-40B4-BE49-F238E27FC236}">
                <a16:creationId xmlns:a16="http://schemas.microsoft.com/office/drawing/2014/main" id="{2F1B2191-A214-3CA7-0312-D09335E6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01" y="2868182"/>
            <a:ext cx="1833687" cy="18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5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FC68-D29E-7456-8AAB-17D3D8B5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4" y="287856"/>
            <a:ext cx="10515600" cy="1325563"/>
          </a:xfrm>
        </p:spPr>
        <p:txBody>
          <a:bodyPr/>
          <a:lstStyle/>
          <a:p>
            <a:r>
              <a:rPr lang="en-TR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19" y="1444532"/>
            <a:ext cx="7233141" cy="4835498"/>
          </a:xfrm>
        </p:spPr>
        <p:txBody>
          <a:bodyPr>
            <a:normAutofit fontScale="77500" lnSpcReduction="20000"/>
          </a:bodyPr>
          <a:lstStyle/>
          <a:p>
            <a:r>
              <a:rPr lang="en-TR" b="1" dirty="0">
                <a:solidFill>
                  <a:srgbClr val="002060"/>
                </a:solidFill>
              </a:rPr>
              <a:t>Why does API hacking become so popular?</a:t>
            </a:r>
          </a:p>
          <a:p>
            <a:r>
              <a:rPr lang="en-TR" b="1" dirty="0">
                <a:solidFill>
                  <a:srgbClr val="002060"/>
                </a:solidFill>
              </a:rPr>
              <a:t>OWASP API Top 10 – 2023 changes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Differences from OWASP API Top 10 - 2019</a:t>
            </a:r>
          </a:p>
          <a:p>
            <a:pPr lvl="2"/>
            <a:r>
              <a:rPr lang="en-TR" dirty="0">
                <a:solidFill>
                  <a:srgbClr val="002060"/>
                </a:solidFill>
              </a:rPr>
              <a:t>Example scenarios</a:t>
            </a:r>
          </a:p>
          <a:p>
            <a:pPr lvl="2"/>
            <a:r>
              <a:rPr lang="en-TR" dirty="0">
                <a:solidFill>
                  <a:srgbClr val="002060"/>
                </a:solidFill>
              </a:rPr>
              <a:t>Protection Recommendations</a:t>
            </a:r>
          </a:p>
          <a:p>
            <a:pPr marL="228600" lvl="1">
              <a:spcBef>
                <a:spcPts val="1000"/>
              </a:spcBef>
            </a:pPr>
            <a:r>
              <a:rPr lang="en-TR" sz="2800" b="1" dirty="0">
                <a:solidFill>
                  <a:srgbClr val="002060"/>
                </a:solidFill>
              </a:rPr>
              <a:t>Traditional Methods - Scan everything or not?</a:t>
            </a:r>
          </a:p>
          <a:p>
            <a:r>
              <a:rPr lang="en-TR" b="1" dirty="0">
                <a:solidFill>
                  <a:srgbClr val="002060"/>
                </a:solidFill>
              </a:rPr>
              <a:t>10 Things You Should Do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Review, Analyze, Detect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Don’t DevOps Do DevSecOps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Scan and Test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Authenticate &amp; Authorize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Validate Everything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Encrypt Everything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Document Everything 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Share Minimum Data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Audit &amp; Logging &amp; Monitoring</a:t>
            </a:r>
          </a:p>
          <a:p>
            <a:pPr lvl="1"/>
            <a:r>
              <a:rPr lang="en-TR" dirty="0">
                <a:solidFill>
                  <a:srgbClr val="002060"/>
                </a:solidFill>
              </a:rPr>
              <a:t>Use WAF (Web Application Firewall)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2CD6E-75AC-EA57-46D7-C591EBFD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90" y="2133212"/>
            <a:ext cx="3455436" cy="25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1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6" y="1375521"/>
            <a:ext cx="10515600" cy="7719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According to Akamai research</a:t>
            </a:r>
            <a:r>
              <a:rPr lang="en-US" dirty="0">
                <a:solidFill>
                  <a:srgbClr val="002060"/>
                </a:solidFill>
              </a:rPr>
              <a:t>, in 2019, 83% of all web traffic is API calls.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35BCFE-3FC1-000D-E1A6-781D597CA312}"/>
              </a:ext>
            </a:extLst>
          </p:cNvPr>
          <p:cNvSpPr txBox="1">
            <a:spLocks/>
          </p:cNvSpPr>
          <p:nvPr/>
        </p:nvSpPr>
        <p:spPr>
          <a:xfrm>
            <a:off x="322384" y="287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does API hacking become so popular?</a:t>
            </a:r>
          </a:p>
        </p:txBody>
      </p:sp>
      <p:pic>
        <p:nvPicPr>
          <p:cNvPr id="11" name="Picture 10" descr="A graph with purple line and numbers&#10;&#10;Description automatically generated">
            <a:extLst>
              <a:ext uri="{FF2B5EF4-FFF2-40B4-BE49-F238E27FC236}">
                <a16:creationId xmlns:a16="http://schemas.microsoft.com/office/drawing/2014/main" id="{DB02AA20-F5B4-8C0F-5BF8-506E05AF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2" y="1996602"/>
            <a:ext cx="4882662" cy="4081031"/>
          </a:xfrm>
          <a:prstGeom prst="rect">
            <a:avLst/>
          </a:prstGeom>
        </p:spPr>
      </p:pic>
      <p:pic>
        <p:nvPicPr>
          <p:cNvPr id="13" name="Picture 12" descr="A graph of purple and white text&#10;&#10;Description automatically generated with medium confidence">
            <a:extLst>
              <a:ext uri="{FF2B5EF4-FFF2-40B4-BE49-F238E27FC236}">
                <a16:creationId xmlns:a16="http://schemas.microsoft.com/office/drawing/2014/main" id="{572B55D2-540F-026A-3C9F-E8AC4CE4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84" y="2147459"/>
            <a:ext cx="615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EDC-C75F-F009-9979-87FCFCC7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6" y="137552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35BCFE-3FC1-000D-E1A6-781D597CA312}"/>
              </a:ext>
            </a:extLst>
          </p:cNvPr>
          <p:cNvSpPr txBox="1">
            <a:spLocks/>
          </p:cNvSpPr>
          <p:nvPr/>
        </p:nvSpPr>
        <p:spPr>
          <a:xfrm>
            <a:off x="322384" y="287856"/>
            <a:ext cx="11459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1">
              <a:spcBef>
                <a:spcPts val="1000"/>
              </a:spcBef>
            </a:pPr>
            <a:r>
              <a:rPr lang="en-TR" sz="4400" b="1" dirty="0">
                <a:solidFill>
                  <a:srgbClr val="002060"/>
                </a:solidFill>
              </a:rPr>
              <a:t>Traditional Methods - Scan everything or not?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26D7F7-D1E3-7386-7552-E1ADF39C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7" y="1840768"/>
            <a:ext cx="3288322" cy="40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B81225-01E1-818E-1921-BD20B50E1432}"/>
              </a:ext>
            </a:extLst>
          </p:cNvPr>
          <p:cNvSpPr txBox="1">
            <a:spLocks/>
          </p:cNvSpPr>
          <p:nvPr/>
        </p:nvSpPr>
        <p:spPr>
          <a:xfrm>
            <a:off x="785556" y="1527920"/>
            <a:ext cx="7074878" cy="2616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2060"/>
                </a:solidFill>
              </a:rPr>
              <a:t>Lots of scans, lots of tools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 Lots of vulnerabilities</a:t>
            </a:r>
          </a:p>
          <a:p>
            <a:pPr marL="342900" indent="-342900"/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Which APIs do we need to scan?</a:t>
            </a:r>
          </a:p>
          <a:p>
            <a:pPr marL="342900" indent="-342900"/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When should we do scan?</a:t>
            </a:r>
          </a:p>
          <a:p>
            <a:pPr marL="342900" indent="-342900"/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Findings are meaningful or what?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5D663-7D7D-CEDD-079E-34F4C223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65" y="4265226"/>
            <a:ext cx="2129706" cy="2129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063D44-04FF-DCE9-5573-800DAFAC8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18" y="4731208"/>
            <a:ext cx="1026746" cy="102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460B0-D224-962D-ADB3-14F1E8E04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706" y="4740655"/>
            <a:ext cx="1007852" cy="10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0" name="Picture 2" descr="OWASP API Top 10 2023: What changed and why it's important?">
            <a:extLst>
              <a:ext uri="{FF2B5EF4-FFF2-40B4-BE49-F238E27FC236}">
                <a16:creationId xmlns:a16="http://schemas.microsoft.com/office/drawing/2014/main" id="{9876541C-E47B-75F9-0C05-D43A4AEA5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5" y="1507910"/>
            <a:ext cx="10162750" cy="48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3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4" y="1426435"/>
            <a:ext cx="6157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>
                <a:solidFill>
                  <a:srgbClr val="002060"/>
                </a:solidFill>
              </a:rPr>
              <a:t>API1:2023 Broken Object Level Authorization</a:t>
            </a:r>
          </a:p>
        </p:txBody>
      </p:sp>
      <p:pic>
        <p:nvPicPr>
          <p:cNvPr id="10" name="Picture 9" descr="A cartoon of a person with a light bulb and check marks&#10;&#10;Description automatically generated">
            <a:extLst>
              <a:ext uri="{FF2B5EF4-FFF2-40B4-BE49-F238E27FC236}">
                <a16:creationId xmlns:a16="http://schemas.microsoft.com/office/drawing/2014/main" id="{81EF3E14-02AB-818B-D6FE-0AE69874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9" y="2495385"/>
            <a:ext cx="5172075" cy="2733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22CA6F-AA02-80EE-9D09-49038393E6C4}"/>
              </a:ext>
            </a:extLst>
          </p:cNvPr>
          <p:cNvSpPr txBox="1"/>
          <p:nvPr/>
        </p:nvSpPr>
        <p:spPr>
          <a:xfrm>
            <a:off x="5050418" y="2026405"/>
            <a:ext cx="615773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Same thing - Insecure Direct Object Reference (IDOR)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Validate that a user can only access the objects that they should have permissions to access.</a:t>
            </a:r>
          </a:p>
        </p:txBody>
      </p:sp>
      <p:pic>
        <p:nvPicPr>
          <p:cNvPr id="3076" name="Picture 4" descr="API1:2023 | Broken Object Level Authorization (BOLA)">
            <a:extLst>
              <a:ext uri="{FF2B5EF4-FFF2-40B4-BE49-F238E27FC236}">
                <a16:creationId xmlns:a16="http://schemas.microsoft.com/office/drawing/2014/main" id="{E6566725-7689-56EC-F24A-2FE6D50D4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85" y="3101237"/>
            <a:ext cx="5366796" cy="35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8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4" y="1426435"/>
            <a:ext cx="6157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API2:2023 Broken Authentication</a:t>
            </a:r>
          </a:p>
        </p:txBody>
      </p:sp>
      <p:pic>
        <p:nvPicPr>
          <p:cNvPr id="10" name="Picture 9" descr="A cartoon of a child with check marks&#10;&#10;Description automatically generated">
            <a:extLst>
              <a:ext uri="{FF2B5EF4-FFF2-40B4-BE49-F238E27FC236}">
                <a16:creationId xmlns:a16="http://schemas.microsoft.com/office/drawing/2014/main" id="{2EAAD835-90B7-08A4-1B6D-55D83D5A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3" y="2395149"/>
            <a:ext cx="4538804" cy="2744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9C597F-CF62-FD52-D40A-E1904846F395}"/>
              </a:ext>
            </a:extLst>
          </p:cNvPr>
          <p:cNvSpPr txBox="1"/>
          <p:nvPr/>
        </p:nvSpPr>
        <p:spPr>
          <a:xfrm>
            <a:off x="5429393" y="2043063"/>
            <a:ext cx="6249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Brute forcing username &amp; passwords,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Default or weak user credentials,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Session management misconfigurations,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Allows users to change their email address, current password without verify,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Sensitive data in URL such as passwords,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Misconfigured JWTs (JSON Web Token)</a:t>
            </a:r>
          </a:p>
        </p:txBody>
      </p:sp>
      <p:pic>
        <p:nvPicPr>
          <p:cNvPr id="5122" name="Picture 2" descr="Broken padlock - Free security icons">
            <a:extLst>
              <a:ext uri="{FF2B5EF4-FFF2-40B4-BE49-F238E27FC236}">
                <a16:creationId xmlns:a16="http://schemas.microsoft.com/office/drawing/2014/main" id="{D59B2E05-5FCD-D44F-DE8F-23F6681B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95" y="4723802"/>
            <a:ext cx="1540960" cy="15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7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3C039-8375-8502-5556-7052450E0F8A}"/>
              </a:ext>
            </a:extLst>
          </p:cNvPr>
          <p:cNvSpPr/>
          <p:nvPr/>
        </p:nvSpPr>
        <p:spPr>
          <a:xfrm>
            <a:off x="0" y="0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EDC2-9D88-CB73-DD26-E5D85DBE8748}"/>
              </a:ext>
            </a:extLst>
          </p:cNvPr>
          <p:cNvSpPr/>
          <p:nvPr/>
        </p:nvSpPr>
        <p:spPr>
          <a:xfrm>
            <a:off x="-1" y="6752492"/>
            <a:ext cx="12191999" cy="105508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34614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F2B55-12F1-94B0-6AC6-1E21BAD14BC1}"/>
              </a:ext>
            </a:extLst>
          </p:cNvPr>
          <p:cNvSpPr/>
          <p:nvPr/>
        </p:nvSpPr>
        <p:spPr>
          <a:xfrm rot="5400000">
            <a:off x="-3270738" y="3376245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8DC33-2117-C794-4E44-38A02AB76966}"/>
              </a:ext>
            </a:extLst>
          </p:cNvPr>
          <p:cNvSpPr/>
          <p:nvPr/>
        </p:nvSpPr>
        <p:spPr>
          <a:xfrm rot="5400000">
            <a:off x="8815752" y="3376246"/>
            <a:ext cx="6646984" cy="105509"/>
          </a:xfrm>
          <a:prstGeom prst="rect">
            <a:avLst/>
          </a:prstGeom>
          <a:solidFill>
            <a:srgbClr val="C00000">
              <a:alpha val="28512"/>
            </a:srgbClr>
          </a:solidFill>
          <a:ln>
            <a:solidFill>
              <a:srgbClr val="C00000">
                <a:alpha val="2877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1831-EE0E-F95D-F213-6AF1D02F6D76}"/>
              </a:ext>
            </a:extLst>
          </p:cNvPr>
          <p:cNvSpPr txBox="1">
            <a:spLocks/>
          </p:cNvSpPr>
          <p:nvPr/>
        </p:nvSpPr>
        <p:spPr>
          <a:xfrm>
            <a:off x="322383" y="287856"/>
            <a:ext cx="117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OWASP API Top 10 – 2023 changes</a:t>
            </a:r>
          </a:p>
        </p:txBody>
      </p:sp>
      <p:pic>
        <p:nvPicPr>
          <p:cNvPr id="2052" name="Picture 4" descr="OWASP Medellin | OWASP Foundation">
            <a:extLst>
              <a:ext uri="{FF2B5EF4-FFF2-40B4-BE49-F238E27FC236}">
                <a16:creationId xmlns:a16="http://schemas.microsoft.com/office/drawing/2014/main" id="{8FF038F0-D933-4365-2E1F-A3BC870A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5" y="634998"/>
            <a:ext cx="2060440" cy="6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62A9-21F2-1B89-6B6B-834CC5CF27D3}"/>
              </a:ext>
            </a:extLst>
          </p:cNvPr>
          <p:cNvSpPr txBox="1"/>
          <p:nvPr/>
        </p:nvSpPr>
        <p:spPr>
          <a:xfrm>
            <a:off x="428263" y="1426435"/>
            <a:ext cx="77550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API3:2023 Broken Object Property Level Authorization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3CB15-54CB-333B-92B3-AFDCA5FFBF31}"/>
              </a:ext>
            </a:extLst>
          </p:cNvPr>
          <p:cNvSpPr txBox="1"/>
          <p:nvPr/>
        </p:nvSpPr>
        <p:spPr>
          <a:xfrm>
            <a:off x="5383094" y="2430938"/>
            <a:ext cx="6249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Previously named: “Excessive Data Exposure” + “Mass Assignment”,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Exposes lots of information in response,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API allows user to change delete or add a value of a sensitive object property that should not be able to access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1" name="Picture 10" descr="A cartoon character with green ticks and red rectangle&#10;&#10;Description automatically generated">
            <a:extLst>
              <a:ext uri="{FF2B5EF4-FFF2-40B4-BE49-F238E27FC236}">
                <a16:creationId xmlns:a16="http://schemas.microsoft.com/office/drawing/2014/main" id="{A393411E-7DD4-C523-556E-C587E1EE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2" y="2212170"/>
            <a:ext cx="4356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1348</Words>
  <Application>Microsoft Macintosh PowerPoint</Application>
  <PresentationFormat>Widescreen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sohne</vt:lpstr>
      <vt:lpstr>Office Theme</vt:lpstr>
      <vt:lpstr>Are Your APIs Really Secure?  Are You Sure?</vt:lpstr>
      <vt:lpstr>About 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officelyre</dc:creator>
  <cp:lastModifiedBy>officelyre</cp:lastModifiedBy>
  <cp:revision>106</cp:revision>
  <dcterms:created xsi:type="dcterms:W3CDTF">2023-09-27T17:39:55Z</dcterms:created>
  <dcterms:modified xsi:type="dcterms:W3CDTF">2023-10-04T09:29:26Z</dcterms:modified>
</cp:coreProperties>
</file>