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5"/>
  </p:notesMasterIdLst>
  <p:handoutMasterIdLst>
    <p:handoutMasterId r:id="rId16"/>
  </p:handoutMasterIdLst>
  <p:sldIdLst>
    <p:sldId id="267" r:id="rId5"/>
    <p:sldId id="278" r:id="rId6"/>
    <p:sldId id="271" r:id="rId7"/>
    <p:sldId id="281" r:id="rId8"/>
    <p:sldId id="286" r:id="rId9"/>
    <p:sldId id="279" r:id="rId10"/>
    <p:sldId id="285" r:id="rId11"/>
    <p:sldId id="283" r:id="rId12"/>
    <p:sldId id="284" r:id="rId13"/>
    <p:sldId id="26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89" d="100"/>
          <a:sy n="89" d="100"/>
        </p:scale>
        <p:origin x="418" y="7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 smtClean="0"/>
            <a:t>Frequency Method</a:t>
          </a:r>
          <a:endParaRPr lang="en-US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 smtClean="0"/>
            <a:t>Bigram</a:t>
          </a:r>
          <a:endParaRPr lang="en-US" dirty="0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 smtClean="0"/>
            <a:t>Trigram</a:t>
          </a:r>
          <a:endParaRPr lang="en-US" dirty="0"/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 smtClean="0"/>
            <a:t>Trigram</a:t>
          </a:r>
          <a:endParaRPr lang="en-US" dirty="0"/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 smtClean="0"/>
            <a:t>Mutual Information Method</a:t>
          </a:r>
          <a:endParaRPr lang="en-US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smtClean="0"/>
            <a:t>Bigram</a:t>
          </a:r>
          <a:endParaRPr lang="en-US" dirty="0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smtClean="0"/>
            <a:t>Bigram</a:t>
          </a:r>
          <a:endParaRPr lang="en-US" dirty="0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 smtClean="0"/>
            <a:t>T-Value Test Method</a:t>
          </a:r>
          <a:endParaRPr lang="en-US" dirty="0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9FD41D50-D625-4FC1-B767-C3AFCE932CA6}">
      <dgm:prSet phldrT="[Text]"/>
      <dgm:spPr/>
      <dgm:t>
        <a:bodyPr/>
        <a:lstStyle/>
        <a:p>
          <a:r>
            <a:rPr lang="en-US" dirty="0" smtClean="0"/>
            <a:t>Trigram</a:t>
          </a:r>
          <a:endParaRPr lang="en-US" dirty="0"/>
        </a:p>
      </dgm:t>
    </dgm:pt>
    <dgm:pt modelId="{C0FAD09C-8705-4183-B860-002DC6268DF5}" type="parTrans" cxnId="{A7D7D754-F25D-4B4C-A16F-58B7BA1E0DD6}">
      <dgm:prSet/>
      <dgm:spPr/>
      <dgm:t>
        <a:bodyPr/>
        <a:lstStyle/>
        <a:p>
          <a:endParaRPr lang="en-US"/>
        </a:p>
      </dgm:t>
    </dgm:pt>
    <dgm:pt modelId="{F8A8CDAA-A04B-46F2-9A8A-04CA68EA4FE9}" type="sibTrans" cxnId="{A7D7D754-F25D-4B4C-A16F-58B7BA1E0DD6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41141F-3FE3-4E69-BA1B-B1022C76134F}" type="presOf" srcId="{0791135C-9DAB-47F6-BE9C-A3E56A2DDA50}" destId="{5282638F-EFF2-4770-BB1A-21455422E45D}" srcOrd="0" destOrd="1" presId="urn:microsoft.com/office/officeart/2005/8/layout/list1"/>
    <dgm:cxn modelId="{9F679DC2-6B0E-43AA-A414-29A0BEBDE7EB}" type="presOf" srcId="{50629C12-7464-4473-ADEF-1A284F8A9957}" destId="{964E6811-5072-4466-B721-689C35A65029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FC3C0DB7-9FD1-4688-8024-16D6F63718C0}" type="presOf" srcId="{99E0600D-9954-43F4-8926-13B8777FAAA1}" destId="{5282638F-EFF2-4770-BB1A-21455422E45D}" srcOrd="0" destOrd="0" presId="urn:microsoft.com/office/officeart/2005/8/layout/list1"/>
    <dgm:cxn modelId="{3E379D5E-3519-4604-8C91-9AEBC1B5DA6A}" type="presOf" srcId="{60CDF8D0-D4FC-4467-A51E-79C5A58B0B2C}" destId="{864CB39B-29F9-473D-90E5-0686D86E278F}" srcOrd="0" destOrd="0" presId="urn:microsoft.com/office/officeart/2005/8/layout/list1"/>
    <dgm:cxn modelId="{D777451D-9818-431F-B600-33C7C8A40A98}" type="presOf" srcId="{3929B1E1-4BC4-4C73-ABE8-27CEF96A3652}" destId="{21EEBBE2-729F-4D85-8CAE-C2B30FF126D2}" srcOrd="1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F7E95423-786D-404D-8158-68B1C89303BF}" type="presOf" srcId="{4DF9FE7B-F642-4898-A360-D4E3814E1A3D}" destId="{7E290D25-335D-4339-A8E8-B036E46B5EB5}" srcOrd="0" destOrd="0" presId="urn:microsoft.com/office/officeart/2005/8/layout/list1"/>
    <dgm:cxn modelId="{3A76F5FD-AC51-43D5-A60D-6EA2DBBDF0F6}" type="presOf" srcId="{4DF9FE7B-F642-4898-A360-D4E3814E1A3D}" destId="{674922F1-7266-4681-AD4F-1C618A5FFF23}" srcOrd="1" destOrd="0" presId="urn:microsoft.com/office/officeart/2005/8/layout/list1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E694B157-BB09-40E7-9144-6278540E0676}" type="presOf" srcId="{789CD6DB-3A68-4A41-90BD-4F0CBB3617D1}" destId="{80259B02-529C-422B-91BE-D70198BA9F6C}" srcOrd="0" destOrd="1" presId="urn:microsoft.com/office/officeart/2005/8/layout/list1"/>
    <dgm:cxn modelId="{E12E128A-D14B-4DAD-B3C2-4C2D815371A8}" type="presOf" srcId="{3929B1E1-4BC4-4C73-ABE8-27CEF96A3652}" destId="{D0037F0D-DB9A-4BA4-97B4-D939B26E14DA}" srcOrd="0" destOrd="0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33AB3BA-08EC-432D-814B-0243B8AEAE27}" type="presOf" srcId="{3F442EA2-39BA-4C9A-AD59-755D4917D532}" destId="{E6A445EE-D086-4B01-B491-D67950A5A065}" srcOrd="0" destOrd="0" presId="urn:microsoft.com/office/officeart/2005/8/layout/list1"/>
    <dgm:cxn modelId="{A7D7D754-F25D-4B4C-A16F-58B7BA1E0DD6}" srcId="{60CDF8D0-D4FC-4467-A51E-79C5A58B0B2C}" destId="{9FD41D50-D625-4FC1-B767-C3AFCE932CA6}" srcOrd="1" destOrd="0" parTransId="{C0FAD09C-8705-4183-B860-002DC6268DF5}" sibTransId="{F8A8CDAA-A04B-46F2-9A8A-04CA68EA4FE9}"/>
    <dgm:cxn modelId="{91E8EE10-A24D-4E72-918C-DFE8B8A56CE9}" type="presOf" srcId="{EFF2750D-B4B3-474C-8B62-8B638DC31F7E}" destId="{80259B02-529C-422B-91BE-D70198BA9F6C}" srcOrd="0" destOrd="0" presId="urn:microsoft.com/office/officeart/2005/8/layout/list1"/>
    <dgm:cxn modelId="{1F2C30FA-737D-4167-AAB6-93562B6FD4F5}" type="presOf" srcId="{9FD41D50-D625-4FC1-B767-C3AFCE932CA6}" destId="{964E6811-5072-4466-B721-689C35A65029}" srcOrd="0" destOrd="1" presId="urn:microsoft.com/office/officeart/2005/8/layout/list1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EF39DC10-C489-4F29-BCDA-31D69D3CEE27}" type="presOf" srcId="{60CDF8D0-D4FC-4467-A51E-79C5A58B0B2C}" destId="{5B203A22-00AF-46E7-9415-C6DAFD7E01CC}" srcOrd="1" destOrd="0" presId="urn:microsoft.com/office/officeart/2005/8/layout/list1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7C96F733-1FEB-4464-AFE2-A6FFE050E7F5}" type="presParOf" srcId="{E6A445EE-D086-4B01-B491-D67950A5A065}" destId="{6D3A9625-D3EB-4CA1-AB05-34452283708A}" srcOrd="0" destOrd="0" presId="urn:microsoft.com/office/officeart/2005/8/layout/list1"/>
    <dgm:cxn modelId="{52625C28-CB81-4E22-A0FD-8E29373E6B1B}" type="presParOf" srcId="{6D3A9625-D3EB-4CA1-AB05-34452283708A}" destId="{7E290D25-335D-4339-A8E8-B036E46B5EB5}" srcOrd="0" destOrd="0" presId="urn:microsoft.com/office/officeart/2005/8/layout/list1"/>
    <dgm:cxn modelId="{B0C612E2-3EE1-400E-AE2C-6D7A4CC4C27B}" type="presParOf" srcId="{6D3A9625-D3EB-4CA1-AB05-34452283708A}" destId="{674922F1-7266-4681-AD4F-1C618A5FFF23}" srcOrd="1" destOrd="0" presId="urn:microsoft.com/office/officeart/2005/8/layout/list1"/>
    <dgm:cxn modelId="{4744E578-4CB5-48E8-A0C6-86520C5FA672}" type="presParOf" srcId="{E6A445EE-D086-4B01-B491-D67950A5A065}" destId="{96C29850-0672-4B77-B5DE-2E1563038631}" srcOrd="1" destOrd="0" presId="urn:microsoft.com/office/officeart/2005/8/layout/list1"/>
    <dgm:cxn modelId="{9B31D144-B860-4AE0-AA2A-C3C20A8603D5}" type="presParOf" srcId="{E6A445EE-D086-4B01-B491-D67950A5A065}" destId="{80259B02-529C-422B-91BE-D70198BA9F6C}" srcOrd="2" destOrd="0" presId="urn:microsoft.com/office/officeart/2005/8/layout/list1"/>
    <dgm:cxn modelId="{7C89F48A-EAC4-44E9-B2C3-D6045323FD07}" type="presParOf" srcId="{E6A445EE-D086-4B01-B491-D67950A5A065}" destId="{E53EFB4E-D3DB-42E1-82AC-148F7D29254F}" srcOrd="3" destOrd="0" presId="urn:microsoft.com/office/officeart/2005/8/layout/list1"/>
    <dgm:cxn modelId="{BD05F436-0254-432E-8B09-A17511FE268A}" type="presParOf" srcId="{E6A445EE-D086-4B01-B491-D67950A5A065}" destId="{07AC1C38-F728-4390-9C76-57A49ED97DBB}" srcOrd="4" destOrd="0" presId="urn:microsoft.com/office/officeart/2005/8/layout/list1"/>
    <dgm:cxn modelId="{C0A0D860-DA07-4CBB-91A5-F43E0D04FCF4}" type="presParOf" srcId="{07AC1C38-F728-4390-9C76-57A49ED97DBB}" destId="{D0037F0D-DB9A-4BA4-97B4-D939B26E14DA}" srcOrd="0" destOrd="0" presId="urn:microsoft.com/office/officeart/2005/8/layout/list1"/>
    <dgm:cxn modelId="{7E09DDEB-EE25-4606-A71C-7D9B4BBA2CC8}" type="presParOf" srcId="{07AC1C38-F728-4390-9C76-57A49ED97DBB}" destId="{21EEBBE2-729F-4D85-8CAE-C2B30FF126D2}" srcOrd="1" destOrd="0" presId="urn:microsoft.com/office/officeart/2005/8/layout/list1"/>
    <dgm:cxn modelId="{16B4A5AA-CD57-4E81-BD9D-EA0185BCFB1E}" type="presParOf" srcId="{E6A445EE-D086-4B01-B491-D67950A5A065}" destId="{AACB3FAF-C320-430D-84D4-71BA6D1761D1}" srcOrd="5" destOrd="0" presId="urn:microsoft.com/office/officeart/2005/8/layout/list1"/>
    <dgm:cxn modelId="{87A76DD9-C373-44C0-9414-15DC155EA76E}" type="presParOf" srcId="{E6A445EE-D086-4B01-B491-D67950A5A065}" destId="{5282638F-EFF2-4770-BB1A-21455422E45D}" srcOrd="6" destOrd="0" presId="urn:microsoft.com/office/officeart/2005/8/layout/list1"/>
    <dgm:cxn modelId="{0755B841-50A5-42EE-A8F3-8B0D460B67BC}" type="presParOf" srcId="{E6A445EE-D086-4B01-B491-D67950A5A065}" destId="{8CE827AA-77D8-4146-A665-00110A17769E}" srcOrd="7" destOrd="0" presId="urn:microsoft.com/office/officeart/2005/8/layout/list1"/>
    <dgm:cxn modelId="{07113AD3-C775-48C9-830E-576F0EE07749}" type="presParOf" srcId="{E6A445EE-D086-4B01-B491-D67950A5A065}" destId="{34C9EE47-81AF-461E-8292-AB107AA0D367}" srcOrd="8" destOrd="0" presId="urn:microsoft.com/office/officeart/2005/8/layout/list1"/>
    <dgm:cxn modelId="{4B7DC143-6BA8-45DE-B0C7-421B9E9D50BD}" type="presParOf" srcId="{34C9EE47-81AF-461E-8292-AB107AA0D367}" destId="{864CB39B-29F9-473D-90E5-0686D86E278F}" srcOrd="0" destOrd="0" presId="urn:microsoft.com/office/officeart/2005/8/layout/list1"/>
    <dgm:cxn modelId="{5D8F5A1E-4827-449A-B310-63F6F8A02B3B}" type="presParOf" srcId="{34C9EE47-81AF-461E-8292-AB107AA0D367}" destId="{5B203A22-00AF-46E7-9415-C6DAFD7E01CC}" srcOrd="1" destOrd="0" presId="urn:microsoft.com/office/officeart/2005/8/layout/list1"/>
    <dgm:cxn modelId="{1F844143-3020-41F3-A2B1-36CB25F670B9}" type="presParOf" srcId="{E6A445EE-D086-4B01-B491-D67950A5A065}" destId="{DF9C1F84-81DE-4E5D-9537-C2D1A211B8B6}" srcOrd="9" destOrd="0" presId="urn:microsoft.com/office/officeart/2005/8/layout/list1"/>
    <dgm:cxn modelId="{361E8493-E05B-46F9-A5FF-F03C8BA97CD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330134"/>
          <a:ext cx="4773612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74904" rIns="37048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Bigram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Trigram</a:t>
          </a:r>
          <a:endParaRPr lang="en-US" sz="1800" kern="1200" dirty="0"/>
        </a:p>
      </dsp:txBody>
      <dsp:txXfrm>
        <a:off x="0" y="330134"/>
        <a:ext cx="4773612" cy="1048950"/>
      </dsp:txXfrm>
    </dsp:sp>
    <dsp:sp modelId="{674922F1-7266-4681-AD4F-1C618A5FFF23}">
      <dsp:nvSpPr>
        <dsp:cNvPr id="0" name=""/>
        <dsp:cNvSpPr/>
      </dsp:nvSpPr>
      <dsp:spPr>
        <a:xfrm>
          <a:off x="238680" y="64454"/>
          <a:ext cx="334152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Frequency Method</a:t>
          </a:r>
          <a:endParaRPr lang="en-US" sz="1800" kern="1200" dirty="0"/>
        </a:p>
      </dsp:txBody>
      <dsp:txXfrm>
        <a:off x="264619" y="90393"/>
        <a:ext cx="3289650" cy="479482"/>
      </dsp:txXfrm>
    </dsp:sp>
    <dsp:sp modelId="{5282638F-EFF2-4770-BB1A-21455422E45D}">
      <dsp:nvSpPr>
        <dsp:cNvPr id="0" name=""/>
        <dsp:cNvSpPr/>
      </dsp:nvSpPr>
      <dsp:spPr>
        <a:xfrm>
          <a:off x="0" y="1741965"/>
          <a:ext cx="4773612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61207"/>
              <a:satOff val="-33630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74904" rIns="37048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Bigram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Trigram</a:t>
          </a:r>
          <a:endParaRPr lang="en-US" sz="1800" kern="1200" dirty="0"/>
        </a:p>
      </dsp:txBody>
      <dsp:txXfrm>
        <a:off x="0" y="1741965"/>
        <a:ext cx="4773612" cy="1048950"/>
      </dsp:txXfrm>
    </dsp:sp>
    <dsp:sp modelId="{21EEBBE2-729F-4D85-8CAE-C2B30FF126D2}">
      <dsp:nvSpPr>
        <dsp:cNvPr id="0" name=""/>
        <dsp:cNvSpPr/>
      </dsp:nvSpPr>
      <dsp:spPr>
        <a:xfrm>
          <a:off x="238680" y="1476284"/>
          <a:ext cx="3341528" cy="531360"/>
        </a:xfrm>
        <a:prstGeom prst="roundRect">
          <a:avLst/>
        </a:prstGeom>
        <a:solidFill>
          <a:schemeClr val="accent3">
            <a:hueOff val="6261207"/>
            <a:satOff val="-33630"/>
            <a:lumOff val="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T-Value Test Method</a:t>
          </a:r>
          <a:endParaRPr lang="en-US" sz="1800" kern="1200" dirty="0"/>
        </a:p>
      </dsp:txBody>
      <dsp:txXfrm>
        <a:off x="264619" y="1502223"/>
        <a:ext cx="3289650" cy="479482"/>
      </dsp:txXfrm>
    </dsp:sp>
    <dsp:sp modelId="{964E6811-5072-4466-B721-689C35A65029}">
      <dsp:nvSpPr>
        <dsp:cNvPr id="0" name=""/>
        <dsp:cNvSpPr/>
      </dsp:nvSpPr>
      <dsp:spPr>
        <a:xfrm>
          <a:off x="0" y="3153795"/>
          <a:ext cx="4773612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22415"/>
              <a:satOff val="-67259"/>
              <a:lumOff val="1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485" tIns="374904" rIns="37048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Bigram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Trigram</a:t>
          </a:r>
          <a:endParaRPr lang="en-US" sz="1800" kern="1200" dirty="0"/>
        </a:p>
      </dsp:txBody>
      <dsp:txXfrm>
        <a:off x="0" y="3153795"/>
        <a:ext cx="4773612" cy="1048950"/>
      </dsp:txXfrm>
    </dsp:sp>
    <dsp:sp modelId="{5B203A22-00AF-46E7-9415-C6DAFD7E01CC}">
      <dsp:nvSpPr>
        <dsp:cNvPr id="0" name=""/>
        <dsp:cNvSpPr/>
      </dsp:nvSpPr>
      <dsp:spPr>
        <a:xfrm>
          <a:off x="238680" y="2888114"/>
          <a:ext cx="3341528" cy="531360"/>
        </a:xfrm>
        <a:prstGeom prst="roundRect">
          <a:avLst/>
        </a:prstGeom>
        <a:solidFill>
          <a:schemeClr val="accent3">
            <a:hueOff val="12522415"/>
            <a:satOff val="-67259"/>
            <a:lumOff val="11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02" tIns="0" rIns="126302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Mutual Information Method</a:t>
          </a:r>
          <a:endParaRPr lang="en-US" sz="1800" kern="1200" dirty="0"/>
        </a:p>
      </dsp:txBody>
      <dsp:txXfrm>
        <a:off x="264619" y="2914053"/>
        <a:ext cx="328965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4/7/2022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4/7/2022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4/7/2022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891" y="1752600"/>
            <a:ext cx="9435241" cy="1625599"/>
          </a:xfrm>
        </p:spPr>
        <p:txBody>
          <a:bodyPr/>
          <a:lstStyle/>
          <a:p>
            <a:r>
              <a:rPr lang="en-US" dirty="0" smtClean="0">
                <a:latin typeface="Open Sans"/>
              </a:rPr>
              <a:t>CSE4095 – Introduction to Natural Language Processing</a:t>
            </a:r>
            <a:endParaRPr lang="en-US" b="0" i="0" dirty="0">
              <a:effectLst/>
              <a:latin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891" y="3429000"/>
            <a:ext cx="9429931" cy="991077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-apple-system"/>
              </a:rPr>
              <a:t>150116021 </a:t>
            </a:r>
            <a:r>
              <a:rPr lang="en-US" sz="1200" dirty="0">
                <a:latin typeface="-apple-system"/>
              </a:rPr>
              <a:t>Mikail </a:t>
            </a:r>
            <a:r>
              <a:rPr lang="en-US" sz="1200" dirty="0" smtClean="0">
                <a:latin typeface="-apple-system"/>
              </a:rPr>
              <a:t>Torun</a:t>
            </a:r>
          </a:p>
          <a:p>
            <a:r>
              <a:rPr lang="en-US" sz="1200" dirty="0" smtClean="0">
                <a:latin typeface="-apple-system"/>
              </a:rPr>
              <a:t>150119841 </a:t>
            </a:r>
            <a:r>
              <a:rPr lang="en-US" sz="1200" dirty="0">
                <a:latin typeface="-apple-system"/>
              </a:rPr>
              <a:t>Zehra </a:t>
            </a:r>
            <a:r>
              <a:rPr lang="en-US" sz="1200" dirty="0" smtClean="0">
                <a:latin typeface="-apple-system"/>
              </a:rPr>
              <a:t>Kuru</a:t>
            </a:r>
          </a:p>
          <a:p>
            <a:r>
              <a:rPr lang="en-US" sz="1200" dirty="0" smtClean="0">
                <a:latin typeface="-apple-system"/>
              </a:rPr>
              <a:t>150117033 </a:t>
            </a:r>
            <a:r>
              <a:rPr lang="en-US" sz="1200" dirty="0">
                <a:latin typeface="-apple-system"/>
              </a:rPr>
              <a:t>Feyza Nur </a:t>
            </a:r>
            <a:r>
              <a:rPr lang="en-US" sz="1200" dirty="0" smtClean="0">
                <a:latin typeface="-apple-system"/>
              </a:rPr>
              <a:t>Bulgurcu</a:t>
            </a:r>
          </a:p>
          <a:p>
            <a:r>
              <a:rPr lang="en-US" sz="1200" dirty="0" smtClean="0">
                <a:latin typeface="-apple-system"/>
              </a:rPr>
              <a:t>150119706 </a:t>
            </a:r>
            <a:r>
              <a:rPr lang="en-US" sz="1200" dirty="0">
                <a:latin typeface="-apple-system"/>
              </a:rPr>
              <a:t>Sena Dilara </a:t>
            </a:r>
            <a:r>
              <a:rPr lang="en-US" sz="1200" dirty="0" smtClean="0">
                <a:latin typeface="-apple-system"/>
              </a:rPr>
              <a:t>Yangöz</a:t>
            </a:r>
          </a:p>
          <a:p>
            <a:r>
              <a:rPr lang="en-US" sz="1200" dirty="0" smtClean="0">
                <a:latin typeface="-apple-system"/>
              </a:rPr>
              <a:t>150117012 </a:t>
            </a:r>
            <a:r>
              <a:rPr lang="en-US" sz="1200" dirty="0">
                <a:latin typeface="-apple-system"/>
              </a:rPr>
              <a:t>Yusuf Talha </a:t>
            </a:r>
            <a:r>
              <a:rPr lang="en-US" sz="1200" dirty="0" smtClean="0">
                <a:latin typeface="-apple-system"/>
              </a:rPr>
              <a:t>Erdem</a:t>
            </a:r>
          </a:p>
          <a:p>
            <a:r>
              <a:rPr lang="en-US" sz="1200" dirty="0" smtClean="0">
                <a:latin typeface="-apple-system"/>
              </a:rPr>
              <a:t>150117050 </a:t>
            </a:r>
            <a:r>
              <a:rPr lang="en-US" sz="1200" dirty="0">
                <a:latin typeface="-apple-system"/>
              </a:rPr>
              <a:t>Alpago Göktenay </a:t>
            </a:r>
            <a:r>
              <a:rPr lang="en-US" sz="1200" dirty="0" smtClean="0">
                <a:latin typeface="-apple-system"/>
              </a:rPr>
              <a:t>Göçer</a:t>
            </a:r>
          </a:p>
          <a:p>
            <a:endParaRPr lang="en-US" sz="1200" dirty="0">
              <a:latin typeface="-apple-system"/>
            </a:endParaRPr>
          </a:p>
          <a:p>
            <a:r>
              <a:rPr lang="en-US" sz="1200" dirty="0">
                <a:latin typeface="-apple-system"/>
              </a:rPr>
              <a:t>LECTURER : Assoc. Prof MURAT CAN GANİZ</a:t>
            </a:r>
            <a:endParaRPr lang="en-US" sz="12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22030" y="2209800"/>
            <a:ext cx="9344765" cy="1016002"/>
          </a:xfrm>
        </p:spPr>
        <p:txBody>
          <a:bodyPr/>
          <a:lstStyle/>
          <a:p>
            <a:r>
              <a:rPr lang="en-US" dirty="0" smtClean="0"/>
              <a:t>The Best Method is…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422030" y="3886200"/>
            <a:ext cx="9344765" cy="1066800"/>
          </a:xfrm>
        </p:spPr>
        <p:txBody>
          <a:bodyPr/>
          <a:lstStyle/>
          <a:p>
            <a:r>
              <a:rPr lang="en-US" dirty="0" smtClean="0"/>
              <a:t>Frequency method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89212" y="967502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6A3A20"/>
                </a:solidFill>
                <a:ea typeface="+mj-ea"/>
                <a:cs typeface="+mj-cs"/>
              </a:rPr>
              <a:t>Results &amp;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2133600"/>
            <a:ext cx="9751060" cy="3937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Three Methods for Collocations</a:t>
            </a:r>
            <a:endParaRPr lang="en-US" dirty="0"/>
          </a:p>
          <a:p>
            <a:r>
              <a:rPr lang="en-US" dirty="0" smtClean="0"/>
              <a:t>Results 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1026" name="Picture 2" descr="https://cdn.discordapp.com/attachments/957189405087518774/961708035615621200/nlp-nedir_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1803400"/>
            <a:ext cx="4648200" cy="26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884" y="2514600"/>
            <a:ext cx="4773956" cy="279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Aim of the Project</a:t>
            </a:r>
          </a:p>
          <a:p>
            <a:r>
              <a:rPr lang="en-US" sz="2400" dirty="0" smtClean="0"/>
              <a:t>Scope of the Project</a:t>
            </a:r>
          </a:p>
          <a:p>
            <a:r>
              <a:rPr lang="en-US" sz="2400" dirty="0" smtClean="0"/>
              <a:t>Dataset Pre-processing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39" y="981494"/>
            <a:ext cx="4953000" cy="50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Methods for Collocations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18883" y="1981200"/>
            <a:ext cx="4773956" cy="4089400"/>
          </a:xfrm>
        </p:spPr>
        <p:txBody>
          <a:bodyPr/>
          <a:lstStyle/>
          <a:p>
            <a:r>
              <a:rPr lang="en-US" dirty="0" smtClean="0"/>
              <a:t>Frequency Method</a:t>
            </a:r>
          </a:p>
          <a:p>
            <a:r>
              <a:rPr lang="en-US" dirty="0" smtClean="0"/>
              <a:t>Frequency – T-Test Method</a:t>
            </a:r>
            <a:endParaRPr lang="en-US" dirty="0"/>
          </a:p>
          <a:p>
            <a:pPr lvl="0"/>
            <a:r>
              <a:rPr lang="en-US" dirty="0"/>
              <a:t>T-Value Test Method</a:t>
            </a:r>
          </a:p>
          <a:p>
            <a:pPr lvl="0"/>
            <a:r>
              <a:rPr lang="en-US" dirty="0"/>
              <a:t>Mutual Information Method</a:t>
            </a:r>
          </a:p>
        </p:txBody>
      </p:sp>
      <p:graphicFrame>
        <p:nvGraphicFramePr>
          <p:cNvPr id="9" name="Content Placeholder 8" descr="Vertical Box List showing 3 groups arranged one below the other and bullet points are present under each group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1353142"/>
              </p:ext>
            </p:extLst>
          </p:nvPr>
        </p:nvGraphicFramePr>
        <p:xfrm>
          <a:off x="6196013" y="1803400"/>
          <a:ext cx="477361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2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Frequency Method with Bigram and Trigram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774" y="1676400"/>
            <a:ext cx="5477639" cy="4248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12" y="1676400"/>
            <a:ext cx="5152540" cy="46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1800"/>
            <a:ext cx="9982199" cy="1168400"/>
          </a:xfrm>
        </p:spPr>
        <p:txBody>
          <a:bodyPr/>
          <a:lstStyle/>
          <a:p>
            <a:r>
              <a:rPr lang="en-US" dirty="0" smtClean="0"/>
              <a:t>Most Frequent Unigram Words &amp; Heavy Tail (Zip’s Dis.)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12" y="1981200"/>
            <a:ext cx="5759449" cy="3886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2" y="1997015"/>
            <a:ext cx="5797176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471" y="5117572"/>
            <a:ext cx="943107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31800"/>
            <a:ext cx="10057131" cy="1168400"/>
          </a:xfrm>
        </p:spPr>
        <p:txBody>
          <a:bodyPr/>
          <a:lstStyle/>
          <a:p>
            <a:pPr algn="ctr"/>
            <a:r>
              <a:rPr lang="en-US" dirty="0" smtClean="0"/>
              <a:t>Frequency Method – T-test with Bigram and Trigram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2" y="1676400"/>
            <a:ext cx="4621324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2" y="1676400"/>
            <a:ext cx="5029583" cy="47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1" y="431800"/>
            <a:ext cx="9523731" cy="1168400"/>
          </a:xfrm>
        </p:spPr>
        <p:txBody>
          <a:bodyPr/>
          <a:lstStyle/>
          <a:p>
            <a:pPr lvl="0"/>
            <a:r>
              <a:rPr lang="en-US" dirty="0"/>
              <a:t>T-Value Test </a:t>
            </a:r>
            <a:r>
              <a:rPr lang="en-US" dirty="0" smtClean="0"/>
              <a:t>Method with Bigram and Trigram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5" y="1795732"/>
            <a:ext cx="5611008" cy="438211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12" y="1910644"/>
            <a:ext cx="449579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3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016000"/>
          </a:xfrm>
        </p:spPr>
        <p:txBody>
          <a:bodyPr/>
          <a:lstStyle/>
          <a:p>
            <a:r>
              <a:rPr lang="en-US" dirty="0"/>
              <a:t>Mutual Information </a:t>
            </a:r>
            <a:r>
              <a:rPr lang="en-US" dirty="0" smtClean="0"/>
              <a:t>Method with Bigram and Trigram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1600200"/>
            <a:ext cx="4544144" cy="48768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812" y="1613140"/>
            <a:ext cx="4702990" cy="44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116</TotalTime>
  <Words>135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Constantia</vt:lpstr>
      <vt:lpstr>Open Sans</vt:lpstr>
      <vt:lpstr>Books Classic 16x9</vt:lpstr>
      <vt:lpstr>CSE4095 – Introduction to Natural Language Processing</vt:lpstr>
      <vt:lpstr>Outline</vt:lpstr>
      <vt:lpstr>Introduction</vt:lpstr>
      <vt:lpstr>Three Methods for Collocations</vt:lpstr>
      <vt:lpstr>Frequency Method with Bigram and Trigram</vt:lpstr>
      <vt:lpstr>Most Frequent Unigram Words &amp; Heavy Tail (Zip’s Dis.)</vt:lpstr>
      <vt:lpstr>Frequency Method – T-test with Bigram and Trigram</vt:lpstr>
      <vt:lpstr>T-Value Test Method with Bigram and Trigram</vt:lpstr>
      <vt:lpstr>Mutual Information Method with Bigram and Trigram</vt:lpstr>
      <vt:lpstr>The Best Method is…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CSE4095 – Introduction to Natural Language Processing</dc:title>
  <dc:creator>HP</dc:creator>
  <cp:lastModifiedBy>HP</cp:lastModifiedBy>
  <cp:revision>12</cp:revision>
  <dcterms:created xsi:type="dcterms:W3CDTF">2022-04-06T21:56:11Z</dcterms:created>
  <dcterms:modified xsi:type="dcterms:W3CDTF">2022-04-07T20:30:41Z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