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84"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85" r:id="rId18"/>
    <p:sldId id="272" r:id="rId19"/>
    <p:sldId id="290" r:id="rId20"/>
    <p:sldId id="286" r:id="rId21"/>
    <p:sldId id="291" r:id="rId22"/>
    <p:sldId id="287" r:id="rId23"/>
    <p:sldId id="292" r:id="rId24"/>
    <p:sldId id="273" r:id="rId25"/>
    <p:sldId id="274" r:id="rId26"/>
    <p:sldId id="294" r:id="rId27"/>
    <p:sldId id="275" r:id="rId28"/>
    <p:sldId id="276" r:id="rId29"/>
    <p:sldId id="293" r:id="rId30"/>
    <p:sldId id="295" r:id="rId31"/>
    <p:sldId id="277" r:id="rId32"/>
    <p:sldId id="278" r:id="rId33"/>
    <p:sldId id="279" r:id="rId34"/>
    <p:sldId id="280" r:id="rId35"/>
    <p:sldId id="281" r:id="rId36"/>
    <p:sldId id="282" r:id="rId37"/>
    <p:sldId id="28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1" autoAdjust="0"/>
    <p:restoredTop sz="94610" autoAdjust="0"/>
  </p:normalViewPr>
  <p:slideViewPr>
    <p:cSldViewPr>
      <p:cViewPr varScale="1">
        <p:scale>
          <a:sx n="104" d="100"/>
          <a:sy n="104" d="100"/>
        </p:scale>
        <p:origin x="83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702B98-49F2-45F5-B0A1-168161C122DE}" type="datetimeFigureOut">
              <a:rPr lang="en-US" smtClean="0"/>
              <a:pPr/>
              <a:t>9/22/2017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78003F-DE43-4268-A509-66C0C8BC6DD3}" type="slidenum">
              <a:rPr lang="en-US" smtClean="0"/>
              <a:pPr/>
              <a:t>‹#›</a:t>
            </a:fld>
            <a:endParaRPr lang="en-US"/>
          </a:p>
        </p:txBody>
      </p:sp>
    </p:spTree>
    <p:extLst>
      <p:ext uri="{BB962C8B-B14F-4D97-AF65-F5344CB8AC3E}">
        <p14:creationId xmlns:p14="http://schemas.microsoft.com/office/powerpoint/2010/main" val="225844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78003F-DE43-4268-A509-66C0C8BC6DD3}"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78003F-DE43-4268-A509-66C0C8BC6DD3}" type="slidenum">
              <a:rPr lang="en-US" smtClean="0"/>
              <a:pPr/>
              <a:t>19</a:t>
            </a:fld>
            <a:endParaRPr lang="en-US"/>
          </a:p>
        </p:txBody>
      </p:sp>
    </p:spTree>
    <p:extLst>
      <p:ext uri="{BB962C8B-B14F-4D97-AF65-F5344CB8AC3E}">
        <p14:creationId xmlns:p14="http://schemas.microsoft.com/office/powerpoint/2010/main" val="2904527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78003F-DE43-4268-A509-66C0C8BC6DD3}" type="slidenum">
              <a:rPr lang="en-US" smtClean="0"/>
              <a:pPr/>
              <a:t>23</a:t>
            </a:fld>
            <a:endParaRPr lang="en-US"/>
          </a:p>
        </p:txBody>
      </p:sp>
    </p:spTree>
    <p:extLst>
      <p:ext uri="{BB962C8B-B14F-4D97-AF65-F5344CB8AC3E}">
        <p14:creationId xmlns:p14="http://schemas.microsoft.com/office/powerpoint/2010/main" val="3357283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20760B-91E6-4D2A-8B49-0210005AE4CF}" type="datetimeFigureOut">
              <a:rPr lang="en-US" smtClean="0"/>
              <a:pPr/>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E5BC8-64BF-49CF-8040-4486ADC1A5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0760B-91E6-4D2A-8B49-0210005AE4CF}" type="datetimeFigureOut">
              <a:rPr lang="en-US" smtClean="0"/>
              <a:pPr/>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E5BC8-64BF-49CF-8040-4486ADC1A5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0760B-91E6-4D2A-8B49-0210005AE4CF}" type="datetimeFigureOut">
              <a:rPr lang="en-US" smtClean="0"/>
              <a:pPr/>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E5BC8-64BF-49CF-8040-4486ADC1A5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0760B-91E6-4D2A-8B49-0210005AE4CF}" type="datetimeFigureOut">
              <a:rPr lang="en-US" smtClean="0"/>
              <a:pPr/>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E5BC8-64BF-49CF-8040-4486ADC1A5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0760B-91E6-4D2A-8B49-0210005AE4CF}" type="datetimeFigureOut">
              <a:rPr lang="en-US" smtClean="0"/>
              <a:pPr/>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E5BC8-64BF-49CF-8040-4486ADC1A5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20760B-91E6-4D2A-8B49-0210005AE4CF}" type="datetimeFigureOut">
              <a:rPr lang="en-US" smtClean="0"/>
              <a:pPr/>
              <a:t>9/22/2017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E5BC8-64BF-49CF-8040-4486ADC1A5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20760B-91E6-4D2A-8B49-0210005AE4CF}" type="datetimeFigureOut">
              <a:rPr lang="en-US" smtClean="0"/>
              <a:pPr/>
              <a:t>9/22/2017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E5BC8-64BF-49CF-8040-4486ADC1A5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20760B-91E6-4D2A-8B49-0210005AE4CF}" type="datetimeFigureOut">
              <a:rPr lang="en-US" smtClean="0"/>
              <a:pPr/>
              <a:t>9/22/2017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AE5BC8-64BF-49CF-8040-4486ADC1A5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0760B-91E6-4D2A-8B49-0210005AE4CF}" type="datetimeFigureOut">
              <a:rPr lang="en-US" smtClean="0"/>
              <a:pPr/>
              <a:t>9/22/2017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E5BC8-64BF-49CF-8040-4486ADC1A5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0760B-91E6-4D2A-8B49-0210005AE4CF}" type="datetimeFigureOut">
              <a:rPr lang="en-US" smtClean="0"/>
              <a:pPr/>
              <a:t>9/22/2017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E5BC8-64BF-49CF-8040-4486ADC1A5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0760B-91E6-4D2A-8B49-0210005AE4CF}" type="datetimeFigureOut">
              <a:rPr lang="en-US" smtClean="0"/>
              <a:pPr/>
              <a:t>9/22/2017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E5BC8-64BF-49CF-8040-4486ADC1A5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0760B-91E6-4D2A-8B49-0210005AE4CF}" type="datetimeFigureOut">
              <a:rPr lang="en-US" smtClean="0"/>
              <a:pPr/>
              <a:t>9/22/2017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E5BC8-64BF-49CF-8040-4486ADC1A5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3.png"/><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5.png"/><Relationship Id="rId7"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0.png"/><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6.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8.wmf"/></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42.wmf"/></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0"/>
            <a:ext cx="7848600" cy="707886"/>
          </a:xfrm>
          <a:prstGeom prst="rect">
            <a:avLst/>
          </a:prstGeom>
          <a:solidFill>
            <a:schemeClr val="accent3"/>
          </a:solidFill>
        </p:spPr>
        <p:txBody>
          <a:bodyPr wrap="square" rtlCol="0">
            <a:spAutoFit/>
          </a:bodyPr>
          <a:lstStyle/>
          <a:p>
            <a:pPr algn="ctr"/>
            <a:r>
              <a:rPr lang="tr-TR" sz="2000" b="1" dirty="0" smtClean="0">
                <a:latin typeface="Times New Roman" pitchFamily="18" charset="0"/>
                <a:cs typeface="Times New Roman" pitchFamily="18" charset="0"/>
              </a:rPr>
              <a:t>Week 1:</a:t>
            </a:r>
          </a:p>
          <a:p>
            <a:pPr algn="ctr"/>
            <a:r>
              <a:rPr lang="tr-TR" sz="2000" b="1" dirty="0" smtClean="0">
                <a:latin typeface="Times New Roman" pitchFamily="18" charset="0"/>
                <a:cs typeface="Times New Roman" pitchFamily="18" charset="0"/>
              </a:rPr>
              <a:t>DIGITAL IMAGE FUNDAMENTALS</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021692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57600" y="5105400"/>
            <a:ext cx="1524000" cy="381000"/>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3962400" y="2590800"/>
            <a:ext cx="1066800" cy="457200"/>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09600" y="1246287"/>
            <a:ext cx="8305800" cy="5078313"/>
          </a:xfrm>
          <a:prstGeom prst="rect">
            <a:avLst/>
          </a:prstGeom>
          <a:noFill/>
        </p:spPr>
        <p:txBody>
          <a:bodyPr wrap="square" rtlCol="0">
            <a:spAutoFit/>
          </a:bodyPr>
          <a:lstStyle/>
          <a:p>
            <a:pPr marL="342900" indent="-342900" algn="just">
              <a:buFont typeface="Wingdings" pitchFamily="2" charset="2"/>
              <a:buChar char="§"/>
            </a:pPr>
            <a:r>
              <a:rPr lang="tr-TR" dirty="0" smtClean="0">
                <a:latin typeface="Times New Roman" pitchFamily="18" charset="0"/>
                <a:cs typeface="Times New Roman" pitchFamily="18" charset="0"/>
              </a:rPr>
              <a:t>When digitizing a digital image, we should decide on the dimensions</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a:t>
            </a:r>
            <a:r>
              <a:rPr lang="tr-TR" i="1" dirty="0" smtClean="0">
                <a:latin typeface="Times New Roman" pitchFamily="18" charset="0"/>
                <a:cs typeface="Times New Roman" pitchFamily="18" charset="0"/>
              </a:rPr>
              <a:t>M</a:t>
            </a:r>
            <a:r>
              <a:rPr lang="tr-TR" dirty="0" smtClean="0">
                <a:latin typeface="Times New Roman" pitchFamily="18" charset="0"/>
                <a:cs typeface="Times New Roman" pitchFamily="18" charset="0"/>
              </a:rPr>
              <a:t>, </a:t>
            </a:r>
            <a:r>
              <a:rPr lang="tr-TR" i="1" dirty="0" smtClean="0">
                <a:latin typeface="Times New Roman" pitchFamily="18" charset="0"/>
                <a:cs typeface="Times New Roman" pitchFamily="18" charset="0"/>
              </a:rPr>
              <a:t>N</a:t>
            </a:r>
            <a:r>
              <a:rPr lang="tr-TR" dirty="0" smtClean="0">
                <a:latin typeface="Times New Roman" pitchFamily="18" charset="0"/>
                <a:cs typeface="Times New Roman" pitchFamily="18" charset="0"/>
              </a:rPr>
              <a:t>) and the number of intensity levels (</a:t>
            </a:r>
            <a:r>
              <a:rPr lang="tr-TR" i="1" dirty="0" smtClean="0">
                <a:latin typeface="Times New Roman" pitchFamily="18" charset="0"/>
                <a:cs typeface="Times New Roman" pitchFamily="18" charset="0"/>
              </a:rPr>
              <a:t>L</a:t>
            </a:r>
            <a:r>
              <a:rPr lang="tr-TR" dirty="0" smtClean="0">
                <a:latin typeface="Times New Roman" pitchFamily="18" charset="0"/>
                <a:cs typeface="Times New Roman" pitchFamily="18" charset="0"/>
              </a:rPr>
              <a:t>). Other than being positive, there are no constraints on  </a:t>
            </a:r>
            <a:r>
              <a:rPr lang="tr-TR" i="1" dirty="0" smtClean="0">
                <a:latin typeface="Times New Roman" pitchFamily="18" charset="0"/>
                <a:cs typeface="Times New Roman" pitchFamily="18" charset="0"/>
              </a:rPr>
              <a:t>M</a:t>
            </a:r>
            <a:r>
              <a:rPr lang="tr-TR" dirty="0" smtClean="0">
                <a:latin typeface="Times New Roman" pitchFamily="18" charset="0"/>
                <a:cs typeface="Times New Roman" pitchFamily="18" charset="0"/>
              </a:rPr>
              <a:t> and </a:t>
            </a:r>
            <a:r>
              <a:rPr lang="tr-TR" i="1" dirty="0" smtClean="0">
                <a:latin typeface="Times New Roman" pitchFamily="18" charset="0"/>
                <a:cs typeface="Times New Roman" pitchFamily="18" charset="0"/>
              </a:rPr>
              <a:t>N</a:t>
            </a:r>
            <a:r>
              <a:rPr lang="tr-TR" dirty="0" smtClean="0">
                <a:latin typeface="Times New Roman" pitchFamily="18" charset="0"/>
                <a:cs typeface="Times New Roman" pitchFamily="18" charset="0"/>
              </a:rPr>
              <a:t>.  Since the processors perform algebraic expressions in base 2, </a:t>
            </a:r>
            <a:r>
              <a:rPr lang="tr-TR" i="1" dirty="0" smtClean="0">
                <a:latin typeface="Times New Roman" pitchFamily="18" charset="0"/>
                <a:cs typeface="Times New Roman" pitchFamily="18" charset="0"/>
              </a:rPr>
              <a:t>L </a:t>
            </a:r>
            <a:r>
              <a:rPr lang="tr-TR" dirty="0" smtClean="0">
                <a:latin typeface="Times New Roman" pitchFamily="18" charset="0"/>
                <a:cs typeface="Times New Roman" pitchFamily="18" charset="0"/>
              </a:rPr>
              <a:t>is chosen such that it is an integer multiple of 2</a:t>
            </a:r>
          </a:p>
          <a:p>
            <a:pPr algn="just"/>
            <a:endParaRPr lang="tr-TR" dirty="0" smtClean="0">
              <a:latin typeface="Times New Roman" pitchFamily="18" charset="0"/>
              <a:cs typeface="Times New Roman" pitchFamily="18" charset="0"/>
            </a:endParaRPr>
          </a:p>
          <a:p>
            <a:pPr marL="342900" indent="-342900" algn="just"/>
            <a:r>
              <a:rPr lang="tr-TR" i="1" dirty="0">
                <a:latin typeface="Times New Roman" pitchFamily="18" charset="0"/>
                <a:cs typeface="Times New Roman" pitchFamily="18" charset="0"/>
              </a:rPr>
              <a:t> </a:t>
            </a:r>
            <a:r>
              <a:rPr lang="tr-TR" i="1" dirty="0" smtClean="0">
                <a:latin typeface="Times New Roman" pitchFamily="18" charset="0"/>
                <a:cs typeface="Times New Roman" pitchFamily="18" charset="0"/>
              </a:rPr>
              <a:t>                                                            L = 2</a:t>
            </a:r>
            <a:r>
              <a:rPr lang="tr-TR" i="1" baseline="30000" dirty="0" smtClean="0">
                <a:latin typeface="Times New Roman" pitchFamily="18" charset="0"/>
                <a:cs typeface="Times New Roman" pitchFamily="18" charset="0"/>
              </a:rPr>
              <a:t>k</a:t>
            </a:r>
            <a:r>
              <a:rPr lang="tr-TR" dirty="0" smtClean="0">
                <a:latin typeface="Times New Roman" pitchFamily="18" charset="0"/>
                <a:cs typeface="Times New Roman" pitchFamily="18" charset="0"/>
              </a:rPr>
              <a:t> </a:t>
            </a:r>
          </a:p>
          <a:p>
            <a:pPr marL="342900" indent="-342900" algn="just"/>
            <a:endParaRPr lang="tr-TR" dirty="0" smtClean="0">
              <a:latin typeface="Times New Roman" pitchFamily="18" charset="0"/>
              <a:cs typeface="Times New Roman" pitchFamily="18" charset="0"/>
            </a:endParaRPr>
          </a:p>
          <a:p>
            <a:pPr marL="342900" indent="-342900" algn="just"/>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     Intensity values are assumed to be an integer in the interval [0</a:t>
            </a:r>
            <a:r>
              <a:rPr lang="tr-TR" i="1" dirty="0" smtClean="0">
                <a:latin typeface="Times New Roman" pitchFamily="18" charset="0"/>
                <a:cs typeface="Times New Roman" pitchFamily="18" charset="0"/>
              </a:rPr>
              <a:t>, L-</a:t>
            </a:r>
            <a:r>
              <a:rPr lang="tr-TR" dirty="0" smtClean="0">
                <a:latin typeface="Times New Roman" pitchFamily="18" charset="0"/>
                <a:cs typeface="Times New Roman" pitchFamily="18" charset="0"/>
              </a:rPr>
              <a:t>1]. </a:t>
            </a:r>
          </a:p>
          <a:p>
            <a:pPr marL="342900" indent="-342900" algn="just">
              <a:buFont typeface="Wingdings" pitchFamily="2" charset="2"/>
              <a:buChar char="§"/>
            </a:pPr>
            <a:r>
              <a:rPr lang="tr-TR" dirty="0" smtClean="0">
                <a:latin typeface="Times New Roman" pitchFamily="18" charset="0"/>
                <a:cs typeface="Times New Roman" pitchFamily="18" charset="0"/>
              </a:rPr>
              <a:t>The ratio of the maximum measurable intensity to the minumum discrenbile intensity is called the dynamic range.</a:t>
            </a:r>
          </a:p>
          <a:p>
            <a:pPr marL="342900" indent="-342900" algn="just">
              <a:buFont typeface="Wingdings" pitchFamily="2" charset="2"/>
              <a:buChar char="§"/>
            </a:pPr>
            <a:r>
              <a:rPr lang="tr-TR" dirty="0" smtClean="0">
                <a:latin typeface="Times New Roman" pitchFamily="18" charset="0"/>
                <a:cs typeface="Times New Roman" pitchFamily="18" charset="0"/>
              </a:rPr>
              <a:t>The difference between the maximum and minimum intensity levels is called the contrast. </a:t>
            </a:r>
          </a:p>
          <a:p>
            <a:pPr marL="342900" indent="-342900" algn="just">
              <a:buFont typeface="Wingdings" pitchFamily="2" charset="2"/>
              <a:buChar char="§"/>
            </a:pPr>
            <a:r>
              <a:rPr lang="tr-TR" dirty="0" smtClean="0">
                <a:latin typeface="Times New Roman" pitchFamily="18" charset="0"/>
                <a:cs typeface="Times New Roman" pitchFamily="18" charset="0"/>
              </a:rPr>
              <a:t>The number of bits </a:t>
            </a:r>
            <a:r>
              <a:rPr lang="tr-TR" i="1" dirty="0" smtClean="0">
                <a:latin typeface="Times New Roman" pitchFamily="18" charset="0"/>
                <a:cs typeface="Times New Roman" pitchFamily="18" charset="0"/>
              </a:rPr>
              <a:t>b</a:t>
            </a:r>
            <a:r>
              <a:rPr lang="tr-TR" dirty="0" smtClean="0">
                <a:latin typeface="Times New Roman" pitchFamily="18" charset="0"/>
                <a:cs typeface="Times New Roman" pitchFamily="18" charset="0"/>
              </a:rPr>
              <a:t> required to represent a digital image is computed from</a:t>
            </a:r>
            <a:endParaRPr lang="tr-TR" i="1" dirty="0" smtClean="0">
              <a:latin typeface="Times New Roman" pitchFamily="18" charset="0"/>
              <a:cs typeface="Times New Roman" pitchFamily="18" charset="0"/>
            </a:endParaRPr>
          </a:p>
          <a:p>
            <a:pPr marL="342900" indent="-342900" algn="just"/>
            <a:r>
              <a:rPr lang="tr-TR" dirty="0">
                <a:latin typeface="Times New Roman" pitchFamily="18" charset="0"/>
                <a:cs typeface="Times New Roman" pitchFamily="18" charset="0"/>
              </a:rPr>
              <a:t> </a:t>
            </a:r>
            <a:endParaRPr lang="tr-TR" dirty="0" smtClean="0">
              <a:latin typeface="Times New Roman" pitchFamily="18" charset="0"/>
              <a:cs typeface="Times New Roman" pitchFamily="18" charset="0"/>
            </a:endParaRPr>
          </a:p>
          <a:p>
            <a:pPr marL="342900" indent="-342900" algn="just"/>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                                                     </a:t>
            </a:r>
            <a:r>
              <a:rPr lang="tr-TR" i="1" dirty="0" smtClean="0">
                <a:latin typeface="Times New Roman" pitchFamily="18" charset="0"/>
                <a:cs typeface="Times New Roman" pitchFamily="18" charset="0"/>
              </a:rPr>
              <a:t>b= M x N x k</a:t>
            </a:r>
          </a:p>
          <a:p>
            <a:pPr marL="342900" indent="-342900" algn="just"/>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      </a:t>
            </a:r>
          </a:p>
          <a:p>
            <a:pPr marL="342900" indent="-342900" algn="just"/>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     If </a:t>
            </a:r>
            <a:r>
              <a:rPr lang="tr-TR" i="1" dirty="0" smtClean="0">
                <a:latin typeface="Times New Roman" pitchFamily="18" charset="0"/>
                <a:cs typeface="Times New Roman" pitchFamily="18" charset="0"/>
              </a:rPr>
              <a:t>M = N</a:t>
            </a:r>
            <a:r>
              <a:rPr lang="tr-TR" dirty="0" smtClean="0">
                <a:latin typeface="Times New Roman" pitchFamily="18" charset="0"/>
                <a:cs typeface="Times New Roman" pitchFamily="18" charset="0"/>
              </a:rPr>
              <a:t>, then  </a:t>
            </a:r>
            <a:r>
              <a:rPr lang="tr-TR" i="1" dirty="0" smtClean="0">
                <a:latin typeface="Times New Roman" pitchFamily="18" charset="0"/>
                <a:cs typeface="Times New Roman" pitchFamily="18" charset="0"/>
              </a:rPr>
              <a:t>b = N</a:t>
            </a:r>
            <a:r>
              <a:rPr lang="tr-TR" i="1" baseline="30000" dirty="0" smtClean="0">
                <a:latin typeface="Times New Roman" pitchFamily="18" charset="0"/>
                <a:cs typeface="Times New Roman" pitchFamily="18" charset="0"/>
              </a:rPr>
              <a:t>2</a:t>
            </a:r>
            <a:r>
              <a:rPr lang="tr-TR" i="1" dirty="0" smtClean="0">
                <a:latin typeface="Times New Roman" pitchFamily="18" charset="0"/>
                <a:cs typeface="Times New Roman" pitchFamily="18" charset="0"/>
              </a:rPr>
              <a:t>k </a:t>
            </a:r>
            <a:endParaRPr lang="tr-TR" baseline="30000" dirty="0" smtClean="0">
              <a:latin typeface="Times New Roman" pitchFamily="18" charset="0"/>
              <a:cs typeface="Times New Roman" pitchFamily="18" charset="0"/>
            </a:endParaRPr>
          </a:p>
          <a:p>
            <a:pPr marL="342900" indent="-342900"/>
            <a:endParaRPr lang="en-US" dirty="0">
              <a:latin typeface="Times New Roman" pitchFamily="18" charset="0"/>
              <a:cs typeface="Times New Roman" pitchFamily="18" charset="0"/>
            </a:endParaRPr>
          </a:p>
        </p:txBody>
      </p:sp>
      <p:sp>
        <p:nvSpPr>
          <p:cNvPr id="5" name="TextBox 4"/>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Representing Digital Images</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652588"/>
            <a:ext cx="848677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Representing Digital Images</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485305"/>
            <a:ext cx="8229600" cy="4001095"/>
          </a:xfrm>
          <a:prstGeom prst="rect">
            <a:avLst/>
          </a:prstGeom>
          <a:noFill/>
        </p:spPr>
        <p:txBody>
          <a:bodyPr wrap="square" rtlCol="0">
            <a:spAutoFit/>
          </a:bodyPr>
          <a:lstStyle/>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The spatial resolution is the largest number discernible line pairs per unit distance.</a:t>
            </a:r>
          </a:p>
          <a:p>
            <a:pPr marL="285750" indent="-285750" algn="just">
              <a:buFont typeface="Wingdings" panose="05000000000000000000" pitchFamily="2" charset="2"/>
              <a:buChar char="§"/>
            </a:pPr>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The unit frequently used for the spatial resolution is the number of dots per unit distance. If the unit distance is chosen as inch, the spatial resolution becomes  number of dots per inch (dpi).</a:t>
            </a:r>
          </a:p>
          <a:p>
            <a:pPr marL="285750" indent="-285750" algn="just">
              <a:buFont typeface="Wingdings" panose="05000000000000000000" pitchFamily="2" charset="2"/>
              <a:buChar char="§"/>
            </a:pPr>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Specifying</a:t>
            </a:r>
            <a:r>
              <a:rPr lang="tr-TR" dirty="0">
                <a:latin typeface="Times New Roman" pitchFamily="18" charset="0"/>
                <a:cs typeface="Times New Roman" pitchFamily="18" charset="0"/>
              </a:rPr>
              <a:t> </a:t>
            </a:r>
            <a:r>
              <a:rPr lang="tr-TR" i="1" dirty="0" smtClean="0">
                <a:latin typeface="Times New Roman" pitchFamily="18" charset="0"/>
                <a:cs typeface="Times New Roman" pitchFamily="18" charset="0"/>
              </a:rPr>
              <a:t>M</a:t>
            </a:r>
            <a:r>
              <a:rPr lang="tr-TR" dirty="0" smtClean="0">
                <a:latin typeface="Times New Roman" pitchFamily="18" charset="0"/>
                <a:cs typeface="Times New Roman" pitchFamily="18" charset="0"/>
              </a:rPr>
              <a:t> and </a:t>
            </a:r>
            <a:r>
              <a:rPr lang="tr-TR" i="1" dirty="0" smtClean="0">
                <a:latin typeface="Times New Roman" pitchFamily="18" charset="0"/>
                <a:cs typeface="Times New Roman" pitchFamily="18" charset="0"/>
              </a:rPr>
              <a:t>N</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is not enough for the spatial resolution. We must also specify the dimensions of the image in terms of the distance.</a:t>
            </a:r>
          </a:p>
          <a:p>
            <a:pPr marL="285750" indent="-285750" algn="just">
              <a:buFont typeface="Wingdings" panose="05000000000000000000" pitchFamily="2" charset="2"/>
              <a:buChar char="§"/>
            </a:pPr>
            <a:endParaRPr lang="tr-TR" dirty="0" smtClean="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Intensity resolution</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is the smallest discernible change in intensity level. </a:t>
            </a:r>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Intensity resolution is represented by numbers that are an integer power of 2 such as 8, 16. For istance,  if an image has 256 intensity levels, its intensity resolution is 8 bits</a:t>
            </a:r>
            <a:r>
              <a:rPr lang="tr-TR"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TextBox 3"/>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Spatial and Intensity Resolutions</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2819400" y="1373748"/>
            <a:ext cx="3276600" cy="4265052"/>
          </a:xfrm>
          <a:prstGeom prst="rect">
            <a:avLst/>
          </a:prstGeom>
          <a:noFill/>
          <a:ln w="9525">
            <a:noFill/>
            <a:miter lim="800000"/>
            <a:headEnd/>
            <a:tailEnd/>
          </a:ln>
          <a:effectLst/>
        </p:spPr>
      </p:pic>
      <p:sp>
        <p:nvSpPr>
          <p:cNvPr id="4" name="TextBox 3"/>
          <p:cNvSpPr txBox="1"/>
          <p:nvPr/>
        </p:nvSpPr>
        <p:spPr>
          <a:xfrm>
            <a:off x="1752600" y="5791200"/>
            <a:ext cx="4953000"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T</a:t>
            </a:r>
            <a:r>
              <a:rPr lang="tr-TR" dirty="0" smtClean="0">
                <a:latin typeface="Times New Roman" panose="02020603050405020304" pitchFamily="18" charset="0"/>
                <a:cs typeface="Times New Roman" panose="02020603050405020304" pitchFamily="18" charset="0"/>
              </a:rPr>
              <a:t>he spatial resolutions are: 1250, 300, 150, </a:t>
            </a:r>
            <a:r>
              <a:rPr lang="tr-TR" dirty="0">
                <a:latin typeface="Times New Roman" panose="02020603050405020304" pitchFamily="18" charset="0"/>
                <a:cs typeface="Times New Roman" panose="02020603050405020304" pitchFamily="18" charset="0"/>
              </a:rPr>
              <a:t>7 (dpi).</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Spatial and Intensity Resolutions</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71750" y="1219200"/>
            <a:ext cx="3829050" cy="4572000"/>
          </a:xfrm>
          <a:prstGeom prst="rect">
            <a:avLst/>
          </a:prstGeom>
          <a:noFill/>
          <a:ln w="9525">
            <a:noFill/>
            <a:miter lim="800000"/>
            <a:headEnd/>
            <a:tailEnd/>
          </a:ln>
          <a:effectLst/>
        </p:spPr>
      </p:pic>
      <p:sp>
        <p:nvSpPr>
          <p:cNvPr id="4" name="TextBox 3"/>
          <p:cNvSpPr txBox="1"/>
          <p:nvPr/>
        </p:nvSpPr>
        <p:spPr>
          <a:xfrm>
            <a:off x="2286000" y="5943600"/>
            <a:ext cx="4419600" cy="369332"/>
          </a:xfrm>
          <a:prstGeom prst="rect">
            <a:avLst/>
          </a:prstGeom>
          <a:noFill/>
        </p:spPr>
        <p:txBody>
          <a:bodyPr wrap="square" rtlCol="0">
            <a:spAutoFit/>
          </a:bodyPr>
          <a:lstStyle/>
          <a:p>
            <a:r>
              <a:rPr lang="tr-TR" dirty="0" smtClean="0">
                <a:latin typeface="Times New Roman" pitchFamily="18" charset="0"/>
                <a:cs typeface="Times New Roman" pitchFamily="18" charset="0"/>
              </a:rPr>
              <a:t>Intensity resolutions are  </a:t>
            </a:r>
            <a:r>
              <a:rPr lang="tr-TR" i="1" dirty="0" smtClean="0">
                <a:latin typeface="Times New Roman" pitchFamily="18" charset="0"/>
                <a:cs typeface="Times New Roman" pitchFamily="18" charset="0"/>
              </a:rPr>
              <a:t>L</a:t>
            </a:r>
            <a:r>
              <a:rPr lang="tr-TR" dirty="0" smtClean="0">
                <a:latin typeface="Times New Roman" pitchFamily="18" charset="0"/>
                <a:cs typeface="Times New Roman" pitchFamily="18" charset="0"/>
              </a:rPr>
              <a:t> = 256, 128, 64, 32.</a:t>
            </a:r>
            <a:endParaRPr lang="en-US" dirty="0">
              <a:latin typeface="Times New Roman" pitchFamily="18" charset="0"/>
              <a:cs typeface="Times New Roman" pitchFamily="18" charset="0"/>
            </a:endParaRPr>
          </a:p>
        </p:txBody>
      </p:sp>
      <p:sp>
        <p:nvSpPr>
          <p:cNvPr id="6" name="TextBox 5"/>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Spatial and Intensity Resolutions</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514600" y="1409700"/>
            <a:ext cx="3895725" cy="4610100"/>
          </a:xfrm>
          <a:prstGeom prst="rect">
            <a:avLst/>
          </a:prstGeom>
          <a:noFill/>
          <a:ln w="9525">
            <a:noFill/>
            <a:miter lim="800000"/>
            <a:headEnd/>
            <a:tailEnd/>
          </a:ln>
          <a:effectLst/>
        </p:spPr>
      </p:pic>
      <p:sp>
        <p:nvSpPr>
          <p:cNvPr id="6" name="TextBox 5"/>
          <p:cNvSpPr txBox="1"/>
          <p:nvPr/>
        </p:nvSpPr>
        <p:spPr>
          <a:xfrm>
            <a:off x="2581275" y="6107668"/>
            <a:ext cx="4124325" cy="369332"/>
          </a:xfrm>
          <a:prstGeom prst="rect">
            <a:avLst/>
          </a:prstGeom>
          <a:noFill/>
        </p:spPr>
        <p:txBody>
          <a:bodyPr wrap="square" rtlCol="0">
            <a:spAutoFit/>
          </a:bodyPr>
          <a:lstStyle/>
          <a:p>
            <a:r>
              <a:rPr lang="tr-TR" dirty="0" smtClean="0">
                <a:latin typeface="Times New Roman" pitchFamily="18" charset="0"/>
                <a:cs typeface="Times New Roman" pitchFamily="18" charset="0"/>
              </a:rPr>
              <a:t>Intensity resolutions are  </a:t>
            </a:r>
            <a:r>
              <a:rPr lang="tr-TR" i="1" dirty="0" smtClean="0">
                <a:latin typeface="Times New Roman" pitchFamily="18" charset="0"/>
                <a:cs typeface="Times New Roman" pitchFamily="18" charset="0"/>
              </a:rPr>
              <a:t>L</a:t>
            </a:r>
            <a:r>
              <a:rPr lang="tr-TR" dirty="0" smtClean="0">
                <a:latin typeface="Times New Roman" pitchFamily="18" charset="0"/>
                <a:cs typeface="Times New Roman" pitchFamily="18" charset="0"/>
              </a:rPr>
              <a:t> = 16, 8, 4, 2.</a:t>
            </a:r>
            <a:endParaRPr lang="en-US" dirty="0">
              <a:latin typeface="Times New Roman" pitchFamily="18" charset="0"/>
              <a:cs typeface="Times New Roman" pitchFamily="18" charset="0"/>
            </a:endParaRPr>
          </a:p>
        </p:txBody>
      </p:sp>
      <p:sp>
        <p:nvSpPr>
          <p:cNvPr id="7" name="TextBox 6"/>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Spatial and Intensity Resolutions</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295400"/>
            <a:ext cx="8153400" cy="4524315"/>
          </a:xfrm>
          <a:prstGeom prst="rect">
            <a:avLst/>
          </a:prstGeom>
          <a:noFill/>
        </p:spPr>
        <p:txBody>
          <a:bodyPr wrap="square" rtlCol="0">
            <a:spAutoFit/>
          </a:bodyPr>
          <a:lstStyle/>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Interpolation is the process of using known data to estimate values at unknown locations.</a:t>
            </a:r>
          </a:p>
          <a:p>
            <a:pPr marL="285750" indent="-285750" algn="just">
              <a:buFont typeface="Wingdings" panose="05000000000000000000" pitchFamily="2" charset="2"/>
              <a:buChar char="§"/>
            </a:pPr>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Suppose that an image of size 500 x 500 pixels has to be enlarged  1.5 times to 750 x 750 pixels.</a:t>
            </a:r>
          </a:p>
          <a:p>
            <a:pPr marL="285750" indent="-285750" algn="just">
              <a:buFont typeface="Wingdings" panose="05000000000000000000" pitchFamily="2" charset="2"/>
              <a:buChar char="§"/>
            </a:pPr>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An imaginary 750 x 750 grid with the same pixel spacing as the original is created. Then, it is shrinked so that it fits excatly over the original image.  </a:t>
            </a:r>
          </a:p>
          <a:p>
            <a:pPr algn="just"/>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The pixel spacing in the shrunken 750 x 750 grid will be less than the pixel spacing in the original grid. Hence, the intensity values at newly created pixel locations must be determined. For this purpose, there are several  methods such as </a:t>
            </a:r>
          </a:p>
          <a:p>
            <a:endParaRPr lang="tr-TR" dirty="0" smtClean="0">
              <a:latin typeface="Times New Roman" pitchFamily="18" charset="0"/>
              <a:cs typeface="Times New Roman" pitchFamily="18" charset="0"/>
            </a:endParaRPr>
          </a:p>
          <a:p>
            <a:r>
              <a:rPr lang="tr-TR" dirty="0" smtClean="0">
                <a:latin typeface="Times New Roman" pitchFamily="18" charset="0"/>
                <a:cs typeface="Times New Roman" pitchFamily="18" charset="0"/>
              </a:rPr>
              <a:t>          Nearest-neighbor interpolation</a:t>
            </a:r>
          </a:p>
          <a:p>
            <a:r>
              <a:rPr lang="tr-TR" dirty="0" smtClean="0">
                <a:latin typeface="Times New Roman" pitchFamily="18" charset="0"/>
                <a:cs typeface="Times New Roman" pitchFamily="18" charset="0"/>
              </a:rPr>
              <a:t>          Bi-linear interpolation</a:t>
            </a:r>
          </a:p>
          <a:p>
            <a:r>
              <a:rPr lang="tr-TR" dirty="0" smtClean="0">
                <a:latin typeface="Times New Roman" pitchFamily="18" charset="0"/>
                <a:cs typeface="Times New Roman" pitchFamily="18" charset="0"/>
              </a:rPr>
              <a:t>          Bi-cubic interpolation </a:t>
            </a:r>
          </a:p>
        </p:txBody>
      </p:sp>
      <p:sp>
        <p:nvSpPr>
          <p:cNvPr id="4" name="TextBox 3"/>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Image Interpolation</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2057400"/>
            <a:ext cx="6170396" cy="2590800"/>
          </a:xfrm>
          <a:prstGeom prst="rect">
            <a:avLst/>
          </a:prstGeom>
        </p:spPr>
      </p:pic>
      <p:sp>
        <p:nvSpPr>
          <p:cNvPr id="3" name="TextBox 2"/>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Image Interpolation</a:t>
            </a:r>
            <a:endParaRPr lang="en-US" sz="2200" b="1" dirty="0">
              <a:latin typeface="Times New Roman" pitchFamily="18" charset="0"/>
              <a:cs typeface="Times New Roman" pitchFamily="18" charset="0"/>
            </a:endParaRPr>
          </a:p>
        </p:txBody>
      </p:sp>
      <p:sp>
        <p:nvSpPr>
          <p:cNvPr id="4" name="TextBox 3"/>
          <p:cNvSpPr txBox="1"/>
          <p:nvPr/>
        </p:nvSpPr>
        <p:spPr>
          <a:xfrm>
            <a:off x="685800" y="1371600"/>
            <a:ext cx="7848600" cy="369332"/>
          </a:xfrm>
          <a:prstGeom prst="rect">
            <a:avLst/>
          </a:prstGeom>
          <a:noFill/>
        </p:spPr>
        <p:txBody>
          <a:bodyPr wrap="square" rtlCol="0">
            <a:spAutoFit/>
          </a:bodyPr>
          <a:lstStyle/>
          <a:p>
            <a:pPr algn="just"/>
            <a:r>
              <a:rPr lang="tr-TR"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 Factor of 2 upsampling</a:t>
            </a:r>
            <a:r>
              <a:rPr lang="en-US" dirty="0" smtClean="0">
                <a:latin typeface="Times New Roman" pitchFamily="18" charset="0"/>
                <a:cs typeface="Times New Roman" pitchFamily="18" charset="0"/>
              </a:rPr>
              <a:t> </a:t>
            </a:r>
          </a:p>
        </p:txBody>
      </p:sp>
      <p:sp>
        <p:nvSpPr>
          <p:cNvPr id="5" name="TextBox 4"/>
          <p:cNvSpPr txBox="1"/>
          <p:nvPr/>
        </p:nvSpPr>
        <p:spPr>
          <a:xfrm>
            <a:off x="685800" y="5525869"/>
            <a:ext cx="7848600" cy="646331"/>
          </a:xfrm>
          <a:prstGeom prst="rect">
            <a:avLst/>
          </a:prstGeom>
          <a:noFill/>
        </p:spPr>
        <p:txBody>
          <a:bodyPr wrap="square" rtlCol="0">
            <a:spAutoFit/>
          </a:bodyPr>
          <a:lstStyle/>
          <a:p>
            <a:pPr algn="just"/>
            <a:r>
              <a:rPr lang="tr-TR" dirty="0" smtClean="0">
                <a:latin typeface="Times New Roman" pitchFamily="18" charset="0"/>
                <a:cs typeface="Times New Roman" pitchFamily="18" charset="0"/>
              </a:rPr>
              <a:t>Blue samples are retained in the interpolated image.</a:t>
            </a:r>
          </a:p>
          <a:p>
            <a:pPr algn="just"/>
            <a:r>
              <a:rPr lang="tr-TR" dirty="0" smtClean="0">
                <a:latin typeface="Times New Roman" pitchFamily="18" charset="0"/>
                <a:cs typeface="Times New Roman" pitchFamily="18" charset="0"/>
              </a:rPr>
              <a:t>Orange samples are estimated from the surrounding blue samples.</a:t>
            </a:r>
            <a:r>
              <a:rPr lang="en-US" dirty="0" smtClean="0">
                <a:latin typeface="Times New Roman" pitchFamily="18" charset="0"/>
                <a:cs typeface="Times New Roman" pitchFamily="18" charset="0"/>
              </a:rPr>
              <a:t> </a:t>
            </a:r>
          </a:p>
        </p:txBody>
      </p:sp>
      <p:sp>
        <p:nvSpPr>
          <p:cNvPr id="7" name="TextBox 6"/>
          <p:cNvSpPr txBox="1"/>
          <p:nvPr/>
        </p:nvSpPr>
        <p:spPr>
          <a:xfrm>
            <a:off x="1600200" y="4724400"/>
            <a:ext cx="2438400"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i</a:t>
            </a:r>
            <a:r>
              <a:rPr lang="tr-TR" dirty="0" smtClean="0">
                <a:latin typeface="Times New Roman" panose="02020603050405020304" pitchFamily="18" charset="0"/>
                <a:cs typeface="Times New Roman" panose="02020603050405020304" pitchFamily="18" charset="0"/>
              </a:rPr>
              <a:t>mage to be interpolated</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257800" y="4724400"/>
            <a:ext cx="1981200"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i</a:t>
            </a:r>
            <a:r>
              <a:rPr lang="tr-TR" dirty="0" smtClean="0">
                <a:latin typeface="Times New Roman" panose="02020603050405020304" pitchFamily="18" charset="0"/>
                <a:cs typeface="Times New Roman" panose="02020603050405020304" pitchFamily="18" charset="0"/>
              </a:rPr>
              <a:t>nterpolated image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938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990600" y="4191000"/>
            <a:ext cx="4419600" cy="381000"/>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362200" y="3369154"/>
            <a:ext cx="1752600" cy="669446"/>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227" name="Equation" r:id="rId3" imgW="914400" imgH="215640" progId="Equation.3">
                  <p:embed/>
                </p:oleObj>
              </mc:Choice>
              <mc:Fallback>
                <p:oleObj name="Equation" r:id="rId3" imgW="91440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Image Interpolation (Nearest Neighbor Interpolation)</a:t>
            </a:r>
            <a:endParaRPr lang="en-US" sz="2200"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685800" y="5068669"/>
                <a:ext cx="7848600" cy="646331"/>
              </a:xfrm>
              <a:prstGeom prst="rect">
                <a:avLst/>
              </a:prstGeom>
              <a:noFill/>
            </p:spPr>
            <p:txBody>
              <a:bodyPr wrap="square" rtlCol="0">
                <a:spAutoFit/>
              </a:bodyPr>
              <a:lstStyle/>
              <a:p>
                <a:pPr algn="just"/>
                <a:r>
                  <a:rPr lang="tr-TR" dirty="0" smtClean="0">
                    <a:latin typeface="Times New Roman" pitchFamily="18" charset="0"/>
                    <a:cs typeface="Times New Roman" pitchFamily="18" charset="0"/>
                  </a:rPr>
                  <a:t>NNI is also known as pixel replication because each pixel value in the input image  is replaced by </a:t>
                </a:r>
                <a:r>
                  <a:rPr lang="en-US" dirty="0" smtClean="0">
                    <a:latin typeface="Times New Roman" pitchFamily="18" charset="0"/>
                    <a:cs typeface="Times New Roman" pitchFamily="18" charset="0"/>
                  </a:rPr>
                  <a:t> </a:t>
                </a:r>
                <a14:m>
                  <m:oMath xmlns:m="http://schemas.openxmlformats.org/officeDocument/2006/math">
                    <m:r>
                      <a:rPr lang="tr-TR" b="0" i="1" smtClean="0">
                        <a:latin typeface="Cambria Math" panose="02040503050406030204" pitchFamily="18" charset="0"/>
                        <a:cs typeface="Times New Roman" pitchFamily="18" charset="0"/>
                      </a:rPr>
                      <m:t>𝑀</m:t>
                    </m:r>
                    <m:r>
                      <a:rPr lang="tr-TR" b="0" i="1" smtClean="0">
                        <a:latin typeface="Cambria Math" panose="02040503050406030204" pitchFamily="18" charset="0"/>
                        <a:ea typeface="Cambria Math" panose="02040503050406030204" pitchFamily="18" charset="0"/>
                        <a:cs typeface="Times New Roman" pitchFamily="18" charset="0"/>
                      </a:rPr>
                      <m:t>×</m:t>
                    </m:r>
                    <m:r>
                      <a:rPr lang="tr-TR" b="0" i="1" smtClean="0">
                        <a:latin typeface="Cambria Math" panose="02040503050406030204" pitchFamily="18" charset="0"/>
                        <a:ea typeface="Cambria Math" panose="02040503050406030204" pitchFamily="18" charset="0"/>
                        <a:cs typeface="Times New Roman" pitchFamily="18" charset="0"/>
                      </a:rPr>
                      <m:t>𝑀</m:t>
                    </m:r>
                  </m:oMath>
                </a14:m>
                <a:r>
                  <a:rPr lang="tr-TR" dirty="0" smtClean="0">
                    <a:latin typeface="Times New Roman" pitchFamily="18" charset="0"/>
                    <a:cs typeface="Times New Roman" pitchFamily="18" charset="0"/>
                  </a:rPr>
                  <a:t> pixels of the sample value in the output image.</a:t>
                </a:r>
                <a:endParaRPr lang="en-US" dirty="0" smtClean="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85800" y="5068669"/>
                <a:ext cx="7848600" cy="646331"/>
              </a:xfrm>
              <a:prstGeom prst="rect">
                <a:avLst/>
              </a:prstGeom>
              <a:blipFill>
                <a:blip r:embed="rId5"/>
                <a:stretch>
                  <a:fillRect l="-699" t="-4673" r="-622" b="-13084"/>
                </a:stretch>
              </a:blipFill>
            </p:spPr>
            <p:txBody>
              <a:bodyPr/>
              <a:lstStyle/>
              <a:p>
                <a:r>
                  <a:rPr lang="en-US">
                    <a:noFill/>
                  </a:rPr>
                  <a:t> </a:t>
                </a:r>
              </a:p>
            </p:txBody>
          </p:sp>
        </mc:Fallback>
      </mc:AlternateContent>
      <p:pic>
        <p:nvPicPr>
          <p:cNvPr id="11" name="Picture 10"/>
          <p:cNvPicPr>
            <a:picLocks noChangeAspect="1"/>
          </p:cNvPicPr>
          <p:nvPr/>
        </p:nvPicPr>
        <p:blipFill>
          <a:blip r:embed="rId6"/>
          <a:stretch>
            <a:fillRect/>
          </a:stretch>
        </p:blipFill>
        <p:spPr>
          <a:xfrm>
            <a:off x="5962650" y="1962150"/>
            <a:ext cx="2495550" cy="2000250"/>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762000" y="1447800"/>
                <a:ext cx="4876800" cy="3396956"/>
              </a:xfrm>
              <a:prstGeom prst="rect">
                <a:avLst/>
              </a:prstGeom>
              <a:noFill/>
            </p:spPr>
            <p:txBody>
              <a:bodyPr wrap="square" rtlCol="0">
                <a:spAutoFit/>
              </a:bodyPr>
              <a:lstStyle/>
              <a:p>
                <a:pPr algn="just"/>
                <a:r>
                  <a:rPr lang="tr-TR" dirty="0" smtClean="0">
                    <a:latin typeface="Times New Roman" pitchFamily="18" charset="0"/>
                    <a:cs typeface="Times New Roman" pitchFamily="18" charset="0"/>
                  </a:rPr>
                  <a:t>For factor of </a:t>
                </a:r>
                <a:r>
                  <a:rPr lang="tr-TR" i="1" dirty="0" smtClean="0">
                    <a:latin typeface="Times New Roman" pitchFamily="18" charset="0"/>
                    <a:cs typeface="Times New Roman" pitchFamily="18" charset="0"/>
                  </a:rPr>
                  <a:t>M</a:t>
                </a:r>
                <a:r>
                  <a:rPr lang="tr-TR" dirty="0" smtClean="0">
                    <a:latin typeface="Times New Roman" pitchFamily="18" charset="0"/>
                    <a:cs typeface="Times New Roman" pitchFamily="18" charset="0"/>
                  </a:rPr>
                  <a:t> upsampling, intensity level of a pixel is determined by the intensity of its nearest neighbor in the original</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image.</a:t>
                </a:r>
              </a:p>
              <a:p>
                <a:pPr algn="just"/>
                <a:endParaRPr lang="tr-TR" dirty="0">
                  <a:latin typeface="Times New Roman" pitchFamily="18" charset="0"/>
                  <a:cs typeface="Times New Roman" pitchFamily="18" charset="0"/>
                </a:endParaRPr>
              </a:p>
              <a:p>
                <a:pPr algn="just"/>
                <a14:m>
                  <m:oMath xmlns:m="http://schemas.openxmlformats.org/officeDocument/2006/math">
                    <m:r>
                      <a:rPr lang="tr-TR" b="0" i="1" smtClean="0">
                        <a:latin typeface="Cambria Math" panose="02040503050406030204" pitchFamily="18" charset="0"/>
                        <a:cs typeface="Times New Roman" pitchFamily="18" charset="0"/>
                      </a:rPr>
                      <m:t>𝑂</m:t>
                    </m:r>
                    <m:d>
                      <m:dPr>
                        <m:begChr m:val="["/>
                        <m:endChr m:val="]"/>
                        <m:ctrlPr>
                          <a:rPr lang="tr-TR" b="0" i="1" smtClean="0">
                            <a:latin typeface="Cambria Math" panose="02040503050406030204" pitchFamily="18" charset="0"/>
                            <a:cs typeface="Times New Roman" pitchFamily="18" charset="0"/>
                          </a:rPr>
                        </m:ctrlPr>
                      </m:dPr>
                      <m:e>
                        <m:sSup>
                          <m:sSupPr>
                            <m:ctrlPr>
                              <a:rPr lang="tr-TR" b="0" i="1" smtClean="0">
                                <a:latin typeface="Cambria Math" panose="02040503050406030204" pitchFamily="18" charset="0"/>
                                <a:cs typeface="Times New Roman" pitchFamily="18" charset="0"/>
                              </a:rPr>
                            </m:ctrlPr>
                          </m:sSupPr>
                          <m:e>
                            <m:r>
                              <a:rPr lang="tr-TR" b="0" i="1" smtClean="0">
                                <a:latin typeface="Cambria Math" panose="02040503050406030204" pitchFamily="18" charset="0"/>
                                <a:cs typeface="Times New Roman" pitchFamily="18" charset="0"/>
                              </a:rPr>
                              <m:t>𝑚</m:t>
                            </m:r>
                          </m:e>
                          <m:sup>
                            <m:r>
                              <a:rPr lang="tr-TR" b="0" i="1" smtClean="0">
                                <a:latin typeface="Cambria Math" panose="02040503050406030204" pitchFamily="18" charset="0"/>
                                <a:cs typeface="Times New Roman" pitchFamily="18" charset="0"/>
                              </a:rPr>
                              <m:t>′</m:t>
                            </m:r>
                          </m:sup>
                        </m:sSup>
                        <m:r>
                          <a:rPr lang="tr-TR" b="0" i="1" smtClean="0">
                            <a:latin typeface="Cambria Math" panose="02040503050406030204" pitchFamily="18" charset="0"/>
                            <a:cs typeface="Times New Roman" pitchFamily="18" charset="0"/>
                          </a:rPr>
                          <m:t>,</m:t>
                        </m:r>
                        <m:sSup>
                          <m:sSupPr>
                            <m:ctrlPr>
                              <a:rPr lang="tr-TR" b="0" i="1" smtClean="0">
                                <a:latin typeface="Cambria Math" panose="02040503050406030204" pitchFamily="18" charset="0"/>
                                <a:cs typeface="Times New Roman" pitchFamily="18" charset="0"/>
                              </a:rPr>
                            </m:ctrlPr>
                          </m:sSupPr>
                          <m:e>
                            <m:r>
                              <a:rPr lang="tr-TR" b="0" i="1" smtClean="0">
                                <a:latin typeface="Cambria Math" panose="02040503050406030204" pitchFamily="18" charset="0"/>
                                <a:cs typeface="Times New Roman" pitchFamily="18" charset="0"/>
                              </a:rPr>
                              <m:t>𝑛</m:t>
                            </m:r>
                          </m:e>
                          <m:sup>
                            <m:r>
                              <a:rPr lang="tr-TR" b="0" i="1" smtClean="0">
                                <a:latin typeface="Cambria Math" panose="02040503050406030204" pitchFamily="18" charset="0"/>
                                <a:cs typeface="Times New Roman" pitchFamily="18" charset="0"/>
                              </a:rPr>
                              <m:t>′</m:t>
                            </m:r>
                          </m:sup>
                        </m:sSup>
                      </m:e>
                    </m:d>
                    <m:r>
                      <a:rPr lang="tr-TR" b="0" i="1" smtClean="0">
                        <a:latin typeface="Cambria Math" panose="02040503050406030204" pitchFamily="18" charset="0"/>
                        <a:cs typeface="Times New Roman" pitchFamily="18" charset="0"/>
                      </a:rPr>
                      <m:t>:</m:t>
                    </m:r>
                  </m:oMath>
                </a14:m>
                <a:r>
                  <a:rPr lang="tr-TR" dirty="0" smtClean="0">
                    <a:latin typeface="Times New Roman" pitchFamily="18" charset="0"/>
                    <a:cs typeface="Times New Roman" pitchFamily="18" charset="0"/>
                  </a:rPr>
                  <a:t> interpolated image  value at </a:t>
                </a:r>
                <a14:m>
                  <m:oMath xmlns:m="http://schemas.openxmlformats.org/officeDocument/2006/math">
                    <m:r>
                      <a:rPr lang="tr-TR" b="0" i="1" smtClean="0">
                        <a:latin typeface="Cambria Math" panose="02040503050406030204" pitchFamily="18" charset="0"/>
                        <a:cs typeface="Times New Roman" pitchFamily="18" charset="0"/>
                      </a:rPr>
                      <m:t>[</m:t>
                    </m:r>
                    <m:sSup>
                      <m:sSupPr>
                        <m:ctrlPr>
                          <a:rPr lang="tr-TR" i="1">
                            <a:latin typeface="Cambria Math" panose="02040503050406030204" pitchFamily="18" charset="0"/>
                            <a:cs typeface="Times New Roman" pitchFamily="18" charset="0"/>
                          </a:rPr>
                        </m:ctrlPr>
                      </m:sSupPr>
                      <m:e>
                        <m:r>
                          <a:rPr lang="tr-TR" i="1">
                            <a:latin typeface="Cambria Math" panose="02040503050406030204" pitchFamily="18" charset="0"/>
                            <a:cs typeface="Times New Roman" pitchFamily="18" charset="0"/>
                          </a:rPr>
                          <m:t>𝑚</m:t>
                        </m:r>
                      </m:e>
                      <m:sup>
                        <m:r>
                          <a:rPr lang="tr-TR" i="1">
                            <a:latin typeface="Cambria Math" panose="02040503050406030204" pitchFamily="18" charset="0"/>
                            <a:cs typeface="Times New Roman" pitchFamily="18" charset="0"/>
                          </a:rPr>
                          <m:t>′</m:t>
                        </m:r>
                      </m:sup>
                    </m:sSup>
                    <m:r>
                      <a:rPr lang="tr-TR" i="1">
                        <a:latin typeface="Cambria Math" panose="02040503050406030204" pitchFamily="18" charset="0"/>
                        <a:cs typeface="Times New Roman" pitchFamily="18" charset="0"/>
                      </a:rPr>
                      <m:t>,</m:t>
                    </m:r>
                    <m:sSup>
                      <m:sSupPr>
                        <m:ctrlPr>
                          <a:rPr lang="tr-TR" i="1">
                            <a:latin typeface="Cambria Math" panose="02040503050406030204" pitchFamily="18" charset="0"/>
                            <a:cs typeface="Times New Roman" pitchFamily="18" charset="0"/>
                          </a:rPr>
                        </m:ctrlPr>
                      </m:sSupPr>
                      <m:e>
                        <m:r>
                          <a:rPr lang="tr-TR" i="1">
                            <a:latin typeface="Cambria Math" panose="02040503050406030204" pitchFamily="18" charset="0"/>
                            <a:cs typeface="Times New Roman" pitchFamily="18" charset="0"/>
                          </a:rPr>
                          <m:t>𝑛</m:t>
                        </m:r>
                      </m:e>
                      <m:sup>
                        <m:r>
                          <a:rPr lang="tr-TR" i="1">
                            <a:latin typeface="Cambria Math" panose="02040503050406030204" pitchFamily="18" charset="0"/>
                            <a:cs typeface="Times New Roman" pitchFamily="18" charset="0"/>
                          </a:rPr>
                          <m:t>′</m:t>
                        </m:r>
                      </m:sup>
                    </m:sSup>
                    <m:r>
                      <a:rPr lang="tr-TR" b="0" i="1" smtClean="0">
                        <a:latin typeface="Cambria Math" panose="02040503050406030204" pitchFamily="18" charset="0"/>
                        <a:cs typeface="Times New Roman" pitchFamily="18" charset="0"/>
                      </a:rPr>
                      <m:t>]</m:t>
                    </m:r>
                  </m:oMath>
                </a14:m>
                <a:endParaRPr lang="tr-TR" dirty="0" smtClean="0">
                  <a:latin typeface="Times New Roman" pitchFamily="18" charset="0"/>
                  <a:cs typeface="Times New Roman" pitchFamily="18" charset="0"/>
                </a:endParaRPr>
              </a:p>
              <a:p>
                <a:pPr algn="just"/>
                <a14:m>
                  <m:oMath xmlns:m="http://schemas.openxmlformats.org/officeDocument/2006/math">
                    <m:r>
                      <a:rPr lang="tr-TR" b="0" i="1" smtClean="0">
                        <a:latin typeface="Cambria Math" panose="02040503050406030204" pitchFamily="18" charset="0"/>
                        <a:cs typeface="Times New Roman" pitchFamily="18" charset="0"/>
                      </a:rPr>
                      <m:t>𝐼</m:t>
                    </m:r>
                    <m:d>
                      <m:dPr>
                        <m:begChr m:val="["/>
                        <m:endChr m:val="]"/>
                        <m:ctrlPr>
                          <a:rPr lang="tr-TR" i="1">
                            <a:latin typeface="Cambria Math" panose="02040503050406030204" pitchFamily="18" charset="0"/>
                            <a:cs typeface="Times New Roman" pitchFamily="18" charset="0"/>
                          </a:rPr>
                        </m:ctrlPr>
                      </m:dPr>
                      <m:e>
                        <m:r>
                          <a:rPr lang="tr-TR" b="0" i="1" smtClean="0">
                            <a:latin typeface="Cambria Math" panose="02040503050406030204" pitchFamily="18" charset="0"/>
                            <a:cs typeface="Times New Roman" pitchFamily="18" charset="0"/>
                          </a:rPr>
                          <m:t>𝑚</m:t>
                        </m:r>
                        <m:r>
                          <a:rPr lang="tr-TR" i="1">
                            <a:latin typeface="Cambria Math" panose="02040503050406030204" pitchFamily="18" charset="0"/>
                            <a:cs typeface="Times New Roman" pitchFamily="18" charset="0"/>
                          </a:rPr>
                          <m:t>,</m:t>
                        </m:r>
                        <m:r>
                          <a:rPr lang="tr-TR" b="0" i="1" smtClean="0">
                            <a:latin typeface="Cambria Math" panose="02040503050406030204" pitchFamily="18" charset="0"/>
                            <a:cs typeface="Times New Roman" pitchFamily="18" charset="0"/>
                          </a:rPr>
                          <m:t>𝑛</m:t>
                        </m:r>
                        <m:r>
                          <a:rPr lang="tr-TR" i="1" smtClean="0">
                            <a:latin typeface="Cambria Math" panose="02040503050406030204" pitchFamily="18" charset="0"/>
                            <a:cs typeface="Times New Roman" pitchFamily="18" charset="0"/>
                          </a:rPr>
                          <m:t> </m:t>
                        </m:r>
                      </m:e>
                    </m:d>
                  </m:oMath>
                </a14:m>
                <a:r>
                  <a:rPr lang="tr-TR" dirty="0" smtClean="0">
                    <a:latin typeface="Times New Roman" pitchFamily="18" charset="0"/>
                    <a:cs typeface="Times New Roman" pitchFamily="18" charset="0"/>
                  </a:rPr>
                  <a:t>   : input image </a:t>
                </a:r>
                <a:r>
                  <a:rPr lang="tr-TR" dirty="0">
                    <a:latin typeface="Times New Roman" pitchFamily="18" charset="0"/>
                    <a:cs typeface="Times New Roman" pitchFamily="18" charset="0"/>
                  </a:rPr>
                  <a:t>value at </a:t>
                </a:r>
                <a14:m>
                  <m:oMath xmlns:m="http://schemas.openxmlformats.org/officeDocument/2006/math">
                    <m:r>
                      <a:rPr lang="tr-TR" i="1">
                        <a:latin typeface="Cambria Math" panose="02040503050406030204" pitchFamily="18" charset="0"/>
                        <a:cs typeface="Times New Roman" pitchFamily="18" charset="0"/>
                      </a:rPr>
                      <m:t>[</m:t>
                    </m:r>
                    <m:r>
                      <a:rPr lang="tr-TR" b="0" i="1" smtClean="0">
                        <a:latin typeface="Cambria Math" panose="02040503050406030204" pitchFamily="18" charset="0"/>
                        <a:cs typeface="Times New Roman" pitchFamily="18" charset="0"/>
                      </a:rPr>
                      <m:t>𝑚</m:t>
                    </m:r>
                    <m:r>
                      <a:rPr lang="tr-TR" i="1">
                        <a:latin typeface="Cambria Math" panose="02040503050406030204" pitchFamily="18" charset="0"/>
                        <a:cs typeface="Times New Roman" pitchFamily="18" charset="0"/>
                      </a:rPr>
                      <m:t>,</m:t>
                    </m:r>
                    <m:r>
                      <a:rPr lang="tr-TR" b="0" i="1" smtClean="0">
                        <a:latin typeface="Cambria Math" panose="02040503050406030204" pitchFamily="18" charset="0"/>
                        <a:cs typeface="Times New Roman" pitchFamily="18" charset="0"/>
                      </a:rPr>
                      <m:t>𝑛</m:t>
                    </m:r>
                    <m:r>
                      <a:rPr lang="tr-TR" i="1">
                        <a:latin typeface="Cambria Math" panose="02040503050406030204" pitchFamily="18" charset="0"/>
                        <a:cs typeface="Times New Roman" pitchFamily="18" charset="0"/>
                      </a:rPr>
                      <m:t>]</m:t>
                    </m:r>
                  </m:oMath>
                </a14:m>
                <a:endParaRPr lang="tr-TR" dirty="0">
                  <a:latin typeface="Times New Roman" pitchFamily="18" charset="0"/>
                  <a:cs typeface="Times New Roman" pitchFamily="18" charset="0"/>
                </a:endParaRPr>
              </a:p>
              <a:p>
                <a:pPr algn="just"/>
                <a:endParaRPr lang="tr-TR" dirty="0" smtClean="0">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cs typeface="Times New Roman" pitchFamily="18" charset="0"/>
                        </a:rPr>
                        <m:t>𝑚</m:t>
                      </m:r>
                      <m:r>
                        <a:rPr lang="tr-TR" b="0" i="1" smtClean="0">
                          <a:latin typeface="Cambria Math" panose="02040503050406030204" pitchFamily="18" charset="0"/>
                          <a:cs typeface="Times New Roman" pitchFamily="18" charset="0"/>
                        </a:rPr>
                        <m:t>=</m:t>
                      </m:r>
                      <m:f>
                        <m:fPr>
                          <m:ctrlPr>
                            <a:rPr lang="tr-TR" b="0" i="1" smtClean="0">
                              <a:latin typeface="Cambria Math" panose="02040503050406030204" pitchFamily="18" charset="0"/>
                              <a:cs typeface="Times New Roman" pitchFamily="18" charset="0"/>
                            </a:rPr>
                          </m:ctrlPr>
                        </m:fPr>
                        <m:num>
                          <m:sSup>
                            <m:sSupPr>
                              <m:ctrlPr>
                                <a:rPr lang="tr-TR" b="0" i="1" smtClean="0">
                                  <a:latin typeface="Cambria Math" panose="02040503050406030204" pitchFamily="18" charset="0"/>
                                  <a:cs typeface="Times New Roman" pitchFamily="18" charset="0"/>
                                </a:rPr>
                              </m:ctrlPr>
                            </m:sSupPr>
                            <m:e>
                              <m:r>
                                <a:rPr lang="tr-TR" b="0" i="1" smtClean="0">
                                  <a:latin typeface="Cambria Math" panose="02040503050406030204" pitchFamily="18" charset="0"/>
                                  <a:cs typeface="Times New Roman" pitchFamily="18" charset="0"/>
                                </a:rPr>
                                <m:t>𝑚</m:t>
                              </m:r>
                            </m:e>
                            <m:sup>
                              <m:r>
                                <a:rPr lang="tr-TR" b="0" i="1" smtClean="0">
                                  <a:latin typeface="Cambria Math" panose="02040503050406030204" pitchFamily="18" charset="0"/>
                                  <a:cs typeface="Times New Roman" pitchFamily="18" charset="0"/>
                                </a:rPr>
                                <m:t>′</m:t>
                              </m:r>
                            </m:sup>
                          </m:sSup>
                        </m:num>
                        <m:den>
                          <m:r>
                            <a:rPr lang="tr-TR" b="0" i="1" smtClean="0">
                              <a:latin typeface="Cambria Math" panose="02040503050406030204" pitchFamily="18" charset="0"/>
                              <a:cs typeface="Times New Roman" pitchFamily="18" charset="0"/>
                            </a:rPr>
                            <m:t>𝑀</m:t>
                          </m:r>
                        </m:den>
                      </m:f>
                      <m:r>
                        <a:rPr lang="tr-TR" b="0" i="1" smtClean="0">
                          <a:latin typeface="Cambria Math" panose="02040503050406030204" pitchFamily="18" charset="0"/>
                          <a:cs typeface="Times New Roman" pitchFamily="18" charset="0"/>
                        </a:rPr>
                        <m:t>, </m:t>
                      </m:r>
                      <m:r>
                        <a:rPr lang="tr-TR" b="0" i="1" smtClean="0">
                          <a:latin typeface="Cambria Math" panose="02040503050406030204" pitchFamily="18" charset="0"/>
                          <a:cs typeface="Times New Roman" pitchFamily="18" charset="0"/>
                        </a:rPr>
                        <m:t>𝑛</m:t>
                      </m:r>
                      <m:r>
                        <a:rPr lang="tr-TR" b="0" i="1" smtClean="0">
                          <a:latin typeface="Cambria Math" panose="02040503050406030204" pitchFamily="18" charset="0"/>
                          <a:cs typeface="Times New Roman" pitchFamily="18" charset="0"/>
                        </a:rPr>
                        <m:t>=</m:t>
                      </m:r>
                      <m:f>
                        <m:fPr>
                          <m:ctrlPr>
                            <a:rPr lang="tr-TR" b="0" i="1" smtClean="0">
                              <a:latin typeface="Cambria Math" panose="02040503050406030204" pitchFamily="18" charset="0"/>
                              <a:cs typeface="Times New Roman" pitchFamily="18" charset="0"/>
                            </a:rPr>
                          </m:ctrlPr>
                        </m:fPr>
                        <m:num>
                          <m:sSup>
                            <m:sSupPr>
                              <m:ctrlPr>
                                <a:rPr lang="tr-TR" b="0" i="1" smtClean="0">
                                  <a:latin typeface="Cambria Math" panose="02040503050406030204" pitchFamily="18" charset="0"/>
                                  <a:cs typeface="Times New Roman" pitchFamily="18" charset="0"/>
                                </a:rPr>
                              </m:ctrlPr>
                            </m:sSupPr>
                            <m:e>
                              <m:r>
                                <a:rPr lang="tr-TR" b="0" i="1" smtClean="0">
                                  <a:latin typeface="Cambria Math" panose="02040503050406030204" pitchFamily="18" charset="0"/>
                                  <a:cs typeface="Times New Roman" pitchFamily="18" charset="0"/>
                                </a:rPr>
                                <m:t>𝑛</m:t>
                              </m:r>
                            </m:e>
                            <m:sup>
                              <m:r>
                                <a:rPr lang="tr-TR" b="0" i="1" smtClean="0">
                                  <a:latin typeface="Cambria Math" panose="02040503050406030204" pitchFamily="18" charset="0"/>
                                  <a:cs typeface="Times New Roman" pitchFamily="18" charset="0"/>
                                </a:rPr>
                                <m:t>′</m:t>
                              </m:r>
                            </m:sup>
                          </m:sSup>
                        </m:num>
                        <m:den>
                          <m:r>
                            <a:rPr lang="tr-TR" b="0" i="1" smtClean="0">
                              <a:latin typeface="Cambria Math" panose="02040503050406030204" pitchFamily="18" charset="0"/>
                              <a:cs typeface="Times New Roman" pitchFamily="18" charset="0"/>
                            </a:rPr>
                            <m:t>𝑀</m:t>
                          </m:r>
                        </m:den>
                      </m:f>
                    </m:oMath>
                  </m:oMathPara>
                </a14:m>
                <a:endParaRPr lang="tr-TR" dirty="0" smtClean="0">
                  <a:latin typeface="Times New Roman" pitchFamily="18" charset="0"/>
                  <a:cs typeface="Times New Roman" pitchFamily="18" charset="0"/>
                </a:endParaRPr>
              </a:p>
              <a:p>
                <a:pPr algn="just"/>
                <a:endParaRPr lang="tr-TR" dirty="0" smtClean="0">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cs typeface="Times New Roman" pitchFamily="18" charset="0"/>
                        </a:rPr>
                        <m:t>𝑂</m:t>
                      </m:r>
                      <m:d>
                        <m:dPr>
                          <m:begChr m:val="["/>
                          <m:endChr m:val="]"/>
                          <m:ctrlPr>
                            <a:rPr lang="tr-TR" i="1">
                              <a:latin typeface="Cambria Math" panose="02040503050406030204" pitchFamily="18" charset="0"/>
                              <a:cs typeface="Times New Roman" pitchFamily="18" charset="0"/>
                            </a:rPr>
                          </m:ctrlPr>
                        </m:dPr>
                        <m:e>
                          <m:sSup>
                            <m:sSupPr>
                              <m:ctrlPr>
                                <a:rPr lang="tr-TR" i="1">
                                  <a:latin typeface="Cambria Math" panose="02040503050406030204" pitchFamily="18" charset="0"/>
                                  <a:cs typeface="Times New Roman" pitchFamily="18" charset="0"/>
                                </a:rPr>
                              </m:ctrlPr>
                            </m:sSupPr>
                            <m:e>
                              <m:r>
                                <a:rPr lang="tr-TR" i="1">
                                  <a:latin typeface="Cambria Math" panose="02040503050406030204" pitchFamily="18" charset="0"/>
                                  <a:cs typeface="Times New Roman" pitchFamily="18" charset="0"/>
                                </a:rPr>
                                <m:t>𝑚</m:t>
                              </m:r>
                            </m:e>
                            <m:sup>
                              <m:r>
                                <a:rPr lang="tr-TR" i="1">
                                  <a:latin typeface="Cambria Math" panose="02040503050406030204" pitchFamily="18" charset="0"/>
                                  <a:cs typeface="Times New Roman" pitchFamily="18" charset="0"/>
                                </a:rPr>
                                <m:t>′</m:t>
                              </m:r>
                            </m:sup>
                          </m:sSup>
                          <m:r>
                            <a:rPr lang="tr-TR" i="1">
                              <a:latin typeface="Cambria Math" panose="02040503050406030204" pitchFamily="18" charset="0"/>
                              <a:cs typeface="Times New Roman" pitchFamily="18" charset="0"/>
                            </a:rPr>
                            <m:t>,</m:t>
                          </m:r>
                          <m:sSup>
                            <m:sSupPr>
                              <m:ctrlPr>
                                <a:rPr lang="tr-TR" i="1">
                                  <a:latin typeface="Cambria Math" panose="02040503050406030204" pitchFamily="18" charset="0"/>
                                  <a:cs typeface="Times New Roman" pitchFamily="18" charset="0"/>
                                </a:rPr>
                              </m:ctrlPr>
                            </m:sSupPr>
                            <m:e>
                              <m:r>
                                <a:rPr lang="tr-TR" i="1">
                                  <a:latin typeface="Cambria Math" panose="02040503050406030204" pitchFamily="18" charset="0"/>
                                  <a:cs typeface="Times New Roman" pitchFamily="18" charset="0"/>
                                </a:rPr>
                                <m:t>𝑛</m:t>
                              </m:r>
                            </m:e>
                            <m:sup>
                              <m:r>
                                <a:rPr lang="tr-TR" i="1">
                                  <a:latin typeface="Cambria Math" panose="02040503050406030204" pitchFamily="18" charset="0"/>
                                  <a:cs typeface="Times New Roman" pitchFamily="18" charset="0"/>
                                </a:rPr>
                                <m:t>′</m:t>
                              </m:r>
                            </m:sup>
                          </m:sSup>
                        </m:e>
                      </m:d>
                      <m:r>
                        <a:rPr lang="tr-TR" b="0" i="1" smtClean="0">
                          <a:latin typeface="Cambria Math" panose="02040503050406030204" pitchFamily="18" charset="0"/>
                          <a:cs typeface="Times New Roman" pitchFamily="18" charset="0"/>
                        </a:rPr>
                        <m:t>=</m:t>
                      </m:r>
                      <m:r>
                        <a:rPr lang="tr-TR" b="0" i="1" smtClean="0">
                          <a:latin typeface="Cambria Math" panose="02040503050406030204" pitchFamily="18" charset="0"/>
                          <a:cs typeface="Times New Roman" pitchFamily="18" charset="0"/>
                        </a:rPr>
                        <m:t>𝐼</m:t>
                      </m:r>
                      <m:r>
                        <a:rPr lang="tr-TR" b="0" i="1" smtClean="0">
                          <a:latin typeface="Cambria Math" panose="02040503050406030204" pitchFamily="18" charset="0"/>
                          <a:cs typeface="Times New Roman" pitchFamily="18" charset="0"/>
                        </a:rPr>
                        <m:t>[(</m:t>
                      </m:r>
                      <m:r>
                        <m:rPr>
                          <m:nor/>
                        </m:rPr>
                        <a:rPr lang="tr-TR" b="0" i="0" smtClean="0">
                          <a:latin typeface="Cambria Math" panose="02040503050406030204" pitchFamily="18" charset="0"/>
                          <a:cs typeface="Times New Roman" pitchFamily="18" charset="0"/>
                        </a:rPr>
                        <m:t>int</m:t>
                      </m:r>
                      <m:r>
                        <a:rPr lang="tr-TR" b="0" i="1" smtClean="0">
                          <a:latin typeface="Cambria Math" panose="02040503050406030204" pitchFamily="18" charset="0"/>
                          <a:cs typeface="Times New Roman" pitchFamily="18" charset="0"/>
                        </a:rPr>
                        <m:t>)(</m:t>
                      </m:r>
                      <m:r>
                        <a:rPr lang="tr-TR" b="0" i="1" smtClean="0">
                          <a:latin typeface="Cambria Math" panose="02040503050406030204" pitchFamily="18" charset="0"/>
                          <a:cs typeface="Times New Roman" pitchFamily="18" charset="0"/>
                        </a:rPr>
                        <m:t>𝑚</m:t>
                      </m:r>
                      <m:r>
                        <a:rPr lang="tr-TR" b="0" i="1" smtClean="0">
                          <a:latin typeface="Cambria Math" panose="02040503050406030204" pitchFamily="18" charset="0"/>
                          <a:cs typeface="Times New Roman" pitchFamily="18" charset="0"/>
                        </a:rPr>
                        <m:t>+0.5),(</m:t>
                      </m:r>
                      <m:r>
                        <m:rPr>
                          <m:nor/>
                        </m:rPr>
                        <a:rPr lang="tr-TR" b="0" i="0" smtClean="0">
                          <a:latin typeface="Cambria Math" panose="02040503050406030204" pitchFamily="18" charset="0"/>
                          <a:cs typeface="Times New Roman" pitchFamily="18" charset="0"/>
                        </a:rPr>
                        <m:t>int</m:t>
                      </m:r>
                      <m:r>
                        <a:rPr lang="tr-TR" b="0" i="1" smtClean="0">
                          <a:latin typeface="Cambria Math" panose="02040503050406030204" pitchFamily="18" charset="0"/>
                          <a:cs typeface="Times New Roman" pitchFamily="18" charset="0"/>
                        </a:rPr>
                        <m:t>)(</m:t>
                      </m:r>
                      <m:r>
                        <a:rPr lang="tr-TR" b="0" i="1" smtClean="0">
                          <a:latin typeface="Cambria Math" panose="02040503050406030204" pitchFamily="18" charset="0"/>
                          <a:cs typeface="Times New Roman" pitchFamily="18" charset="0"/>
                        </a:rPr>
                        <m:t>𝑛</m:t>
                      </m:r>
                      <m:r>
                        <a:rPr lang="tr-TR" b="0" i="1" smtClean="0">
                          <a:latin typeface="Cambria Math" panose="02040503050406030204" pitchFamily="18" charset="0"/>
                          <a:cs typeface="Times New Roman" pitchFamily="18" charset="0"/>
                        </a:rPr>
                        <m:t>+0.5)]</m:t>
                      </m:r>
                    </m:oMath>
                  </m:oMathPara>
                </a14:m>
                <a:endParaRPr lang="tr-TR" dirty="0">
                  <a:latin typeface="Times New Roman" pitchFamily="18" charset="0"/>
                  <a:cs typeface="Times New Roman" pitchFamily="18" charset="0"/>
                </a:endParaRPr>
              </a:p>
              <a:p>
                <a:pPr algn="just"/>
                <a:endParaRPr lang="tr-TR" dirty="0" smtClean="0">
                  <a:latin typeface="Times New Roman" pitchFamily="18" charset="0"/>
                  <a:cs typeface="Times New Roman"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762000" y="1447800"/>
                <a:ext cx="4876800" cy="3396956"/>
              </a:xfrm>
              <a:prstGeom prst="rect">
                <a:avLst/>
              </a:prstGeom>
              <a:blipFill>
                <a:blip r:embed="rId7"/>
                <a:stretch>
                  <a:fillRect l="-1000" t="-1077" r="-1000"/>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371600"/>
            <a:ext cx="7848600" cy="369332"/>
          </a:xfrm>
          <a:prstGeom prst="rect">
            <a:avLst/>
          </a:prstGeom>
          <a:noFill/>
        </p:spPr>
        <p:txBody>
          <a:bodyPr wrap="square" rtlCol="0">
            <a:spAutoFit/>
          </a:bodyPr>
          <a:lstStyle/>
          <a:p>
            <a:pPr algn="just"/>
            <a:r>
              <a:rPr lang="tr-TR"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 Factor of 2 interpolation by NNI</a:t>
            </a:r>
            <a:r>
              <a:rPr lang="en-US" dirty="0" smtClean="0">
                <a:latin typeface="Times New Roman" pitchFamily="18" charset="0"/>
                <a:cs typeface="Times New Roman" pitchFamily="18" charset="0"/>
              </a:rPr>
              <a:t> </a:t>
            </a:r>
          </a:p>
        </p:txBody>
      </p:sp>
      <p:pic>
        <p:nvPicPr>
          <p:cNvPr id="4" name="Picture 3"/>
          <p:cNvPicPr>
            <a:picLocks noChangeAspect="1"/>
          </p:cNvPicPr>
          <p:nvPr/>
        </p:nvPicPr>
        <p:blipFill>
          <a:blip r:embed="rId3"/>
          <a:stretch>
            <a:fillRect/>
          </a:stretch>
        </p:blipFill>
        <p:spPr>
          <a:xfrm>
            <a:off x="2279011" y="1828800"/>
            <a:ext cx="4502789" cy="1890612"/>
          </a:xfrm>
          <a:prstGeom prst="rect">
            <a:avLst/>
          </a:prstGeom>
        </p:spPr>
      </p:pic>
      <p:grpSp>
        <p:nvGrpSpPr>
          <p:cNvPr id="12" name="Group 11"/>
          <p:cNvGrpSpPr/>
          <p:nvPr/>
        </p:nvGrpSpPr>
        <p:grpSpPr>
          <a:xfrm>
            <a:off x="2871288" y="4495800"/>
            <a:ext cx="2996112" cy="1524000"/>
            <a:chOff x="304800" y="4724400"/>
            <a:chExt cx="2996112" cy="1524000"/>
          </a:xfrm>
        </p:grpSpPr>
        <mc:AlternateContent xmlns:mc="http://schemas.openxmlformats.org/markup-compatibility/2006" xmlns:a14="http://schemas.microsoft.com/office/drawing/2010/main">
          <mc:Choice Requires="a14">
            <p:sp>
              <p:nvSpPr>
                <p:cNvPr id="6" name="Rectangle 5"/>
                <p:cNvSpPr/>
                <p:nvPr/>
              </p:nvSpPr>
              <p:spPr>
                <a:xfrm>
                  <a:off x="304800" y="4724400"/>
                  <a:ext cx="22182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𝑂</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2</m:t>
                            </m:r>
                            <m:r>
                              <a:rPr lang="tr-TR" b="0" i="1" smtClean="0">
                                <a:latin typeface="Cambria Math" panose="02040503050406030204" pitchFamily="18" charset="0"/>
                              </a:rPr>
                              <m:t>𝑚</m:t>
                            </m:r>
                            <m:r>
                              <a:rPr lang="tr-TR" b="0" i="1" smtClean="0">
                                <a:latin typeface="Cambria Math" panose="02040503050406030204" pitchFamily="18" charset="0"/>
                              </a:rPr>
                              <m:t>,2</m:t>
                            </m:r>
                            <m:r>
                              <a:rPr lang="tr-TR" b="0" i="1" smtClean="0">
                                <a:latin typeface="Cambria Math" panose="02040503050406030204" pitchFamily="18" charset="0"/>
                              </a:rPr>
                              <m:t>𝑛</m:t>
                            </m:r>
                          </m:e>
                        </m:d>
                        <m:r>
                          <a:rPr lang="tr-TR" b="0" i="1" smtClean="0">
                            <a:latin typeface="Cambria Math" panose="02040503050406030204" pitchFamily="18" charset="0"/>
                          </a:rPr>
                          <m:t>=</m:t>
                        </m:r>
                        <m:r>
                          <a:rPr lang="tr-TR" b="0" i="1" smtClean="0">
                            <a:latin typeface="Cambria Math" panose="02040503050406030204" pitchFamily="18" charset="0"/>
                          </a:rPr>
                          <m:t>𝐼</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𝑚</m:t>
                            </m:r>
                            <m:r>
                              <a:rPr lang="tr-TR" b="0" i="1" smtClean="0">
                                <a:latin typeface="Cambria Math" panose="02040503050406030204" pitchFamily="18" charset="0"/>
                              </a:rPr>
                              <m:t>,</m:t>
                            </m:r>
                            <m:r>
                              <a:rPr lang="tr-TR" b="0" i="1" smtClean="0">
                                <a:latin typeface="Cambria Math" panose="02040503050406030204" pitchFamily="18" charset="0"/>
                              </a:rPr>
                              <m:t>𝑛</m:t>
                            </m:r>
                          </m:e>
                        </m:d>
                      </m:oMath>
                    </m:oMathPara>
                  </a14:m>
                  <a:endParaRPr lang="tr-TR" b="0" dirty="0" smtClean="0"/>
                </a:p>
              </p:txBody>
            </p:sp>
          </mc:Choice>
          <mc:Fallback xmlns="">
            <p:sp>
              <p:nvSpPr>
                <p:cNvPr id="6" name="Rectangle 5"/>
                <p:cNvSpPr>
                  <a:spLocks noRot="1" noChangeAspect="1" noMove="1" noResize="1" noEditPoints="1" noAdjustHandles="1" noChangeArrowheads="1" noChangeShapeType="1" noTextEdit="1"/>
                </p:cNvSpPr>
                <p:nvPr/>
              </p:nvSpPr>
              <p:spPr>
                <a:xfrm>
                  <a:off x="304800" y="4724400"/>
                  <a:ext cx="221823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13235" y="5117068"/>
                  <a:ext cx="26221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𝑂</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2</m:t>
                            </m:r>
                            <m:r>
                              <a:rPr lang="tr-TR" b="0" i="1" smtClean="0">
                                <a:latin typeface="Cambria Math" panose="02040503050406030204" pitchFamily="18" charset="0"/>
                              </a:rPr>
                              <m:t>𝑚</m:t>
                            </m:r>
                            <m:r>
                              <a:rPr lang="tr-TR" b="0" i="1" smtClean="0">
                                <a:latin typeface="Cambria Math" panose="02040503050406030204" pitchFamily="18" charset="0"/>
                              </a:rPr>
                              <m:t>,2</m:t>
                            </m:r>
                            <m:r>
                              <a:rPr lang="tr-TR" b="0" i="1" smtClean="0">
                                <a:latin typeface="Cambria Math" panose="02040503050406030204" pitchFamily="18" charset="0"/>
                              </a:rPr>
                              <m:t>𝑛</m:t>
                            </m:r>
                            <m:r>
                              <a:rPr lang="tr-TR" b="0" i="1" smtClean="0">
                                <a:latin typeface="Cambria Math" panose="02040503050406030204" pitchFamily="18" charset="0"/>
                              </a:rPr>
                              <m:t>+1</m:t>
                            </m:r>
                          </m:e>
                        </m:d>
                        <m:r>
                          <a:rPr lang="tr-TR" b="0" i="1" smtClean="0">
                            <a:latin typeface="Cambria Math" panose="02040503050406030204" pitchFamily="18" charset="0"/>
                          </a:rPr>
                          <m:t>=</m:t>
                        </m:r>
                        <m:r>
                          <a:rPr lang="tr-TR" b="0" i="1" smtClean="0">
                            <a:latin typeface="Cambria Math" panose="02040503050406030204" pitchFamily="18" charset="0"/>
                          </a:rPr>
                          <m:t>𝐼</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𝑚</m:t>
                            </m:r>
                            <m:r>
                              <a:rPr lang="tr-TR" b="0" i="1" smtClean="0">
                                <a:latin typeface="Cambria Math" panose="02040503050406030204" pitchFamily="18" charset="0"/>
                              </a:rPr>
                              <m:t>,</m:t>
                            </m:r>
                            <m:r>
                              <a:rPr lang="tr-TR" b="0" i="1" smtClean="0">
                                <a:latin typeface="Cambria Math" panose="02040503050406030204" pitchFamily="18" charset="0"/>
                              </a:rPr>
                              <m:t>𝑛</m:t>
                            </m:r>
                          </m:e>
                        </m:d>
                      </m:oMath>
                    </m:oMathPara>
                  </a14:m>
                  <a:endParaRPr lang="tr-TR" b="0" dirty="0" smtClean="0"/>
                </a:p>
              </p:txBody>
            </p:sp>
          </mc:Choice>
          <mc:Fallback xmlns="">
            <p:sp>
              <p:nvSpPr>
                <p:cNvPr id="7" name="Rectangle 6"/>
                <p:cNvSpPr>
                  <a:spLocks noRot="1" noChangeAspect="1" noMove="1" noResize="1" noEditPoints="1" noAdjustHandles="1" noChangeArrowheads="1" noChangeShapeType="1" noTextEdit="1"/>
                </p:cNvSpPr>
                <p:nvPr/>
              </p:nvSpPr>
              <p:spPr>
                <a:xfrm>
                  <a:off x="313235" y="5117068"/>
                  <a:ext cx="262219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13235" y="5498068"/>
                  <a:ext cx="25837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𝑂</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2</m:t>
                            </m:r>
                            <m:r>
                              <a:rPr lang="tr-TR" b="0" i="1" smtClean="0">
                                <a:latin typeface="Cambria Math" panose="02040503050406030204" pitchFamily="18" charset="0"/>
                              </a:rPr>
                              <m:t>𝑚</m:t>
                            </m:r>
                            <m:r>
                              <a:rPr lang="tr-TR" b="0" i="1" smtClean="0">
                                <a:latin typeface="Cambria Math" panose="02040503050406030204" pitchFamily="18" charset="0"/>
                              </a:rPr>
                              <m:t>+1,2</m:t>
                            </m:r>
                            <m:r>
                              <a:rPr lang="tr-TR" b="0" i="1" smtClean="0">
                                <a:latin typeface="Cambria Math" panose="02040503050406030204" pitchFamily="18" charset="0"/>
                              </a:rPr>
                              <m:t>𝑛</m:t>
                            </m:r>
                          </m:e>
                        </m:d>
                        <m:r>
                          <a:rPr lang="tr-TR" b="0" i="1" smtClean="0">
                            <a:latin typeface="Cambria Math" panose="02040503050406030204" pitchFamily="18" charset="0"/>
                          </a:rPr>
                          <m:t>=</m:t>
                        </m:r>
                        <m:r>
                          <a:rPr lang="tr-TR" b="0" i="1" smtClean="0">
                            <a:latin typeface="Cambria Math" panose="02040503050406030204" pitchFamily="18" charset="0"/>
                          </a:rPr>
                          <m:t>𝐼</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𝑚</m:t>
                            </m:r>
                            <m:r>
                              <a:rPr lang="tr-TR" b="0" i="1" smtClean="0">
                                <a:latin typeface="Cambria Math" panose="02040503050406030204" pitchFamily="18" charset="0"/>
                              </a:rPr>
                              <m:t>,</m:t>
                            </m:r>
                            <m:r>
                              <a:rPr lang="tr-TR" b="0" i="1" smtClean="0">
                                <a:latin typeface="Cambria Math" panose="02040503050406030204" pitchFamily="18" charset="0"/>
                              </a:rPr>
                              <m:t>𝑛</m:t>
                            </m:r>
                          </m:e>
                        </m:d>
                      </m:oMath>
                    </m:oMathPara>
                  </a14:m>
                  <a:endParaRPr lang="tr-TR" b="0" dirty="0" smtClean="0"/>
                </a:p>
              </p:txBody>
            </p:sp>
          </mc:Choice>
          <mc:Fallback xmlns="">
            <p:sp>
              <p:nvSpPr>
                <p:cNvPr id="8" name="Rectangle 7"/>
                <p:cNvSpPr>
                  <a:spLocks noRot="1" noChangeAspect="1" noMove="1" noResize="1" noEditPoints="1" noAdjustHandles="1" noChangeArrowheads="1" noChangeShapeType="1" noTextEdit="1"/>
                </p:cNvSpPr>
                <p:nvPr/>
              </p:nvSpPr>
              <p:spPr>
                <a:xfrm>
                  <a:off x="313235" y="5498068"/>
                  <a:ext cx="258372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13235" y="5879068"/>
                  <a:ext cx="29876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𝑂</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2</m:t>
                            </m:r>
                            <m:r>
                              <a:rPr lang="tr-TR" b="0" i="1" smtClean="0">
                                <a:latin typeface="Cambria Math" panose="02040503050406030204" pitchFamily="18" charset="0"/>
                              </a:rPr>
                              <m:t>𝑚</m:t>
                            </m:r>
                            <m:r>
                              <a:rPr lang="tr-TR" b="0" i="1" smtClean="0">
                                <a:latin typeface="Cambria Math" panose="02040503050406030204" pitchFamily="18" charset="0"/>
                              </a:rPr>
                              <m:t>+1,2</m:t>
                            </m:r>
                            <m:r>
                              <a:rPr lang="tr-TR" b="0" i="1" smtClean="0">
                                <a:latin typeface="Cambria Math" panose="02040503050406030204" pitchFamily="18" charset="0"/>
                              </a:rPr>
                              <m:t>𝑛</m:t>
                            </m:r>
                            <m:r>
                              <a:rPr lang="tr-TR" b="0" i="1" smtClean="0">
                                <a:latin typeface="Cambria Math" panose="02040503050406030204" pitchFamily="18" charset="0"/>
                              </a:rPr>
                              <m:t>+1</m:t>
                            </m:r>
                          </m:e>
                        </m:d>
                        <m:r>
                          <a:rPr lang="tr-TR" b="0" i="1" smtClean="0">
                            <a:latin typeface="Cambria Math" panose="02040503050406030204" pitchFamily="18" charset="0"/>
                          </a:rPr>
                          <m:t>=</m:t>
                        </m:r>
                        <m:r>
                          <a:rPr lang="tr-TR" b="0" i="1" smtClean="0">
                            <a:latin typeface="Cambria Math" panose="02040503050406030204" pitchFamily="18" charset="0"/>
                          </a:rPr>
                          <m:t>𝐼</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𝑚</m:t>
                            </m:r>
                            <m:r>
                              <a:rPr lang="tr-TR" b="0" i="1" smtClean="0">
                                <a:latin typeface="Cambria Math" panose="02040503050406030204" pitchFamily="18" charset="0"/>
                              </a:rPr>
                              <m:t>,</m:t>
                            </m:r>
                            <m:r>
                              <a:rPr lang="tr-TR" b="0" i="1" smtClean="0">
                                <a:latin typeface="Cambria Math" panose="02040503050406030204" pitchFamily="18" charset="0"/>
                              </a:rPr>
                              <m:t>𝑛</m:t>
                            </m:r>
                          </m:e>
                        </m:d>
                      </m:oMath>
                    </m:oMathPara>
                  </a14:m>
                  <a:endParaRPr lang="tr-TR" b="0" dirty="0" smtClean="0"/>
                </a:p>
              </p:txBody>
            </p:sp>
          </mc:Choice>
          <mc:Fallback xmlns="">
            <p:sp>
              <p:nvSpPr>
                <p:cNvPr id="9" name="Rectangle 8"/>
                <p:cNvSpPr>
                  <a:spLocks noRot="1" noChangeAspect="1" noMove="1" noResize="1" noEditPoints="1" noAdjustHandles="1" noChangeArrowheads="1" noChangeShapeType="1" noTextEdit="1"/>
                </p:cNvSpPr>
                <p:nvPr/>
              </p:nvSpPr>
              <p:spPr>
                <a:xfrm>
                  <a:off x="313235" y="5879068"/>
                  <a:ext cx="2987677" cy="3693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p:cNvSpPr txBox="1"/>
              <p:nvPr/>
            </p:nvSpPr>
            <p:spPr>
              <a:xfrm>
                <a:off x="2927400" y="3810000"/>
                <a:ext cx="7302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𝐼</m:t>
                      </m:r>
                      <m:r>
                        <a:rPr lang="tr-TR" b="0" i="1" smtClean="0">
                          <a:latin typeface="Cambria Math" panose="02040503050406030204" pitchFamily="18" charset="0"/>
                        </a:rPr>
                        <m:t>[</m:t>
                      </m:r>
                      <m:r>
                        <a:rPr lang="tr-TR" b="0" i="1" smtClean="0">
                          <a:latin typeface="Cambria Math" panose="02040503050406030204" pitchFamily="18" charset="0"/>
                        </a:rPr>
                        <m:t>𝑚</m:t>
                      </m:r>
                      <m:r>
                        <a:rPr lang="tr-TR" b="0" i="1" smtClean="0">
                          <a:latin typeface="Cambria Math" panose="02040503050406030204" pitchFamily="18" charset="0"/>
                        </a:rPr>
                        <m:t>,</m:t>
                      </m:r>
                      <m:r>
                        <a:rPr lang="tr-TR" b="0" i="1" smtClean="0">
                          <a:latin typeface="Cambria Math" panose="02040503050406030204" pitchFamily="18" charset="0"/>
                        </a:rPr>
                        <m:t>𝑛</m:t>
                      </m:r>
                      <m:r>
                        <a:rPr lang="tr-TR" b="0" i="1" smtClean="0">
                          <a:latin typeface="Cambria Math" panose="02040503050406030204" pitchFamily="18" charset="0"/>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927400" y="3810000"/>
                <a:ext cx="730200" cy="276999"/>
              </a:xfrm>
              <a:prstGeom prst="rect">
                <a:avLst/>
              </a:prstGeom>
              <a:blipFill>
                <a:blip r:embed="rId8"/>
                <a:stretch>
                  <a:fillRect l="-6667" t="-2222" r="-11667"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410200" y="3810000"/>
                <a:ext cx="7958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𝑂</m:t>
                      </m:r>
                      <m:r>
                        <a:rPr lang="tr-TR" b="0" i="1" smtClean="0">
                          <a:latin typeface="Cambria Math" panose="02040503050406030204" pitchFamily="18" charset="0"/>
                        </a:rPr>
                        <m:t>[</m:t>
                      </m:r>
                      <m:r>
                        <a:rPr lang="tr-TR" b="0" i="1" smtClean="0">
                          <a:latin typeface="Cambria Math" panose="02040503050406030204" pitchFamily="18" charset="0"/>
                        </a:rPr>
                        <m:t>𝑚</m:t>
                      </m:r>
                      <m:r>
                        <a:rPr lang="tr-TR" b="0" i="1" smtClean="0">
                          <a:latin typeface="Cambria Math" panose="02040503050406030204" pitchFamily="18" charset="0"/>
                        </a:rPr>
                        <m:t>,</m:t>
                      </m:r>
                      <m:r>
                        <a:rPr lang="tr-TR" b="0" i="1" smtClean="0">
                          <a:latin typeface="Cambria Math" panose="02040503050406030204" pitchFamily="18" charset="0"/>
                        </a:rPr>
                        <m:t>𝑛</m:t>
                      </m:r>
                      <m:r>
                        <a:rPr lang="tr-TR" b="0" i="1" smtClean="0">
                          <a:latin typeface="Cambria Math" panose="02040503050406030204" pitchFamily="18"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410200" y="3810000"/>
                <a:ext cx="795859" cy="276999"/>
              </a:xfrm>
              <a:prstGeom prst="rect">
                <a:avLst/>
              </a:prstGeom>
              <a:blipFill>
                <a:blip r:embed="rId9"/>
                <a:stretch>
                  <a:fillRect l="-6923" t="-2222" r="-10769" b="-37778"/>
                </a:stretch>
              </a:blipFill>
            </p:spPr>
            <p:txBody>
              <a:bodyPr/>
              <a:lstStyle/>
              <a:p>
                <a:r>
                  <a:rPr lang="en-US">
                    <a:noFill/>
                  </a:rPr>
                  <a:t> </a:t>
                </a:r>
              </a:p>
            </p:txBody>
          </p:sp>
        </mc:Fallback>
      </mc:AlternateContent>
      <p:sp>
        <p:nvSpPr>
          <p:cNvPr id="13" name="TextBox 12"/>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Image Interpolation (Nearest Neighbor Interpolation)</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72278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752600"/>
            <a:ext cx="6553200" cy="3477875"/>
          </a:xfrm>
          <a:prstGeom prst="rect">
            <a:avLst/>
          </a:prstGeom>
          <a:noFill/>
        </p:spPr>
        <p:txBody>
          <a:bodyPr wrap="square" rtlCol="0">
            <a:spAutoFit/>
          </a:bodyPr>
          <a:lstStyle/>
          <a:p>
            <a:pPr>
              <a:buFont typeface="Wingdings" pitchFamily="2" charset="2"/>
              <a:buChar char="q"/>
            </a:pPr>
            <a:r>
              <a:rPr lang="tr-TR" sz="2000" dirty="0" smtClean="0"/>
              <a:t> </a:t>
            </a:r>
            <a:r>
              <a:rPr lang="tr-TR" sz="2000" dirty="0" smtClean="0">
                <a:latin typeface="Times New Roman" pitchFamily="18" charset="0"/>
                <a:cs typeface="Times New Roman" pitchFamily="18" charset="0"/>
              </a:rPr>
              <a:t>Image formation model</a:t>
            </a:r>
          </a:p>
          <a:p>
            <a:endParaRPr lang="tr-TR" sz="2000" dirty="0" smtClean="0">
              <a:latin typeface="Times New Roman" pitchFamily="18" charset="0"/>
              <a:cs typeface="Times New Roman" pitchFamily="18" charset="0"/>
            </a:endParaRPr>
          </a:p>
          <a:p>
            <a:pPr>
              <a:buFont typeface="Wingdings" pitchFamily="2" charset="2"/>
              <a:buChar char="q"/>
            </a:pPr>
            <a:r>
              <a:rPr lang="tr-TR" sz="2000" dirty="0">
                <a:latin typeface="Times New Roman" pitchFamily="18" charset="0"/>
                <a:cs typeface="Times New Roman" pitchFamily="18" charset="0"/>
              </a:rPr>
              <a:t> </a:t>
            </a:r>
            <a:r>
              <a:rPr lang="tr-TR" sz="2000" dirty="0" smtClean="0">
                <a:latin typeface="Times New Roman" pitchFamily="18" charset="0"/>
                <a:cs typeface="Times New Roman" pitchFamily="18" charset="0"/>
              </a:rPr>
              <a:t>Image sampling and quantization</a:t>
            </a:r>
          </a:p>
          <a:p>
            <a:endParaRPr lang="tr-TR" sz="2000" dirty="0" smtClean="0">
              <a:latin typeface="Times New Roman" pitchFamily="18" charset="0"/>
              <a:cs typeface="Times New Roman" pitchFamily="18" charset="0"/>
            </a:endParaRPr>
          </a:p>
          <a:p>
            <a:pPr>
              <a:buFont typeface="Wingdings" pitchFamily="2" charset="2"/>
              <a:buChar char="q"/>
            </a:pPr>
            <a:r>
              <a:rPr lang="tr-TR" sz="2000" dirty="0" smtClean="0">
                <a:latin typeface="Times New Roman" pitchFamily="18" charset="0"/>
                <a:cs typeface="Times New Roman" pitchFamily="18" charset="0"/>
              </a:rPr>
              <a:t> Spatial and intensity resolution</a:t>
            </a:r>
          </a:p>
          <a:p>
            <a:endParaRPr lang="tr-TR" sz="2000" dirty="0" smtClean="0">
              <a:latin typeface="Times New Roman" pitchFamily="18" charset="0"/>
              <a:cs typeface="Times New Roman" pitchFamily="18" charset="0"/>
            </a:endParaRPr>
          </a:p>
          <a:p>
            <a:pPr>
              <a:buFont typeface="Wingdings" pitchFamily="2" charset="2"/>
              <a:buChar char="q"/>
            </a:pPr>
            <a:r>
              <a:rPr lang="tr-TR" sz="2000" dirty="0" smtClean="0">
                <a:latin typeface="Times New Roman" pitchFamily="18" charset="0"/>
                <a:cs typeface="Times New Roman" pitchFamily="18" charset="0"/>
              </a:rPr>
              <a:t> Image interpolation</a:t>
            </a:r>
          </a:p>
          <a:p>
            <a:endParaRPr lang="tr-TR" sz="2000" dirty="0" smtClean="0">
              <a:latin typeface="Times New Roman" pitchFamily="18" charset="0"/>
              <a:cs typeface="Times New Roman" pitchFamily="18" charset="0"/>
            </a:endParaRPr>
          </a:p>
          <a:p>
            <a:pPr>
              <a:buFont typeface="Wingdings" pitchFamily="2" charset="2"/>
              <a:buChar char="q"/>
            </a:pPr>
            <a:r>
              <a:rPr lang="tr-TR" sz="2000" dirty="0" smtClean="0">
                <a:latin typeface="Times New Roman" pitchFamily="18" charset="0"/>
                <a:cs typeface="Times New Roman" pitchFamily="18" charset="0"/>
              </a:rPr>
              <a:t> Some basic relationships between pixels</a:t>
            </a:r>
          </a:p>
          <a:p>
            <a:endParaRPr lang="tr-TR" sz="2000" dirty="0" smtClean="0">
              <a:latin typeface="Times New Roman" pitchFamily="18" charset="0"/>
              <a:cs typeface="Times New Roman" pitchFamily="18" charset="0"/>
            </a:endParaRPr>
          </a:p>
          <a:p>
            <a:pPr>
              <a:buFont typeface="Wingdings" pitchFamily="2" charset="2"/>
              <a:buChar char="q"/>
            </a:pPr>
            <a:r>
              <a:rPr lang="tr-TR" sz="2000" dirty="0">
                <a:latin typeface="Times New Roman" pitchFamily="18" charset="0"/>
                <a:cs typeface="Times New Roman" pitchFamily="18" charset="0"/>
              </a:rPr>
              <a:t> </a:t>
            </a:r>
            <a:r>
              <a:rPr lang="tr-TR" sz="2000" dirty="0" smtClean="0">
                <a:latin typeface="Times New Roman" pitchFamily="18" charset="0"/>
                <a:cs typeface="Times New Roman" pitchFamily="18" charset="0"/>
              </a:rPr>
              <a:t>Geomteric spatial transformations and image registration</a:t>
            </a:r>
            <a:endParaRPr lang="tr-TR" sz="2000" dirty="0">
              <a:latin typeface="Times New Roman" pitchFamily="18" charset="0"/>
              <a:cs typeface="Times New Roman" pitchFamily="18" charset="0"/>
            </a:endParaRPr>
          </a:p>
        </p:txBody>
      </p:sp>
      <p:sp>
        <p:nvSpPr>
          <p:cNvPr id="4" name="TextBox 3"/>
          <p:cNvSpPr txBox="1"/>
          <p:nvPr/>
        </p:nvSpPr>
        <p:spPr>
          <a:xfrm>
            <a:off x="685800" y="685800"/>
            <a:ext cx="78486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OUTLINE</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685800" y="1447800"/>
                <a:ext cx="4724400" cy="1754326"/>
              </a:xfrm>
              <a:prstGeom prst="rect">
                <a:avLst/>
              </a:prstGeom>
              <a:noFill/>
            </p:spPr>
            <p:txBody>
              <a:bodyPr wrap="square" rtlCol="0">
                <a:spAutoFit/>
              </a:bodyPr>
              <a:lstStyle/>
              <a:p>
                <a:pPr algn="just"/>
                <a14:m>
                  <m:oMath xmlns:m="http://schemas.openxmlformats.org/officeDocument/2006/math">
                    <m:r>
                      <a:rPr lang="tr-TR" b="0" i="1" smtClean="0">
                        <a:latin typeface="Cambria Math" panose="02040503050406030204" pitchFamily="18" charset="0"/>
                        <a:cs typeface="Times New Roman" pitchFamily="18" charset="0"/>
                      </a:rPr>
                      <m:t>𝑂</m:t>
                    </m:r>
                    <m:r>
                      <a:rPr lang="tr-TR" b="0" i="1" smtClean="0">
                        <a:latin typeface="Cambria Math" panose="02040503050406030204" pitchFamily="18" charset="0"/>
                        <a:cs typeface="Times New Roman" pitchFamily="18" charset="0"/>
                      </a:rPr>
                      <m:t>[</m:t>
                    </m:r>
                    <m:sSup>
                      <m:sSupPr>
                        <m:ctrlPr>
                          <a:rPr lang="tr-TR" b="0" i="1" smtClean="0">
                            <a:latin typeface="Cambria Math" panose="02040503050406030204" pitchFamily="18" charset="0"/>
                            <a:cs typeface="Times New Roman" pitchFamily="18" charset="0"/>
                          </a:rPr>
                        </m:ctrlPr>
                      </m:sSupPr>
                      <m:e>
                        <m:r>
                          <a:rPr lang="tr-TR" b="0" i="1" smtClean="0">
                            <a:latin typeface="Cambria Math" panose="02040503050406030204" pitchFamily="18" charset="0"/>
                            <a:cs typeface="Times New Roman" pitchFamily="18" charset="0"/>
                          </a:rPr>
                          <m:t>𝑚</m:t>
                        </m:r>
                      </m:e>
                      <m:sup>
                        <m:r>
                          <a:rPr lang="tr-TR" b="0" i="1" smtClean="0">
                            <a:latin typeface="Cambria Math" panose="02040503050406030204" pitchFamily="18" charset="0"/>
                            <a:cs typeface="Times New Roman" pitchFamily="18" charset="0"/>
                          </a:rPr>
                          <m:t>′</m:t>
                        </m:r>
                      </m:sup>
                    </m:sSup>
                    <m:r>
                      <a:rPr lang="tr-TR" b="0" i="1" smtClean="0">
                        <a:latin typeface="Cambria Math" panose="02040503050406030204" pitchFamily="18" charset="0"/>
                        <a:cs typeface="Times New Roman" pitchFamily="18" charset="0"/>
                      </a:rPr>
                      <m:t>,</m:t>
                    </m:r>
                    <m:sSup>
                      <m:sSupPr>
                        <m:ctrlPr>
                          <a:rPr lang="tr-TR" b="0" i="1" smtClean="0">
                            <a:latin typeface="Cambria Math" panose="02040503050406030204" pitchFamily="18" charset="0"/>
                            <a:cs typeface="Times New Roman" pitchFamily="18" charset="0"/>
                          </a:rPr>
                        </m:ctrlPr>
                      </m:sSupPr>
                      <m:e>
                        <m:r>
                          <a:rPr lang="tr-TR" b="0" i="1" smtClean="0">
                            <a:latin typeface="Cambria Math" panose="02040503050406030204" pitchFamily="18" charset="0"/>
                            <a:cs typeface="Times New Roman" pitchFamily="18" charset="0"/>
                          </a:rPr>
                          <m:t>𝑛</m:t>
                        </m:r>
                      </m:e>
                      <m:sup>
                        <m:r>
                          <a:rPr lang="tr-TR" b="0" i="1" smtClean="0">
                            <a:latin typeface="Cambria Math" panose="02040503050406030204" pitchFamily="18" charset="0"/>
                            <a:cs typeface="Times New Roman" pitchFamily="18" charset="0"/>
                          </a:rPr>
                          <m:t>′</m:t>
                        </m:r>
                      </m:sup>
                    </m:sSup>
                    <m:r>
                      <a:rPr lang="tr-TR" b="0" i="1" smtClean="0">
                        <a:latin typeface="Cambria Math" panose="02040503050406030204" pitchFamily="18" charset="0"/>
                        <a:cs typeface="Times New Roman" pitchFamily="18" charset="0"/>
                      </a:rPr>
                      <m:t>]</m:t>
                    </m:r>
                  </m:oMath>
                </a14:m>
                <a:r>
                  <a:rPr lang="tr-TR" dirty="0" smtClean="0">
                    <a:latin typeface="Times New Roman" pitchFamily="18" charset="0"/>
                    <a:cs typeface="Times New Roman" pitchFamily="18" charset="0"/>
                  </a:rPr>
                  <a:t> takes a weighted average of 4 samples nearest to </a:t>
                </a:r>
                <a14:m>
                  <m:oMath xmlns:m="http://schemas.openxmlformats.org/officeDocument/2006/math">
                    <m:r>
                      <a:rPr lang="tr-TR" b="0" i="1" smtClean="0">
                        <a:latin typeface="Cambria Math" panose="02040503050406030204" pitchFamily="18" charset="0"/>
                        <a:cs typeface="Times New Roman" pitchFamily="18" charset="0"/>
                      </a:rPr>
                      <m:t>(</m:t>
                    </m:r>
                    <m:f>
                      <m:fPr>
                        <m:type m:val="lin"/>
                        <m:ctrlPr>
                          <a:rPr lang="tr-TR" b="0" i="1" smtClean="0">
                            <a:latin typeface="Cambria Math" panose="02040503050406030204" pitchFamily="18" charset="0"/>
                            <a:cs typeface="Times New Roman" pitchFamily="18" charset="0"/>
                          </a:rPr>
                        </m:ctrlPr>
                      </m:fPr>
                      <m:num>
                        <m:sSup>
                          <m:sSupPr>
                            <m:ctrlPr>
                              <a:rPr lang="tr-TR" b="0" i="1" smtClean="0">
                                <a:latin typeface="Cambria Math" panose="02040503050406030204" pitchFamily="18" charset="0"/>
                                <a:cs typeface="Times New Roman" pitchFamily="18" charset="0"/>
                              </a:rPr>
                            </m:ctrlPr>
                          </m:sSupPr>
                          <m:e>
                            <m:r>
                              <a:rPr lang="tr-TR" b="0" i="1" smtClean="0">
                                <a:latin typeface="Cambria Math" panose="02040503050406030204" pitchFamily="18" charset="0"/>
                                <a:cs typeface="Times New Roman" pitchFamily="18" charset="0"/>
                              </a:rPr>
                              <m:t>𝑚</m:t>
                            </m:r>
                          </m:e>
                          <m:sup>
                            <m:r>
                              <a:rPr lang="tr-TR" b="0" i="1" smtClean="0">
                                <a:latin typeface="Cambria Math" panose="02040503050406030204" pitchFamily="18" charset="0"/>
                                <a:cs typeface="Times New Roman" pitchFamily="18" charset="0"/>
                              </a:rPr>
                              <m:t>′</m:t>
                            </m:r>
                          </m:sup>
                        </m:sSup>
                      </m:num>
                      <m:den>
                        <m:r>
                          <a:rPr lang="tr-TR" b="0" i="1" smtClean="0">
                            <a:latin typeface="Cambria Math" panose="02040503050406030204" pitchFamily="18" charset="0"/>
                            <a:cs typeface="Times New Roman" pitchFamily="18" charset="0"/>
                          </a:rPr>
                          <m:t>𝑀</m:t>
                        </m:r>
                      </m:den>
                    </m:f>
                    <m:r>
                      <a:rPr lang="tr-TR" b="0" i="1" smtClean="0">
                        <a:latin typeface="Cambria Math" panose="02040503050406030204" pitchFamily="18" charset="0"/>
                        <a:cs typeface="Times New Roman" pitchFamily="18" charset="0"/>
                      </a:rPr>
                      <m:t>,</m:t>
                    </m:r>
                    <m:f>
                      <m:fPr>
                        <m:type m:val="lin"/>
                        <m:ctrlPr>
                          <a:rPr lang="tr-TR" b="0" i="1" smtClean="0">
                            <a:latin typeface="Cambria Math" panose="02040503050406030204" pitchFamily="18" charset="0"/>
                            <a:cs typeface="Times New Roman" pitchFamily="18" charset="0"/>
                          </a:rPr>
                        </m:ctrlPr>
                      </m:fPr>
                      <m:num>
                        <m:sSup>
                          <m:sSupPr>
                            <m:ctrlPr>
                              <a:rPr lang="tr-TR" b="0" i="1" smtClean="0">
                                <a:latin typeface="Cambria Math" panose="02040503050406030204" pitchFamily="18" charset="0"/>
                                <a:cs typeface="Times New Roman" pitchFamily="18" charset="0"/>
                              </a:rPr>
                            </m:ctrlPr>
                          </m:sSupPr>
                          <m:e>
                            <m:r>
                              <a:rPr lang="tr-TR" b="0" i="1" smtClean="0">
                                <a:latin typeface="Cambria Math" panose="02040503050406030204" pitchFamily="18" charset="0"/>
                                <a:cs typeface="Times New Roman" pitchFamily="18" charset="0"/>
                              </a:rPr>
                              <m:t>𝑛</m:t>
                            </m:r>
                          </m:e>
                          <m:sup>
                            <m:r>
                              <a:rPr lang="tr-TR" b="0" i="1" smtClean="0">
                                <a:latin typeface="Cambria Math" panose="02040503050406030204" pitchFamily="18" charset="0"/>
                                <a:cs typeface="Times New Roman" pitchFamily="18" charset="0"/>
                              </a:rPr>
                              <m:t>′</m:t>
                            </m:r>
                          </m:sup>
                        </m:sSup>
                      </m:num>
                      <m:den>
                        <m:r>
                          <a:rPr lang="tr-TR" b="0" i="1" smtClean="0">
                            <a:latin typeface="Cambria Math" panose="02040503050406030204" pitchFamily="18" charset="0"/>
                            <a:cs typeface="Times New Roman" pitchFamily="18" charset="0"/>
                          </a:rPr>
                          <m:t>𝑀</m:t>
                        </m:r>
                      </m:den>
                    </m:f>
                    <m:r>
                      <a:rPr lang="tr-TR" b="0" i="1" smtClean="0">
                        <a:latin typeface="Cambria Math" panose="02040503050406030204" pitchFamily="18" charset="0"/>
                        <a:cs typeface="Times New Roman" pitchFamily="18" charset="0"/>
                      </a:rPr>
                      <m:t>)</m:t>
                    </m:r>
                  </m:oMath>
                </a14:m>
                <a:r>
                  <a:rPr lang="tr-TR" dirty="0" smtClean="0">
                    <a:latin typeface="Times New Roman" pitchFamily="18" charset="0"/>
                    <a:cs typeface="Times New Roman" pitchFamily="18" charset="0"/>
                  </a:rPr>
                  <a:t> in </a:t>
                </a:r>
                <a14:m>
                  <m:oMath xmlns:m="http://schemas.openxmlformats.org/officeDocument/2006/math">
                    <m:r>
                      <a:rPr lang="tr-TR" b="0" i="1" smtClean="0">
                        <a:latin typeface="Cambria Math" panose="02040503050406030204" pitchFamily="18" charset="0"/>
                        <a:cs typeface="Times New Roman" pitchFamily="18" charset="0"/>
                      </a:rPr>
                      <m:t>𝐼</m:t>
                    </m:r>
                    <m:d>
                      <m:dPr>
                        <m:begChr m:val="["/>
                        <m:endChr m:val="]"/>
                        <m:ctrlPr>
                          <a:rPr lang="tr-TR" b="0" i="1" smtClean="0">
                            <a:latin typeface="Cambria Math" panose="02040503050406030204" pitchFamily="18" charset="0"/>
                            <a:cs typeface="Times New Roman" pitchFamily="18" charset="0"/>
                          </a:rPr>
                        </m:ctrlPr>
                      </m:dPr>
                      <m:e>
                        <m:r>
                          <a:rPr lang="tr-TR" b="0" i="1" smtClean="0">
                            <a:latin typeface="Cambria Math" panose="02040503050406030204" pitchFamily="18" charset="0"/>
                            <a:cs typeface="Times New Roman" pitchFamily="18" charset="0"/>
                          </a:rPr>
                          <m:t>𝑚</m:t>
                        </m:r>
                        <m:r>
                          <a:rPr lang="tr-TR" b="0" i="1" smtClean="0">
                            <a:latin typeface="Cambria Math" panose="02040503050406030204" pitchFamily="18" charset="0"/>
                            <a:cs typeface="Times New Roman" pitchFamily="18" charset="0"/>
                          </a:rPr>
                          <m:t>,</m:t>
                        </m:r>
                        <m:r>
                          <a:rPr lang="tr-TR" b="0" i="1" smtClean="0">
                            <a:latin typeface="Cambria Math" panose="02040503050406030204" pitchFamily="18" charset="0"/>
                            <a:cs typeface="Times New Roman" pitchFamily="18" charset="0"/>
                          </a:rPr>
                          <m:t>𝑛</m:t>
                        </m:r>
                      </m:e>
                    </m:d>
                  </m:oMath>
                </a14:m>
                <a:endParaRPr lang="tr-TR" dirty="0" smtClean="0">
                  <a:latin typeface="Times New Roman" pitchFamily="18" charset="0"/>
                  <a:cs typeface="Times New Roman" pitchFamily="18" charset="0"/>
                </a:endParaRPr>
              </a:p>
              <a:p>
                <a:pPr algn="just"/>
                <a:endParaRPr lang="tr-TR" dirty="0">
                  <a:latin typeface="Times New Roman" pitchFamily="18" charset="0"/>
                  <a:cs typeface="Times New Roman" pitchFamily="18" charset="0"/>
                </a:endParaRPr>
              </a:p>
              <a:p>
                <a:pPr algn="just"/>
                <a14:m>
                  <m:oMath xmlns:m="http://schemas.openxmlformats.org/officeDocument/2006/math">
                    <m:r>
                      <a:rPr lang="tr-TR" b="0" i="1" smtClean="0">
                        <a:latin typeface="Cambria Math" panose="02040503050406030204" pitchFamily="18" charset="0"/>
                        <a:cs typeface="Times New Roman" pitchFamily="18" charset="0"/>
                      </a:rPr>
                      <m:t>𝑎</m:t>
                    </m:r>
                    <m:r>
                      <a:rPr lang="tr-TR" i="1">
                        <a:latin typeface="Cambria Math" panose="02040503050406030204" pitchFamily="18" charset="0"/>
                        <a:cs typeface="Times New Roman" pitchFamily="18" charset="0"/>
                      </a:rPr>
                      <m:t>:</m:t>
                    </m:r>
                  </m:oMath>
                </a14:m>
                <a:r>
                  <a:rPr lang="tr-TR" dirty="0" smtClean="0">
                    <a:latin typeface="Times New Roman" pitchFamily="18" charset="0"/>
                    <a:cs typeface="Times New Roman" pitchFamily="18" charset="0"/>
                  </a:rPr>
                  <a:t> distance between  </a:t>
                </a:r>
                <a14:m>
                  <m:oMath xmlns:m="http://schemas.openxmlformats.org/officeDocument/2006/math">
                    <m:r>
                      <a:rPr lang="tr-TR" i="1">
                        <a:latin typeface="Cambria Math" panose="02040503050406030204" pitchFamily="18" charset="0"/>
                        <a:cs typeface="Times New Roman" pitchFamily="18" charset="0"/>
                      </a:rPr>
                      <m:t>[</m:t>
                    </m:r>
                    <m:sSup>
                      <m:sSupPr>
                        <m:ctrlPr>
                          <a:rPr lang="tr-TR" i="1">
                            <a:latin typeface="Cambria Math" panose="02040503050406030204" pitchFamily="18" charset="0"/>
                            <a:cs typeface="Times New Roman" pitchFamily="18" charset="0"/>
                          </a:rPr>
                        </m:ctrlPr>
                      </m:sSupPr>
                      <m:e>
                        <m:r>
                          <a:rPr lang="tr-TR" i="1">
                            <a:latin typeface="Cambria Math" panose="02040503050406030204" pitchFamily="18" charset="0"/>
                            <a:cs typeface="Times New Roman" pitchFamily="18" charset="0"/>
                          </a:rPr>
                          <m:t>𝑚</m:t>
                        </m:r>
                      </m:e>
                      <m:sup>
                        <m:r>
                          <a:rPr lang="tr-TR" i="1">
                            <a:latin typeface="Cambria Math" panose="02040503050406030204" pitchFamily="18" charset="0"/>
                            <a:cs typeface="Times New Roman" pitchFamily="18" charset="0"/>
                          </a:rPr>
                          <m:t>′</m:t>
                        </m:r>
                      </m:sup>
                    </m:sSup>
                    <m:r>
                      <a:rPr lang="tr-TR" i="1">
                        <a:latin typeface="Cambria Math" panose="02040503050406030204" pitchFamily="18" charset="0"/>
                        <a:cs typeface="Times New Roman" pitchFamily="18" charset="0"/>
                      </a:rPr>
                      <m:t>,</m:t>
                    </m:r>
                    <m:sSup>
                      <m:sSupPr>
                        <m:ctrlPr>
                          <a:rPr lang="tr-TR" i="1">
                            <a:latin typeface="Cambria Math" panose="02040503050406030204" pitchFamily="18" charset="0"/>
                            <a:cs typeface="Times New Roman" pitchFamily="18" charset="0"/>
                          </a:rPr>
                        </m:ctrlPr>
                      </m:sSupPr>
                      <m:e>
                        <m:r>
                          <a:rPr lang="tr-TR" i="1">
                            <a:latin typeface="Cambria Math" panose="02040503050406030204" pitchFamily="18" charset="0"/>
                            <a:cs typeface="Times New Roman" pitchFamily="18" charset="0"/>
                          </a:rPr>
                          <m:t>𝑛</m:t>
                        </m:r>
                      </m:e>
                      <m:sup>
                        <m:r>
                          <a:rPr lang="tr-TR" i="1">
                            <a:latin typeface="Cambria Math" panose="02040503050406030204" pitchFamily="18" charset="0"/>
                            <a:cs typeface="Times New Roman" pitchFamily="18" charset="0"/>
                          </a:rPr>
                          <m:t>′</m:t>
                        </m:r>
                      </m:sup>
                    </m:sSup>
                    <m:r>
                      <a:rPr lang="tr-TR" i="1">
                        <a:latin typeface="Cambria Math" panose="02040503050406030204" pitchFamily="18" charset="0"/>
                        <a:cs typeface="Times New Roman" pitchFamily="18" charset="0"/>
                      </a:rPr>
                      <m:t>]</m:t>
                    </m:r>
                  </m:oMath>
                </a14:m>
                <a:r>
                  <a:rPr lang="tr-TR" dirty="0" smtClean="0">
                    <a:latin typeface="Times New Roman" pitchFamily="18" charset="0"/>
                    <a:cs typeface="Times New Roman" pitchFamily="18" charset="0"/>
                  </a:rPr>
                  <a:t> and column </a:t>
                </a:r>
                <a:r>
                  <a:rPr lang="tr-TR" i="1" dirty="0" smtClean="0">
                    <a:latin typeface="Times New Roman" pitchFamily="18" charset="0"/>
                    <a:cs typeface="Times New Roman" pitchFamily="18" charset="0"/>
                  </a:rPr>
                  <a:t>n</a:t>
                </a:r>
                <a:endParaRPr lang="tr-TR" i="1" dirty="0">
                  <a:latin typeface="Times New Roman" pitchFamily="18" charset="0"/>
                  <a:cs typeface="Times New Roman" pitchFamily="18" charset="0"/>
                </a:endParaRPr>
              </a:p>
              <a:p>
                <a:pPr algn="just"/>
                <a14:m>
                  <m:oMath xmlns:m="http://schemas.openxmlformats.org/officeDocument/2006/math">
                    <m:r>
                      <a:rPr lang="tr-TR" b="0" i="1" smtClean="0">
                        <a:latin typeface="Cambria Math" panose="02040503050406030204" pitchFamily="18" charset="0"/>
                        <a:cs typeface="Times New Roman" pitchFamily="18" charset="0"/>
                      </a:rPr>
                      <m:t>𝑏</m:t>
                    </m:r>
                  </m:oMath>
                </a14:m>
                <a:r>
                  <a:rPr lang="tr-TR" dirty="0" smtClean="0">
                    <a:latin typeface="Times New Roman" pitchFamily="18" charset="0"/>
                    <a:cs typeface="Times New Roman" pitchFamily="18" charset="0"/>
                  </a:rPr>
                  <a:t>: </a:t>
                </a:r>
                <a:r>
                  <a:rPr lang="tr-TR" dirty="0">
                    <a:latin typeface="Times New Roman" pitchFamily="18" charset="0"/>
                    <a:cs typeface="Times New Roman" pitchFamily="18" charset="0"/>
                  </a:rPr>
                  <a:t>distance between  </a:t>
                </a:r>
                <a14:m>
                  <m:oMath xmlns:m="http://schemas.openxmlformats.org/officeDocument/2006/math">
                    <m:r>
                      <a:rPr lang="tr-TR" i="1">
                        <a:latin typeface="Cambria Math" panose="02040503050406030204" pitchFamily="18" charset="0"/>
                        <a:cs typeface="Times New Roman" pitchFamily="18" charset="0"/>
                      </a:rPr>
                      <m:t>[</m:t>
                    </m:r>
                    <m:sSup>
                      <m:sSupPr>
                        <m:ctrlPr>
                          <a:rPr lang="tr-TR" i="1">
                            <a:latin typeface="Cambria Math" panose="02040503050406030204" pitchFamily="18" charset="0"/>
                            <a:cs typeface="Times New Roman" pitchFamily="18" charset="0"/>
                          </a:rPr>
                        </m:ctrlPr>
                      </m:sSupPr>
                      <m:e>
                        <m:r>
                          <a:rPr lang="tr-TR" i="1">
                            <a:latin typeface="Cambria Math" panose="02040503050406030204" pitchFamily="18" charset="0"/>
                            <a:cs typeface="Times New Roman" pitchFamily="18" charset="0"/>
                          </a:rPr>
                          <m:t>𝑚</m:t>
                        </m:r>
                      </m:e>
                      <m:sup>
                        <m:r>
                          <a:rPr lang="tr-TR" i="1">
                            <a:latin typeface="Cambria Math" panose="02040503050406030204" pitchFamily="18" charset="0"/>
                            <a:cs typeface="Times New Roman" pitchFamily="18" charset="0"/>
                          </a:rPr>
                          <m:t>′</m:t>
                        </m:r>
                      </m:sup>
                    </m:sSup>
                    <m:r>
                      <a:rPr lang="tr-TR" i="1">
                        <a:latin typeface="Cambria Math" panose="02040503050406030204" pitchFamily="18" charset="0"/>
                        <a:cs typeface="Times New Roman" pitchFamily="18" charset="0"/>
                      </a:rPr>
                      <m:t>,</m:t>
                    </m:r>
                    <m:sSup>
                      <m:sSupPr>
                        <m:ctrlPr>
                          <a:rPr lang="tr-TR" i="1">
                            <a:latin typeface="Cambria Math" panose="02040503050406030204" pitchFamily="18" charset="0"/>
                            <a:cs typeface="Times New Roman" pitchFamily="18" charset="0"/>
                          </a:rPr>
                        </m:ctrlPr>
                      </m:sSupPr>
                      <m:e>
                        <m:r>
                          <a:rPr lang="tr-TR" i="1">
                            <a:latin typeface="Cambria Math" panose="02040503050406030204" pitchFamily="18" charset="0"/>
                            <a:cs typeface="Times New Roman" pitchFamily="18" charset="0"/>
                          </a:rPr>
                          <m:t>𝑛</m:t>
                        </m:r>
                      </m:e>
                      <m:sup>
                        <m:r>
                          <a:rPr lang="tr-TR" i="1">
                            <a:latin typeface="Cambria Math" panose="02040503050406030204" pitchFamily="18" charset="0"/>
                            <a:cs typeface="Times New Roman" pitchFamily="18" charset="0"/>
                          </a:rPr>
                          <m:t>′</m:t>
                        </m:r>
                      </m:sup>
                    </m:sSup>
                    <m:r>
                      <a:rPr lang="tr-TR" i="1">
                        <a:latin typeface="Cambria Math" panose="02040503050406030204" pitchFamily="18" charset="0"/>
                        <a:cs typeface="Times New Roman" pitchFamily="18" charset="0"/>
                      </a:rPr>
                      <m:t>]</m:t>
                    </m:r>
                  </m:oMath>
                </a14:m>
                <a:r>
                  <a:rPr lang="tr-TR" dirty="0">
                    <a:latin typeface="Times New Roman" pitchFamily="18" charset="0"/>
                    <a:cs typeface="Times New Roman" pitchFamily="18" charset="0"/>
                  </a:rPr>
                  <a:t> and </a:t>
                </a:r>
                <a:r>
                  <a:rPr lang="tr-TR" dirty="0" smtClean="0">
                    <a:latin typeface="Times New Roman" pitchFamily="18" charset="0"/>
                    <a:cs typeface="Times New Roman" pitchFamily="18" charset="0"/>
                  </a:rPr>
                  <a:t>row </a:t>
                </a:r>
                <a:r>
                  <a:rPr lang="tr-TR" i="1" dirty="0" smtClean="0">
                    <a:latin typeface="Times New Roman" pitchFamily="18" charset="0"/>
                    <a:cs typeface="Times New Roman" pitchFamily="18" charset="0"/>
                  </a:rPr>
                  <a:t>m</a:t>
                </a:r>
                <a:endParaRPr lang="tr-TR" i="1" dirty="0">
                  <a:latin typeface="Times New Roman" pitchFamily="18" charset="0"/>
                  <a:cs typeface="Times New Roman" pitchFamily="18" charset="0"/>
                </a:endParaRPr>
              </a:p>
              <a:p>
                <a:pPr algn="just"/>
                <a:endParaRPr lang="tr-TR" dirty="0" smtClean="0">
                  <a:latin typeface="Times New Roman" pitchFamily="18" charset="0"/>
                  <a:cs typeface="Times New Roman"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85800" y="1447800"/>
                <a:ext cx="4724400" cy="1754326"/>
              </a:xfrm>
              <a:prstGeom prst="rect">
                <a:avLst/>
              </a:prstGeom>
              <a:blipFill>
                <a:blip r:embed="rId3"/>
                <a:stretch>
                  <a:fillRect l="-1161" t="-8711" r="-1032"/>
                </a:stretch>
              </a:blipFill>
            </p:spPr>
            <p:txBody>
              <a:bodyPr/>
              <a:lstStyle/>
              <a:p>
                <a:r>
                  <a:rPr lang="en-US">
                    <a:noFill/>
                  </a:rPr>
                  <a:t> </a:t>
                </a:r>
              </a:p>
            </p:txBody>
          </p:sp>
        </mc:Fallback>
      </mc:AlternateContent>
      <p:graphicFrame>
        <p:nvGraphicFramePr>
          <p:cNvPr id="5" name="Object 4"/>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0989" name="Equation" r:id="rId4" imgW="914400" imgH="215640" progId="Equation.3">
                  <p:embed/>
                </p:oleObj>
              </mc:Choice>
              <mc:Fallback>
                <p:oleObj name="Equation" r:id="rId4" imgW="914400" imgH="215640" progId="Equation.3">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Image Interpolation (Bi-linear Interpolation)</a:t>
            </a:r>
            <a:endParaRPr lang="en-US" sz="2200" b="1" dirty="0">
              <a:latin typeface="Times New Roman" pitchFamily="18" charset="0"/>
              <a:cs typeface="Times New Roman" pitchFamily="18" charset="0"/>
            </a:endParaRPr>
          </a:p>
        </p:txBody>
      </p:sp>
      <p:pic>
        <p:nvPicPr>
          <p:cNvPr id="2" name="Picture 1"/>
          <p:cNvPicPr>
            <a:picLocks noChangeAspect="1"/>
          </p:cNvPicPr>
          <p:nvPr/>
        </p:nvPicPr>
        <p:blipFill>
          <a:blip r:embed="rId6"/>
          <a:stretch>
            <a:fillRect/>
          </a:stretch>
        </p:blipFill>
        <p:spPr>
          <a:xfrm>
            <a:off x="5791200" y="1524000"/>
            <a:ext cx="2676525" cy="2209800"/>
          </a:xfrm>
          <a:prstGeom prst="rect">
            <a:avLst/>
          </a:prstGeom>
        </p:spPr>
      </p:pic>
      <p:sp>
        <p:nvSpPr>
          <p:cNvPr id="3" name="TextBox 2"/>
          <p:cNvSpPr txBox="1"/>
          <p:nvPr/>
        </p:nvSpPr>
        <p:spPr>
          <a:xfrm>
            <a:off x="4114800" y="2974109"/>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9" name="Rectangle 8"/>
              <p:cNvSpPr/>
              <p:nvPr/>
            </p:nvSpPr>
            <p:spPr>
              <a:xfrm>
                <a:off x="477462" y="4191000"/>
                <a:ext cx="8285538" cy="3231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r-TR" sz="1500" i="1" smtClean="0">
                          <a:latin typeface="Cambria Math" panose="02040503050406030204" pitchFamily="18" charset="0"/>
                          <a:cs typeface="Times New Roman" pitchFamily="18" charset="0"/>
                        </a:rPr>
                        <m:t>𝑂</m:t>
                      </m:r>
                      <m:d>
                        <m:dPr>
                          <m:begChr m:val="["/>
                          <m:endChr m:val="]"/>
                          <m:ctrlPr>
                            <a:rPr lang="tr-TR" sz="1500" i="1">
                              <a:latin typeface="Cambria Math" panose="02040503050406030204" pitchFamily="18" charset="0"/>
                              <a:cs typeface="Times New Roman" pitchFamily="18" charset="0"/>
                            </a:rPr>
                          </m:ctrlPr>
                        </m:dPr>
                        <m:e>
                          <m:sSup>
                            <m:sSupPr>
                              <m:ctrlPr>
                                <a:rPr lang="tr-TR" sz="1500" i="1">
                                  <a:latin typeface="Cambria Math" panose="02040503050406030204" pitchFamily="18" charset="0"/>
                                  <a:cs typeface="Times New Roman" pitchFamily="18" charset="0"/>
                                </a:rPr>
                              </m:ctrlPr>
                            </m:sSupPr>
                            <m:e>
                              <m:r>
                                <a:rPr lang="tr-TR" sz="1500" i="1" smtClean="0">
                                  <a:latin typeface="Cambria Math" panose="02040503050406030204" pitchFamily="18" charset="0"/>
                                  <a:cs typeface="Times New Roman" pitchFamily="18" charset="0"/>
                                </a:rPr>
                                <m:t>𝑚</m:t>
                              </m:r>
                            </m:e>
                            <m:sup>
                              <m:r>
                                <a:rPr lang="tr-TR" sz="1500" i="1" smtClean="0">
                                  <a:latin typeface="Cambria Math" panose="02040503050406030204" pitchFamily="18" charset="0"/>
                                  <a:cs typeface="Times New Roman" pitchFamily="18" charset="0"/>
                                </a:rPr>
                                <m:t>′</m:t>
                              </m:r>
                            </m:sup>
                          </m:sSup>
                          <m:r>
                            <a:rPr lang="tr-TR" sz="1500" i="1" smtClean="0">
                              <a:latin typeface="Cambria Math" panose="02040503050406030204" pitchFamily="18" charset="0"/>
                              <a:cs typeface="Times New Roman" pitchFamily="18" charset="0"/>
                            </a:rPr>
                            <m:t>,</m:t>
                          </m:r>
                          <m:sSup>
                            <m:sSupPr>
                              <m:ctrlPr>
                                <a:rPr lang="tr-TR" sz="1500" i="1">
                                  <a:latin typeface="Cambria Math" panose="02040503050406030204" pitchFamily="18" charset="0"/>
                                  <a:cs typeface="Times New Roman" pitchFamily="18" charset="0"/>
                                </a:rPr>
                              </m:ctrlPr>
                            </m:sSupPr>
                            <m:e>
                              <m:r>
                                <a:rPr lang="tr-TR" sz="1500" i="1" smtClean="0">
                                  <a:latin typeface="Cambria Math" panose="02040503050406030204" pitchFamily="18" charset="0"/>
                                  <a:cs typeface="Times New Roman" pitchFamily="18" charset="0"/>
                                </a:rPr>
                                <m:t>𝑛</m:t>
                              </m:r>
                            </m:e>
                            <m:sup>
                              <m:r>
                                <a:rPr lang="tr-TR" sz="1500" i="1" smtClean="0">
                                  <a:latin typeface="Cambria Math" panose="02040503050406030204" pitchFamily="18" charset="0"/>
                                  <a:cs typeface="Times New Roman" pitchFamily="18" charset="0"/>
                                </a:rPr>
                                <m:t>′</m:t>
                              </m:r>
                            </m:sup>
                          </m:sSup>
                        </m:e>
                      </m:d>
                      <m:r>
                        <a:rPr lang="tr-TR" sz="1500" b="0" i="1" smtClean="0">
                          <a:latin typeface="Cambria Math" panose="02040503050406030204" pitchFamily="18" charset="0"/>
                          <a:cs typeface="Times New Roman" pitchFamily="18" charset="0"/>
                        </a:rPr>
                        <m:t>=</m:t>
                      </m:r>
                      <m:d>
                        <m:dPr>
                          <m:ctrlPr>
                            <a:rPr lang="tr-TR" sz="1500" b="0" i="1" smtClean="0">
                              <a:latin typeface="Cambria Math" panose="02040503050406030204" pitchFamily="18" charset="0"/>
                              <a:cs typeface="Times New Roman" pitchFamily="18" charset="0"/>
                            </a:rPr>
                          </m:ctrlPr>
                        </m:dPr>
                        <m:e>
                          <m:r>
                            <a:rPr lang="tr-TR" sz="1500" b="0" i="1" smtClean="0">
                              <a:latin typeface="Cambria Math" panose="02040503050406030204" pitchFamily="18" charset="0"/>
                              <a:cs typeface="Times New Roman" pitchFamily="18" charset="0"/>
                            </a:rPr>
                            <m:t>1−</m:t>
                          </m:r>
                          <m:r>
                            <a:rPr lang="tr-TR" sz="1500" b="0" i="1" smtClean="0">
                              <a:latin typeface="Cambria Math" panose="02040503050406030204" pitchFamily="18" charset="0"/>
                              <a:cs typeface="Times New Roman" pitchFamily="18" charset="0"/>
                            </a:rPr>
                            <m:t>𝑎</m:t>
                          </m:r>
                        </m:e>
                      </m:d>
                      <m:d>
                        <m:dPr>
                          <m:ctrlPr>
                            <a:rPr lang="tr-TR" sz="1500" b="0" i="1" smtClean="0">
                              <a:latin typeface="Cambria Math" panose="02040503050406030204" pitchFamily="18" charset="0"/>
                              <a:cs typeface="Times New Roman" pitchFamily="18" charset="0"/>
                            </a:rPr>
                          </m:ctrlPr>
                        </m:dPr>
                        <m:e>
                          <m:r>
                            <a:rPr lang="tr-TR" sz="1500" b="0" i="1" smtClean="0">
                              <a:latin typeface="Cambria Math" panose="02040503050406030204" pitchFamily="18" charset="0"/>
                              <a:cs typeface="Times New Roman" pitchFamily="18" charset="0"/>
                            </a:rPr>
                            <m:t>1−</m:t>
                          </m:r>
                          <m:r>
                            <a:rPr lang="tr-TR" sz="1500" b="0" i="1" smtClean="0">
                              <a:latin typeface="Cambria Math" panose="02040503050406030204" pitchFamily="18" charset="0"/>
                              <a:cs typeface="Times New Roman" pitchFamily="18" charset="0"/>
                            </a:rPr>
                            <m:t>𝑏</m:t>
                          </m:r>
                        </m:e>
                      </m:d>
                      <m:r>
                        <a:rPr lang="tr-TR" sz="1500" b="0" i="1" smtClean="0">
                          <a:latin typeface="Cambria Math" panose="02040503050406030204" pitchFamily="18" charset="0"/>
                          <a:cs typeface="Times New Roman" pitchFamily="18" charset="0"/>
                        </a:rPr>
                        <m:t>𝐼</m:t>
                      </m:r>
                      <m:d>
                        <m:dPr>
                          <m:begChr m:val="["/>
                          <m:endChr m:val="]"/>
                          <m:ctrlPr>
                            <a:rPr lang="tr-TR" sz="1500" b="0" i="1" smtClean="0">
                              <a:latin typeface="Cambria Math" panose="02040503050406030204" pitchFamily="18" charset="0"/>
                              <a:cs typeface="Times New Roman" pitchFamily="18" charset="0"/>
                            </a:rPr>
                          </m:ctrlPr>
                        </m:dPr>
                        <m:e>
                          <m:r>
                            <a:rPr lang="tr-TR" sz="1500" b="0" i="1" smtClean="0">
                              <a:latin typeface="Cambria Math" panose="02040503050406030204" pitchFamily="18" charset="0"/>
                              <a:cs typeface="Times New Roman" pitchFamily="18" charset="0"/>
                            </a:rPr>
                            <m:t>𝑚</m:t>
                          </m:r>
                          <m:r>
                            <a:rPr lang="tr-TR" sz="1500" b="0" i="1" smtClean="0">
                              <a:latin typeface="Cambria Math" panose="02040503050406030204" pitchFamily="18" charset="0"/>
                              <a:cs typeface="Times New Roman" pitchFamily="18" charset="0"/>
                            </a:rPr>
                            <m:t>,</m:t>
                          </m:r>
                          <m:r>
                            <a:rPr lang="tr-TR" sz="1500" b="0" i="1" smtClean="0">
                              <a:latin typeface="Cambria Math" panose="02040503050406030204" pitchFamily="18" charset="0"/>
                              <a:cs typeface="Times New Roman" pitchFamily="18" charset="0"/>
                            </a:rPr>
                            <m:t>𝑛</m:t>
                          </m:r>
                        </m:e>
                      </m:d>
                      <m:r>
                        <a:rPr lang="tr-TR" sz="1500" b="0" i="1" smtClean="0">
                          <a:latin typeface="Cambria Math" panose="02040503050406030204" pitchFamily="18" charset="0"/>
                          <a:cs typeface="Times New Roman" pitchFamily="18" charset="0"/>
                        </a:rPr>
                        <m:t>+</m:t>
                      </m:r>
                      <m:r>
                        <a:rPr lang="tr-TR" sz="1500" b="0" i="1" smtClean="0">
                          <a:latin typeface="Cambria Math" panose="02040503050406030204" pitchFamily="18" charset="0"/>
                          <a:cs typeface="Times New Roman" pitchFamily="18" charset="0"/>
                        </a:rPr>
                        <m:t>𝑎</m:t>
                      </m:r>
                      <m:d>
                        <m:dPr>
                          <m:ctrlPr>
                            <a:rPr lang="tr-TR" sz="1500" b="0" i="1" smtClean="0">
                              <a:latin typeface="Cambria Math" panose="02040503050406030204" pitchFamily="18" charset="0"/>
                              <a:cs typeface="Times New Roman" pitchFamily="18" charset="0"/>
                            </a:rPr>
                          </m:ctrlPr>
                        </m:dPr>
                        <m:e>
                          <m:r>
                            <a:rPr lang="tr-TR" sz="1500" b="0" i="1" smtClean="0">
                              <a:latin typeface="Cambria Math" panose="02040503050406030204" pitchFamily="18" charset="0"/>
                              <a:cs typeface="Times New Roman" pitchFamily="18" charset="0"/>
                            </a:rPr>
                            <m:t>1−</m:t>
                          </m:r>
                          <m:r>
                            <a:rPr lang="tr-TR" sz="1500" b="0" i="1" smtClean="0">
                              <a:latin typeface="Cambria Math" panose="02040503050406030204" pitchFamily="18" charset="0"/>
                              <a:cs typeface="Times New Roman" pitchFamily="18" charset="0"/>
                            </a:rPr>
                            <m:t>𝑏</m:t>
                          </m:r>
                        </m:e>
                      </m:d>
                      <m:r>
                        <a:rPr lang="tr-TR" sz="1500" b="0" i="1" smtClean="0">
                          <a:latin typeface="Cambria Math" panose="02040503050406030204" pitchFamily="18" charset="0"/>
                          <a:cs typeface="Times New Roman" pitchFamily="18" charset="0"/>
                        </a:rPr>
                        <m:t>𝐼</m:t>
                      </m:r>
                      <m:d>
                        <m:dPr>
                          <m:begChr m:val="["/>
                          <m:endChr m:val="]"/>
                          <m:ctrlPr>
                            <a:rPr lang="tr-TR" sz="1500" b="0" i="1" smtClean="0">
                              <a:latin typeface="Cambria Math" panose="02040503050406030204" pitchFamily="18" charset="0"/>
                              <a:cs typeface="Times New Roman" pitchFamily="18" charset="0"/>
                            </a:rPr>
                          </m:ctrlPr>
                        </m:dPr>
                        <m:e>
                          <m:r>
                            <a:rPr lang="tr-TR" sz="1500" b="0" i="1" smtClean="0">
                              <a:latin typeface="Cambria Math" panose="02040503050406030204" pitchFamily="18" charset="0"/>
                              <a:cs typeface="Times New Roman" pitchFamily="18" charset="0"/>
                            </a:rPr>
                            <m:t>𝑚</m:t>
                          </m:r>
                          <m:r>
                            <a:rPr lang="tr-TR" sz="1500" b="0" i="1" smtClean="0">
                              <a:latin typeface="Cambria Math" panose="02040503050406030204" pitchFamily="18" charset="0"/>
                              <a:cs typeface="Times New Roman" pitchFamily="18" charset="0"/>
                            </a:rPr>
                            <m:t>,</m:t>
                          </m:r>
                          <m:r>
                            <a:rPr lang="tr-TR" sz="1500" b="0" i="1" smtClean="0">
                              <a:latin typeface="Cambria Math" panose="02040503050406030204" pitchFamily="18" charset="0"/>
                              <a:cs typeface="Times New Roman" pitchFamily="18" charset="0"/>
                            </a:rPr>
                            <m:t>𝑛</m:t>
                          </m:r>
                          <m:r>
                            <a:rPr lang="tr-TR" sz="1500" b="0" i="1" smtClean="0">
                              <a:latin typeface="Cambria Math" panose="02040503050406030204" pitchFamily="18" charset="0"/>
                              <a:cs typeface="Times New Roman" pitchFamily="18" charset="0"/>
                            </a:rPr>
                            <m:t>+1</m:t>
                          </m:r>
                        </m:e>
                      </m:d>
                      <m:r>
                        <a:rPr lang="tr-TR" sz="1500" b="0" i="1" smtClean="0">
                          <a:latin typeface="Cambria Math" panose="02040503050406030204" pitchFamily="18" charset="0"/>
                          <a:cs typeface="Times New Roman" pitchFamily="18" charset="0"/>
                        </a:rPr>
                        <m:t>+</m:t>
                      </m:r>
                      <m:d>
                        <m:dPr>
                          <m:ctrlPr>
                            <a:rPr lang="tr-TR" sz="1500" b="0" i="1" smtClean="0">
                              <a:latin typeface="Cambria Math" panose="02040503050406030204" pitchFamily="18" charset="0"/>
                              <a:cs typeface="Times New Roman" pitchFamily="18" charset="0"/>
                            </a:rPr>
                          </m:ctrlPr>
                        </m:dPr>
                        <m:e>
                          <m:r>
                            <a:rPr lang="tr-TR" sz="1500" b="0" i="1" smtClean="0">
                              <a:latin typeface="Cambria Math" panose="02040503050406030204" pitchFamily="18" charset="0"/>
                              <a:cs typeface="Times New Roman" pitchFamily="18" charset="0"/>
                            </a:rPr>
                            <m:t>1−</m:t>
                          </m:r>
                          <m:r>
                            <a:rPr lang="tr-TR" sz="1500" b="0" i="1" smtClean="0">
                              <a:latin typeface="Cambria Math" panose="02040503050406030204" pitchFamily="18" charset="0"/>
                              <a:cs typeface="Times New Roman" pitchFamily="18" charset="0"/>
                            </a:rPr>
                            <m:t>𝑎</m:t>
                          </m:r>
                        </m:e>
                      </m:d>
                      <m:r>
                        <a:rPr lang="tr-TR" sz="1500" b="0" i="1" smtClean="0">
                          <a:latin typeface="Cambria Math" panose="02040503050406030204" pitchFamily="18" charset="0"/>
                          <a:cs typeface="Times New Roman" pitchFamily="18" charset="0"/>
                        </a:rPr>
                        <m:t>𝑏𝐼</m:t>
                      </m:r>
                      <m:d>
                        <m:dPr>
                          <m:begChr m:val="["/>
                          <m:endChr m:val="]"/>
                          <m:ctrlPr>
                            <a:rPr lang="tr-TR" sz="1500" b="0" i="1" smtClean="0">
                              <a:latin typeface="Cambria Math" panose="02040503050406030204" pitchFamily="18" charset="0"/>
                              <a:cs typeface="Times New Roman" pitchFamily="18" charset="0"/>
                            </a:rPr>
                          </m:ctrlPr>
                        </m:dPr>
                        <m:e>
                          <m:r>
                            <a:rPr lang="tr-TR" sz="1500" b="0" i="1" smtClean="0">
                              <a:latin typeface="Cambria Math" panose="02040503050406030204" pitchFamily="18" charset="0"/>
                              <a:cs typeface="Times New Roman" pitchFamily="18" charset="0"/>
                            </a:rPr>
                            <m:t>𝑚</m:t>
                          </m:r>
                          <m:r>
                            <a:rPr lang="tr-TR" sz="1500" b="0" i="1" smtClean="0">
                              <a:latin typeface="Cambria Math" panose="02040503050406030204" pitchFamily="18" charset="0"/>
                              <a:cs typeface="Times New Roman" pitchFamily="18" charset="0"/>
                            </a:rPr>
                            <m:t>+1,</m:t>
                          </m:r>
                          <m:r>
                            <a:rPr lang="tr-TR" sz="1500" b="0" i="1" smtClean="0">
                              <a:latin typeface="Cambria Math" panose="02040503050406030204" pitchFamily="18" charset="0"/>
                              <a:cs typeface="Times New Roman" pitchFamily="18" charset="0"/>
                            </a:rPr>
                            <m:t>𝑛</m:t>
                          </m:r>
                        </m:e>
                      </m:d>
                      <m:r>
                        <a:rPr lang="tr-TR" sz="1500" b="0" i="1" smtClean="0">
                          <a:latin typeface="Cambria Math" panose="02040503050406030204" pitchFamily="18" charset="0"/>
                          <a:cs typeface="Times New Roman" pitchFamily="18" charset="0"/>
                        </a:rPr>
                        <m:t>+</m:t>
                      </m:r>
                      <m:r>
                        <a:rPr lang="tr-TR" sz="1500" b="0" i="1" smtClean="0">
                          <a:latin typeface="Cambria Math" panose="02040503050406030204" pitchFamily="18" charset="0"/>
                          <a:cs typeface="Times New Roman" pitchFamily="18" charset="0"/>
                        </a:rPr>
                        <m:t>𝑎𝑏𝐼</m:t>
                      </m:r>
                      <m:d>
                        <m:dPr>
                          <m:begChr m:val="["/>
                          <m:endChr m:val="]"/>
                          <m:ctrlPr>
                            <a:rPr lang="tr-TR" sz="1500" b="0" i="1" smtClean="0">
                              <a:latin typeface="Cambria Math" panose="02040503050406030204" pitchFamily="18" charset="0"/>
                              <a:cs typeface="Times New Roman" pitchFamily="18" charset="0"/>
                            </a:rPr>
                          </m:ctrlPr>
                        </m:dPr>
                        <m:e>
                          <m:r>
                            <a:rPr lang="tr-TR" sz="1500" b="0" i="1" smtClean="0">
                              <a:latin typeface="Cambria Math" panose="02040503050406030204" pitchFamily="18" charset="0"/>
                              <a:cs typeface="Times New Roman" pitchFamily="18" charset="0"/>
                            </a:rPr>
                            <m:t>𝑚</m:t>
                          </m:r>
                          <m:r>
                            <a:rPr lang="tr-TR" sz="1500" b="0" i="1" smtClean="0">
                              <a:latin typeface="Cambria Math" panose="02040503050406030204" pitchFamily="18" charset="0"/>
                              <a:cs typeface="Times New Roman" pitchFamily="18" charset="0"/>
                            </a:rPr>
                            <m:t>+1,</m:t>
                          </m:r>
                          <m:r>
                            <a:rPr lang="tr-TR" sz="1500" b="0" i="1" smtClean="0">
                              <a:latin typeface="Cambria Math" panose="02040503050406030204" pitchFamily="18" charset="0"/>
                              <a:cs typeface="Times New Roman" pitchFamily="18" charset="0"/>
                            </a:rPr>
                            <m:t>𝑛</m:t>
                          </m:r>
                          <m:r>
                            <a:rPr lang="tr-TR" sz="1500" b="0" i="1" smtClean="0">
                              <a:latin typeface="Cambria Math" panose="02040503050406030204" pitchFamily="18" charset="0"/>
                              <a:cs typeface="Times New Roman" pitchFamily="18" charset="0"/>
                            </a:rPr>
                            <m:t>+1</m:t>
                          </m:r>
                        </m:e>
                      </m:d>
                    </m:oMath>
                  </m:oMathPara>
                </a14:m>
                <a:endParaRPr lang="en-US" sz="1500" dirty="0"/>
              </a:p>
            </p:txBody>
          </p:sp>
        </mc:Choice>
        <mc:Fallback xmlns="">
          <p:sp>
            <p:nvSpPr>
              <p:cNvPr id="9" name="Rectangle 8"/>
              <p:cNvSpPr>
                <a:spLocks noRot="1" noChangeAspect="1" noMove="1" noResize="1" noEditPoints="1" noAdjustHandles="1" noChangeArrowheads="1" noChangeShapeType="1" noTextEdit="1"/>
              </p:cNvSpPr>
              <p:nvPr/>
            </p:nvSpPr>
            <p:spPr>
              <a:xfrm>
                <a:off x="477462" y="4191000"/>
                <a:ext cx="8285538" cy="32316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5512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371600"/>
            <a:ext cx="7848600" cy="369332"/>
          </a:xfrm>
          <a:prstGeom prst="rect">
            <a:avLst/>
          </a:prstGeom>
          <a:noFill/>
        </p:spPr>
        <p:txBody>
          <a:bodyPr wrap="square" rtlCol="0">
            <a:spAutoFit/>
          </a:bodyPr>
          <a:lstStyle/>
          <a:p>
            <a:pPr algn="just"/>
            <a:r>
              <a:rPr lang="tr-TR"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 Factor of 2 up-sampling by bi-linear interpolation</a:t>
            </a:r>
            <a:r>
              <a:rPr lang="en-US" dirty="0" smtClean="0">
                <a:latin typeface="Times New Roman" pitchFamily="18" charset="0"/>
                <a:cs typeface="Times New Roman" pitchFamily="18" charset="0"/>
              </a:rPr>
              <a:t> </a:t>
            </a:r>
          </a:p>
        </p:txBody>
      </p:sp>
      <p:pic>
        <p:nvPicPr>
          <p:cNvPr id="5" name="Picture 4"/>
          <p:cNvPicPr>
            <a:picLocks noChangeAspect="1"/>
          </p:cNvPicPr>
          <p:nvPr/>
        </p:nvPicPr>
        <p:blipFill>
          <a:blip r:embed="rId2"/>
          <a:stretch>
            <a:fillRect/>
          </a:stretch>
        </p:blipFill>
        <p:spPr>
          <a:xfrm>
            <a:off x="2279011" y="1828800"/>
            <a:ext cx="4502789" cy="1890612"/>
          </a:xfrm>
          <a:prstGeom prst="rect">
            <a:avLst/>
          </a:prstGeom>
        </p:spPr>
      </p:pic>
      <p:grpSp>
        <p:nvGrpSpPr>
          <p:cNvPr id="6" name="Group 5"/>
          <p:cNvGrpSpPr/>
          <p:nvPr/>
        </p:nvGrpSpPr>
        <p:grpSpPr>
          <a:xfrm>
            <a:off x="1295400" y="4495800"/>
            <a:ext cx="7100569" cy="1524000"/>
            <a:chOff x="304800" y="4724400"/>
            <a:chExt cx="7100569" cy="1524000"/>
          </a:xfrm>
        </p:grpSpPr>
        <mc:AlternateContent xmlns:mc="http://schemas.openxmlformats.org/markup-compatibility/2006" xmlns:a14="http://schemas.microsoft.com/office/drawing/2010/main">
          <mc:Choice Requires="a14">
            <p:sp>
              <p:nvSpPr>
                <p:cNvPr id="7" name="Rectangle 6"/>
                <p:cNvSpPr/>
                <p:nvPr/>
              </p:nvSpPr>
              <p:spPr>
                <a:xfrm>
                  <a:off x="304800" y="4724400"/>
                  <a:ext cx="22182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𝑂</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2</m:t>
                            </m:r>
                            <m:r>
                              <a:rPr lang="tr-TR" b="0" i="1" smtClean="0">
                                <a:latin typeface="Cambria Math" panose="02040503050406030204" pitchFamily="18" charset="0"/>
                              </a:rPr>
                              <m:t>𝑚</m:t>
                            </m:r>
                            <m:r>
                              <a:rPr lang="tr-TR" b="0" i="1" smtClean="0">
                                <a:latin typeface="Cambria Math" panose="02040503050406030204" pitchFamily="18" charset="0"/>
                              </a:rPr>
                              <m:t>,2</m:t>
                            </m:r>
                            <m:r>
                              <a:rPr lang="tr-TR" b="0" i="1" smtClean="0">
                                <a:latin typeface="Cambria Math" panose="02040503050406030204" pitchFamily="18" charset="0"/>
                              </a:rPr>
                              <m:t>𝑛</m:t>
                            </m:r>
                          </m:e>
                        </m:d>
                        <m:r>
                          <a:rPr lang="tr-TR" b="0" i="1" smtClean="0">
                            <a:latin typeface="Cambria Math" panose="02040503050406030204" pitchFamily="18" charset="0"/>
                          </a:rPr>
                          <m:t>=</m:t>
                        </m:r>
                        <m:r>
                          <a:rPr lang="tr-TR" b="0" i="1" smtClean="0">
                            <a:latin typeface="Cambria Math" panose="02040503050406030204" pitchFamily="18" charset="0"/>
                          </a:rPr>
                          <m:t>𝐼</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𝑚</m:t>
                            </m:r>
                            <m:r>
                              <a:rPr lang="tr-TR" b="0" i="1" smtClean="0">
                                <a:latin typeface="Cambria Math" panose="02040503050406030204" pitchFamily="18" charset="0"/>
                              </a:rPr>
                              <m:t>,</m:t>
                            </m:r>
                            <m:r>
                              <a:rPr lang="tr-TR" b="0" i="1" smtClean="0">
                                <a:latin typeface="Cambria Math" panose="02040503050406030204" pitchFamily="18" charset="0"/>
                              </a:rPr>
                              <m:t>𝑛</m:t>
                            </m:r>
                          </m:e>
                        </m:d>
                      </m:oMath>
                    </m:oMathPara>
                  </a14:m>
                  <a:endParaRPr lang="tr-TR" b="0" dirty="0" smtClean="0"/>
                </a:p>
              </p:txBody>
            </p:sp>
          </mc:Choice>
          <mc:Fallback xmlns="">
            <p:sp>
              <p:nvSpPr>
                <p:cNvPr id="7" name="Rectangle 6"/>
                <p:cNvSpPr>
                  <a:spLocks noRot="1" noChangeAspect="1" noMove="1" noResize="1" noEditPoints="1" noAdjustHandles="1" noChangeArrowheads="1" noChangeShapeType="1" noTextEdit="1"/>
                </p:cNvSpPr>
                <p:nvPr/>
              </p:nvSpPr>
              <p:spPr>
                <a:xfrm>
                  <a:off x="304800" y="4724400"/>
                  <a:ext cx="221823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13235" y="5117068"/>
                  <a:ext cx="44148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𝑂</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2</m:t>
                            </m:r>
                            <m:r>
                              <a:rPr lang="tr-TR" b="0" i="1" smtClean="0">
                                <a:latin typeface="Cambria Math" panose="02040503050406030204" pitchFamily="18" charset="0"/>
                              </a:rPr>
                              <m:t>𝑚</m:t>
                            </m:r>
                            <m:r>
                              <a:rPr lang="tr-TR" b="0" i="1" smtClean="0">
                                <a:latin typeface="Cambria Math" panose="02040503050406030204" pitchFamily="18" charset="0"/>
                              </a:rPr>
                              <m:t>,2</m:t>
                            </m:r>
                            <m:r>
                              <a:rPr lang="tr-TR" b="0" i="1" smtClean="0">
                                <a:latin typeface="Cambria Math" panose="02040503050406030204" pitchFamily="18" charset="0"/>
                              </a:rPr>
                              <m:t>𝑛</m:t>
                            </m:r>
                            <m:r>
                              <a:rPr lang="tr-TR" b="0" i="1" smtClean="0">
                                <a:latin typeface="Cambria Math" panose="02040503050406030204" pitchFamily="18" charset="0"/>
                              </a:rPr>
                              <m:t>+1</m:t>
                            </m:r>
                          </m:e>
                        </m:d>
                        <m:r>
                          <a:rPr lang="tr-TR" b="0" i="1" smtClean="0">
                            <a:latin typeface="Cambria Math" panose="02040503050406030204" pitchFamily="18" charset="0"/>
                          </a:rPr>
                          <m:t>=(</m:t>
                        </m:r>
                        <m:r>
                          <a:rPr lang="tr-TR" b="0" i="1" smtClean="0">
                            <a:latin typeface="Cambria Math" panose="02040503050406030204" pitchFamily="18" charset="0"/>
                          </a:rPr>
                          <m:t>𝐼</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𝑚</m:t>
                            </m:r>
                            <m:r>
                              <a:rPr lang="tr-TR" b="0" i="1" smtClean="0">
                                <a:latin typeface="Cambria Math" panose="02040503050406030204" pitchFamily="18" charset="0"/>
                              </a:rPr>
                              <m:t>,</m:t>
                            </m:r>
                            <m:r>
                              <a:rPr lang="tr-TR" b="0" i="1" smtClean="0">
                                <a:latin typeface="Cambria Math" panose="02040503050406030204" pitchFamily="18" charset="0"/>
                              </a:rPr>
                              <m:t>𝑛</m:t>
                            </m:r>
                          </m:e>
                        </m:d>
                        <m:r>
                          <a:rPr lang="tr-TR" b="0" i="1" smtClean="0">
                            <a:latin typeface="Cambria Math" panose="02040503050406030204" pitchFamily="18" charset="0"/>
                          </a:rPr>
                          <m:t>+</m:t>
                        </m:r>
                        <m:r>
                          <a:rPr lang="tr-TR" b="0" i="1" smtClean="0">
                            <a:latin typeface="Cambria Math" panose="02040503050406030204" pitchFamily="18" charset="0"/>
                          </a:rPr>
                          <m:t>𝐼</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𝑚</m:t>
                            </m:r>
                            <m:r>
                              <a:rPr lang="tr-TR" b="0" i="1" smtClean="0">
                                <a:latin typeface="Cambria Math" panose="02040503050406030204" pitchFamily="18" charset="0"/>
                              </a:rPr>
                              <m:t>,</m:t>
                            </m:r>
                            <m:r>
                              <a:rPr lang="tr-TR" b="0" i="1" smtClean="0">
                                <a:latin typeface="Cambria Math" panose="02040503050406030204" pitchFamily="18" charset="0"/>
                              </a:rPr>
                              <m:t>𝑛</m:t>
                            </m:r>
                            <m:r>
                              <a:rPr lang="tr-TR" b="0" i="1" smtClean="0">
                                <a:latin typeface="Cambria Math" panose="02040503050406030204" pitchFamily="18" charset="0"/>
                              </a:rPr>
                              <m:t>+1</m:t>
                            </m:r>
                          </m:e>
                        </m:d>
                        <m:r>
                          <a:rPr lang="tr-TR" b="0" i="1" smtClean="0">
                            <a:latin typeface="Cambria Math" panose="02040503050406030204" pitchFamily="18" charset="0"/>
                          </a:rPr>
                          <m:t>)/2</m:t>
                        </m:r>
                      </m:oMath>
                    </m:oMathPara>
                  </a14:m>
                  <a:endParaRPr lang="tr-TR" b="0" dirty="0" smtClean="0"/>
                </a:p>
              </p:txBody>
            </p:sp>
          </mc:Choice>
          <mc:Fallback xmlns="">
            <p:sp>
              <p:nvSpPr>
                <p:cNvPr id="8" name="Rectangle 7"/>
                <p:cNvSpPr>
                  <a:spLocks noRot="1" noChangeAspect="1" noMove="1" noResize="1" noEditPoints="1" noAdjustHandles="1" noChangeArrowheads="1" noChangeShapeType="1" noTextEdit="1"/>
                </p:cNvSpPr>
                <p:nvPr/>
              </p:nvSpPr>
              <p:spPr>
                <a:xfrm>
                  <a:off x="313235" y="5117068"/>
                  <a:ext cx="4414863" cy="369332"/>
                </a:xfrm>
                <a:prstGeom prst="rect">
                  <a:avLst/>
                </a:prstGeom>
                <a:blipFill>
                  <a:blip r:embed="rId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13235" y="5498068"/>
                  <a:ext cx="4402103"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𝑂</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2</m:t>
                            </m:r>
                            <m:r>
                              <a:rPr lang="tr-TR" b="0" i="1" smtClean="0">
                                <a:latin typeface="Cambria Math" panose="02040503050406030204" pitchFamily="18" charset="0"/>
                              </a:rPr>
                              <m:t>𝑚</m:t>
                            </m:r>
                            <m:r>
                              <a:rPr lang="tr-TR" b="0" i="1" smtClean="0">
                                <a:latin typeface="Cambria Math" panose="02040503050406030204" pitchFamily="18" charset="0"/>
                              </a:rPr>
                              <m:t>+1,2</m:t>
                            </m:r>
                            <m:r>
                              <a:rPr lang="tr-TR" b="0" i="1" smtClean="0">
                                <a:latin typeface="Cambria Math" panose="02040503050406030204" pitchFamily="18" charset="0"/>
                              </a:rPr>
                              <m:t>𝑛</m:t>
                            </m:r>
                          </m:e>
                        </m:d>
                        <m:r>
                          <a:rPr lang="tr-TR" b="0" i="1" smtClean="0">
                            <a:latin typeface="Cambria Math" panose="02040503050406030204" pitchFamily="18" charset="0"/>
                          </a:rPr>
                          <m:t>=</m:t>
                        </m:r>
                        <m:r>
                          <a:rPr lang="tr-TR" i="1">
                            <a:latin typeface="Cambria Math" panose="02040503050406030204" pitchFamily="18" charset="0"/>
                          </a:rPr>
                          <m:t>(</m:t>
                        </m:r>
                        <m:r>
                          <a:rPr lang="tr-TR" i="1">
                            <a:latin typeface="Cambria Math" panose="02040503050406030204" pitchFamily="18" charset="0"/>
                          </a:rPr>
                          <m:t>𝐼</m:t>
                        </m:r>
                        <m:d>
                          <m:dPr>
                            <m:begChr m:val="["/>
                            <m:endChr m:val="]"/>
                            <m:ctrlPr>
                              <a:rPr lang="tr-TR" i="1">
                                <a:latin typeface="Cambria Math" panose="02040503050406030204" pitchFamily="18" charset="0"/>
                              </a:rPr>
                            </m:ctrlPr>
                          </m:dPr>
                          <m:e>
                            <m:r>
                              <a:rPr lang="tr-TR" i="1">
                                <a:latin typeface="Cambria Math" panose="02040503050406030204" pitchFamily="18" charset="0"/>
                              </a:rPr>
                              <m:t>𝑚</m:t>
                            </m:r>
                            <m:r>
                              <a:rPr lang="tr-TR" i="1">
                                <a:latin typeface="Cambria Math" panose="02040503050406030204" pitchFamily="18" charset="0"/>
                              </a:rPr>
                              <m:t>,</m:t>
                            </m:r>
                            <m:r>
                              <a:rPr lang="tr-TR" i="1">
                                <a:latin typeface="Cambria Math" panose="02040503050406030204" pitchFamily="18" charset="0"/>
                              </a:rPr>
                              <m:t>𝑛</m:t>
                            </m:r>
                          </m:e>
                        </m:d>
                        <m:r>
                          <a:rPr lang="tr-TR" i="1">
                            <a:latin typeface="Cambria Math" panose="02040503050406030204" pitchFamily="18" charset="0"/>
                          </a:rPr>
                          <m:t>+</m:t>
                        </m:r>
                        <m:r>
                          <a:rPr lang="tr-TR" i="1">
                            <a:latin typeface="Cambria Math" panose="02040503050406030204" pitchFamily="18" charset="0"/>
                          </a:rPr>
                          <m:t>𝐼</m:t>
                        </m:r>
                        <m:d>
                          <m:dPr>
                            <m:begChr m:val="["/>
                            <m:endChr m:val="]"/>
                            <m:ctrlPr>
                              <a:rPr lang="tr-TR" i="1">
                                <a:latin typeface="Cambria Math" panose="02040503050406030204" pitchFamily="18" charset="0"/>
                              </a:rPr>
                            </m:ctrlPr>
                          </m:dPr>
                          <m:e>
                            <m:r>
                              <a:rPr lang="tr-TR" i="1">
                                <a:latin typeface="Cambria Math" panose="02040503050406030204" pitchFamily="18" charset="0"/>
                              </a:rPr>
                              <m:t>𝑚</m:t>
                            </m:r>
                            <m:r>
                              <a:rPr lang="tr-TR" b="0" i="1" smtClean="0">
                                <a:latin typeface="Cambria Math" panose="02040503050406030204" pitchFamily="18" charset="0"/>
                              </a:rPr>
                              <m:t>+1</m:t>
                            </m:r>
                            <m:r>
                              <a:rPr lang="tr-TR" i="1">
                                <a:latin typeface="Cambria Math" panose="02040503050406030204" pitchFamily="18" charset="0"/>
                              </a:rPr>
                              <m:t>,</m:t>
                            </m:r>
                            <m:r>
                              <a:rPr lang="tr-TR" i="1">
                                <a:latin typeface="Cambria Math" panose="02040503050406030204" pitchFamily="18" charset="0"/>
                              </a:rPr>
                              <m:t>𝑛</m:t>
                            </m:r>
                          </m:e>
                        </m:d>
                        <m:r>
                          <a:rPr lang="tr-TR" i="1">
                            <a:latin typeface="Cambria Math" panose="02040503050406030204" pitchFamily="18" charset="0"/>
                          </a:rPr>
                          <m:t>)/2</m:t>
                        </m:r>
                      </m:oMath>
                    </m:oMathPara>
                  </a14:m>
                  <a:endParaRPr lang="tr-TR" dirty="0"/>
                </a:p>
                <a:p>
                  <a:endParaRPr lang="tr-TR" b="0" dirty="0" smtClean="0"/>
                </a:p>
              </p:txBody>
            </p:sp>
          </mc:Choice>
          <mc:Fallback xmlns="">
            <p:sp>
              <p:nvSpPr>
                <p:cNvPr id="9" name="Rectangle 8"/>
                <p:cNvSpPr>
                  <a:spLocks noRot="1" noChangeAspect="1" noMove="1" noResize="1" noEditPoints="1" noAdjustHandles="1" noChangeArrowheads="1" noChangeShapeType="1" noTextEdit="1"/>
                </p:cNvSpPr>
                <p:nvPr/>
              </p:nvSpPr>
              <p:spPr>
                <a:xfrm>
                  <a:off x="313235" y="5498068"/>
                  <a:ext cx="4402103"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13235" y="5879068"/>
                  <a:ext cx="70921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𝑂</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2</m:t>
                            </m:r>
                            <m:r>
                              <a:rPr lang="tr-TR" b="0" i="1" smtClean="0">
                                <a:latin typeface="Cambria Math" panose="02040503050406030204" pitchFamily="18" charset="0"/>
                              </a:rPr>
                              <m:t>𝑚</m:t>
                            </m:r>
                            <m:r>
                              <a:rPr lang="tr-TR" b="0" i="1" smtClean="0">
                                <a:latin typeface="Cambria Math" panose="02040503050406030204" pitchFamily="18" charset="0"/>
                              </a:rPr>
                              <m:t>+1,2</m:t>
                            </m:r>
                            <m:r>
                              <a:rPr lang="tr-TR" b="0" i="1" smtClean="0">
                                <a:latin typeface="Cambria Math" panose="02040503050406030204" pitchFamily="18" charset="0"/>
                              </a:rPr>
                              <m:t>𝑛</m:t>
                            </m:r>
                            <m:r>
                              <a:rPr lang="tr-TR" b="0" i="1" smtClean="0">
                                <a:latin typeface="Cambria Math" panose="02040503050406030204" pitchFamily="18" charset="0"/>
                              </a:rPr>
                              <m:t>+1</m:t>
                            </m:r>
                          </m:e>
                        </m:d>
                        <m:r>
                          <a:rPr lang="tr-TR" b="0" i="1" smtClean="0">
                            <a:latin typeface="Cambria Math" panose="02040503050406030204" pitchFamily="18" charset="0"/>
                          </a:rPr>
                          <m:t>=</m:t>
                        </m:r>
                        <m:d>
                          <m:dPr>
                            <m:ctrlPr>
                              <a:rPr lang="tr-TR" b="0" i="1" smtClean="0">
                                <a:latin typeface="Cambria Math" panose="02040503050406030204" pitchFamily="18" charset="0"/>
                              </a:rPr>
                            </m:ctrlPr>
                          </m:dPr>
                          <m:e>
                            <m:r>
                              <a:rPr lang="tr-TR" i="1">
                                <a:latin typeface="Cambria Math" panose="02040503050406030204" pitchFamily="18" charset="0"/>
                              </a:rPr>
                              <m:t>𝐼</m:t>
                            </m:r>
                            <m:d>
                              <m:dPr>
                                <m:begChr m:val="["/>
                                <m:endChr m:val="]"/>
                                <m:ctrlPr>
                                  <a:rPr lang="tr-TR" i="1">
                                    <a:latin typeface="Cambria Math" panose="02040503050406030204" pitchFamily="18" charset="0"/>
                                  </a:rPr>
                                </m:ctrlPr>
                              </m:dPr>
                              <m:e>
                                <m:r>
                                  <a:rPr lang="tr-TR" i="1">
                                    <a:latin typeface="Cambria Math" panose="02040503050406030204" pitchFamily="18" charset="0"/>
                                  </a:rPr>
                                  <m:t>𝑚</m:t>
                                </m:r>
                                <m:r>
                                  <a:rPr lang="tr-TR" i="1">
                                    <a:latin typeface="Cambria Math" panose="02040503050406030204" pitchFamily="18" charset="0"/>
                                  </a:rPr>
                                  <m:t>,</m:t>
                                </m:r>
                                <m:r>
                                  <a:rPr lang="tr-TR" i="1">
                                    <a:latin typeface="Cambria Math" panose="02040503050406030204" pitchFamily="18" charset="0"/>
                                  </a:rPr>
                                  <m:t>𝑛</m:t>
                                </m:r>
                              </m:e>
                            </m:d>
                            <m:r>
                              <a:rPr lang="tr-TR" i="1">
                                <a:latin typeface="Cambria Math" panose="02040503050406030204" pitchFamily="18" charset="0"/>
                              </a:rPr>
                              <m:t>+</m:t>
                            </m:r>
                            <m:r>
                              <a:rPr lang="tr-TR" i="1">
                                <a:latin typeface="Cambria Math" panose="02040503050406030204" pitchFamily="18" charset="0"/>
                              </a:rPr>
                              <m:t>𝐼</m:t>
                            </m:r>
                            <m:d>
                              <m:dPr>
                                <m:begChr m:val="["/>
                                <m:endChr m:val="]"/>
                                <m:ctrlPr>
                                  <a:rPr lang="tr-TR" i="1">
                                    <a:latin typeface="Cambria Math" panose="02040503050406030204" pitchFamily="18" charset="0"/>
                                  </a:rPr>
                                </m:ctrlPr>
                              </m:dPr>
                              <m:e>
                                <m:r>
                                  <a:rPr lang="tr-TR" i="1">
                                    <a:latin typeface="Cambria Math" panose="02040503050406030204" pitchFamily="18" charset="0"/>
                                  </a:rPr>
                                  <m:t>𝑚</m:t>
                                </m:r>
                                <m:r>
                                  <a:rPr lang="tr-TR" i="1">
                                    <a:latin typeface="Cambria Math" panose="02040503050406030204" pitchFamily="18" charset="0"/>
                                  </a:rPr>
                                  <m:t>,</m:t>
                                </m:r>
                                <m:r>
                                  <a:rPr lang="tr-TR" i="1">
                                    <a:latin typeface="Cambria Math" panose="02040503050406030204" pitchFamily="18" charset="0"/>
                                  </a:rPr>
                                  <m:t>𝑛</m:t>
                                </m:r>
                                <m:r>
                                  <a:rPr lang="tr-TR" i="1">
                                    <a:latin typeface="Cambria Math" panose="02040503050406030204" pitchFamily="18" charset="0"/>
                                  </a:rPr>
                                  <m:t>+1</m:t>
                                </m:r>
                              </m:e>
                            </m:d>
                            <m:r>
                              <a:rPr lang="tr-TR" b="0" i="1" smtClean="0">
                                <a:latin typeface="Cambria Math" panose="02040503050406030204" pitchFamily="18" charset="0"/>
                              </a:rPr>
                              <m:t>+</m:t>
                            </m:r>
                            <m:r>
                              <a:rPr lang="tr-TR" i="1">
                                <a:latin typeface="Cambria Math" panose="02040503050406030204" pitchFamily="18" charset="0"/>
                              </a:rPr>
                              <m:t>𝐼</m:t>
                            </m:r>
                            <m:d>
                              <m:dPr>
                                <m:begChr m:val="["/>
                                <m:endChr m:val="]"/>
                                <m:ctrlPr>
                                  <a:rPr lang="tr-TR" i="1">
                                    <a:latin typeface="Cambria Math" panose="02040503050406030204" pitchFamily="18" charset="0"/>
                                  </a:rPr>
                                </m:ctrlPr>
                              </m:dPr>
                              <m:e>
                                <m:r>
                                  <a:rPr lang="tr-TR" i="1">
                                    <a:latin typeface="Cambria Math" panose="02040503050406030204" pitchFamily="18" charset="0"/>
                                  </a:rPr>
                                  <m:t>𝑚</m:t>
                                </m:r>
                                <m:r>
                                  <a:rPr lang="tr-TR" i="1">
                                    <a:latin typeface="Cambria Math" panose="02040503050406030204" pitchFamily="18" charset="0"/>
                                  </a:rPr>
                                  <m:t>,</m:t>
                                </m:r>
                                <m:r>
                                  <a:rPr lang="tr-TR" i="1">
                                    <a:latin typeface="Cambria Math" panose="02040503050406030204" pitchFamily="18" charset="0"/>
                                  </a:rPr>
                                  <m:t>𝑛</m:t>
                                </m:r>
                              </m:e>
                            </m:d>
                            <m:r>
                              <a:rPr lang="tr-TR" i="1">
                                <a:latin typeface="Cambria Math" panose="02040503050406030204" pitchFamily="18" charset="0"/>
                              </a:rPr>
                              <m:t>+</m:t>
                            </m:r>
                            <m:r>
                              <a:rPr lang="tr-TR" i="1">
                                <a:latin typeface="Cambria Math" panose="02040503050406030204" pitchFamily="18" charset="0"/>
                              </a:rPr>
                              <m:t>𝐼</m:t>
                            </m:r>
                            <m:d>
                              <m:dPr>
                                <m:begChr m:val="["/>
                                <m:endChr m:val="]"/>
                                <m:ctrlPr>
                                  <a:rPr lang="tr-TR" i="1">
                                    <a:latin typeface="Cambria Math" panose="02040503050406030204" pitchFamily="18" charset="0"/>
                                  </a:rPr>
                                </m:ctrlPr>
                              </m:dPr>
                              <m:e>
                                <m:r>
                                  <a:rPr lang="tr-TR" i="1">
                                    <a:latin typeface="Cambria Math" panose="02040503050406030204" pitchFamily="18" charset="0"/>
                                  </a:rPr>
                                  <m:t>𝑚</m:t>
                                </m:r>
                                <m:r>
                                  <a:rPr lang="tr-TR" i="1">
                                    <a:latin typeface="Cambria Math" panose="02040503050406030204" pitchFamily="18" charset="0"/>
                                  </a:rPr>
                                  <m:t>+1,</m:t>
                                </m:r>
                                <m:r>
                                  <a:rPr lang="tr-TR" i="1">
                                    <a:latin typeface="Cambria Math" panose="02040503050406030204" pitchFamily="18" charset="0"/>
                                  </a:rPr>
                                  <m:t>𝑛</m:t>
                                </m:r>
                              </m:e>
                            </m:d>
                          </m:e>
                        </m:d>
                        <m:r>
                          <a:rPr lang="tr-TR" b="0" i="1" smtClean="0">
                            <a:latin typeface="Cambria Math" panose="02040503050406030204" pitchFamily="18" charset="0"/>
                          </a:rPr>
                          <m:t>/4</m:t>
                        </m:r>
                      </m:oMath>
                    </m:oMathPara>
                  </a14:m>
                  <a:endParaRPr lang="tr-TR" b="0" dirty="0" smtClean="0"/>
                </a:p>
              </p:txBody>
            </p:sp>
          </mc:Choice>
          <mc:Fallback xmlns="">
            <p:sp>
              <p:nvSpPr>
                <p:cNvPr id="10" name="Rectangle 9"/>
                <p:cNvSpPr>
                  <a:spLocks noRot="1" noChangeAspect="1" noMove="1" noResize="1" noEditPoints="1" noAdjustHandles="1" noChangeArrowheads="1" noChangeShapeType="1" noTextEdit="1"/>
                </p:cNvSpPr>
                <p:nvPr/>
              </p:nvSpPr>
              <p:spPr>
                <a:xfrm>
                  <a:off x="313235" y="5879068"/>
                  <a:ext cx="7092134" cy="369332"/>
                </a:xfrm>
                <a:prstGeom prst="rect">
                  <a:avLst/>
                </a:prstGeom>
                <a:blipFill>
                  <a:blip r:embed="rId6"/>
                  <a:stretch>
                    <a:fillRect b="-114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p:cNvSpPr txBox="1"/>
              <p:nvPr/>
            </p:nvSpPr>
            <p:spPr>
              <a:xfrm>
                <a:off x="2927400" y="3810000"/>
                <a:ext cx="7302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𝐼</m:t>
                      </m:r>
                      <m:r>
                        <a:rPr lang="tr-TR" b="0" i="1" smtClean="0">
                          <a:latin typeface="Cambria Math" panose="02040503050406030204" pitchFamily="18" charset="0"/>
                        </a:rPr>
                        <m:t>[</m:t>
                      </m:r>
                      <m:r>
                        <a:rPr lang="tr-TR" b="0" i="1" smtClean="0">
                          <a:latin typeface="Cambria Math" panose="02040503050406030204" pitchFamily="18" charset="0"/>
                        </a:rPr>
                        <m:t>𝑚</m:t>
                      </m:r>
                      <m:r>
                        <a:rPr lang="tr-TR" b="0" i="1" smtClean="0">
                          <a:latin typeface="Cambria Math" panose="02040503050406030204" pitchFamily="18" charset="0"/>
                        </a:rPr>
                        <m:t>,</m:t>
                      </m:r>
                      <m:r>
                        <a:rPr lang="tr-TR" b="0" i="1" smtClean="0">
                          <a:latin typeface="Cambria Math" panose="02040503050406030204" pitchFamily="18" charset="0"/>
                        </a:rPr>
                        <m:t>𝑛</m:t>
                      </m:r>
                      <m:r>
                        <a:rPr lang="tr-TR" b="0" i="1" smtClean="0">
                          <a:latin typeface="Cambria Math" panose="02040503050406030204" pitchFamily="18"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927400" y="3810000"/>
                <a:ext cx="730200" cy="276999"/>
              </a:xfrm>
              <a:prstGeom prst="rect">
                <a:avLst/>
              </a:prstGeom>
              <a:blipFill>
                <a:blip r:embed="rId7"/>
                <a:stretch>
                  <a:fillRect l="-6667" t="-2222" r="-11667"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410200" y="3810000"/>
                <a:ext cx="7958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𝑂</m:t>
                      </m:r>
                      <m:r>
                        <a:rPr lang="tr-TR" b="0" i="1" smtClean="0">
                          <a:latin typeface="Cambria Math" panose="02040503050406030204" pitchFamily="18" charset="0"/>
                        </a:rPr>
                        <m:t>[</m:t>
                      </m:r>
                      <m:r>
                        <a:rPr lang="tr-TR" b="0" i="1" smtClean="0">
                          <a:latin typeface="Cambria Math" panose="02040503050406030204" pitchFamily="18" charset="0"/>
                        </a:rPr>
                        <m:t>𝑚</m:t>
                      </m:r>
                      <m:r>
                        <a:rPr lang="tr-TR" b="0" i="1" smtClean="0">
                          <a:latin typeface="Cambria Math" panose="02040503050406030204" pitchFamily="18" charset="0"/>
                        </a:rPr>
                        <m:t>,</m:t>
                      </m:r>
                      <m:r>
                        <a:rPr lang="tr-TR" b="0" i="1" smtClean="0">
                          <a:latin typeface="Cambria Math" panose="02040503050406030204" pitchFamily="18" charset="0"/>
                        </a:rPr>
                        <m:t>𝑛</m:t>
                      </m:r>
                      <m:r>
                        <a:rPr lang="tr-TR" b="0" i="1" smtClean="0">
                          <a:latin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410200" y="3810000"/>
                <a:ext cx="795859" cy="276999"/>
              </a:xfrm>
              <a:prstGeom prst="rect">
                <a:avLst/>
              </a:prstGeom>
              <a:blipFill>
                <a:blip r:embed="rId8"/>
                <a:stretch>
                  <a:fillRect l="-6923" t="-2222" r="-10769" b="-37778"/>
                </a:stretch>
              </a:blipFill>
            </p:spPr>
            <p:txBody>
              <a:bodyPr/>
              <a:lstStyle/>
              <a:p>
                <a:r>
                  <a:rPr lang="en-US">
                    <a:noFill/>
                  </a:rPr>
                  <a:t> </a:t>
                </a:r>
              </a:p>
            </p:txBody>
          </p:sp>
        </mc:Fallback>
      </mc:AlternateContent>
      <p:sp>
        <p:nvSpPr>
          <p:cNvPr id="13" name="TextBox 12"/>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Image Interpolation (Bi-linear Interpolation)</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121744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762000" y="1230868"/>
                <a:ext cx="7772400" cy="369332"/>
              </a:xfrm>
              <a:prstGeom prst="rect">
                <a:avLst/>
              </a:prstGeom>
              <a:noFill/>
            </p:spPr>
            <p:txBody>
              <a:bodyPr wrap="square" rtlCol="0">
                <a:spAutoFit/>
              </a:bodyPr>
              <a:lstStyle/>
              <a:p>
                <a:pPr algn="just"/>
                <a14:m>
                  <m:oMath xmlns:m="http://schemas.openxmlformats.org/officeDocument/2006/math">
                    <m:r>
                      <a:rPr lang="tr-TR" b="0" i="1" smtClean="0">
                        <a:latin typeface="Cambria Math" panose="02040503050406030204" pitchFamily="18" charset="0"/>
                        <a:cs typeface="Times New Roman" pitchFamily="18" charset="0"/>
                      </a:rPr>
                      <m:t>𝑂</m:t>
                    </m:r>
                    <m:r>
                      <a:rPr lang="tr-TR" b="0" i="1" smtClean="0">
                        <a:latin typeface="Cambria Math" panose="02040503050406030204" pitchFamily="18" charset="0"/>
                        <a:cs typeface="Times New Roman" pitchFamily="18" charset="0"/>
                      </a:rPr>
                      <m:t>[</m:t>
                    </m:r>
                    <m:sSup>
                      <m:sSupPr>
                        <m:ctrlPr>
                          <a:rPr lang="tr-TR" b="0" i="1" smtClean="0">
                            <a:latin typeface="Cambria Math" panose="02040503050406030204" pitchFamily="18" charset="0"/>
                            <a:cs typeface="Times New Roman" pitchFamily="18" charset="0"/>
                          </a:rPr>
                        </m:ctrlPr>
                      </m:sSupPr>
                      <m:e>
                        <m:r>
                          <a:rPr lang="tr-TR" b="0" i="1" smtClean="0">
                            <a:latin typeface="Cambria Math" panose="02040503050406030204" pitchFamily="18" charset="0"/>
                            <a:cs typeface="Times New Roman" pitchFamily="18" charset="0"/>
                          </a:rPr>
                          <m:t>𝑚</m:t>
                        </m:r>
                      </m:e>
                      <m:sup>
                        <m:r>
                          <a:rPr lang="tr-TR" b="0" i="1" smtClean="0">
                            <a:latin typeface="Cambria Math" panose="02040503050406030204" pitchFamily="18" charset="0"/>
                            <a:cs typeface="Times New Roman" pitchFamily="18" charset="0"/>
                          </a:rPr>
                          <m:t>′</m:t>
                        </m:r>
                      </m:sup>
                    </m:sSup>
                    <m:r>
                      <a:rPr lang="tr-TR" b="0" i="1" smtClean="0">
                        <a:latin typeface="Cambria Math" panose="02040503050406030204" pitchFamily="18" charset="0"/>
                        <a:cs typeface="Times New Roman" pitchFamily="18" charset="0"/>
                      </a:rPr>
                      <m:t>,</m:t>
                    </m:r>
                    <m:sSup>
                      <m:sSupPr>
                        <m:ctrlPr>
                          <a:rPr lang="tr-TR" b="0" i="1" smtClean="0">
                            <a:latin typeface="Cambria Math" panose="02040503050406030204" pitchFamily="18" charset="0"/>
                            <a:cs typeface="Times New Roman" pitchFamily="18" charset="0"/>
                          </a:rPr>
                        </m:ctrlPr>
                      </m:sSupPr>
                      <m:e>
                        <m:r>
                          <a:rPr lang="tr-TR" b="0" i="1" smtClean="0">
                            <a:latin typeface="Cambria Math" panose="02040503050406030204" pitchFamily="18" charset="0"/>
                            <a:cs typeface="Times New Roman" pitchFamily="18" charset="0"/>
                          </a:rPr>
                          <m:t>𝑛</m:t>
                        </m:r>
                      </m:e>
                      <m:sup>
                        <m:r>
                          <a:rPr lang="tr-TR" b="0" i="1" smtClean="0">
                            <a:latin typeface="Cambria Math" panose="02040503050406030204" pitchFamily="18" charset="0"/>
                            <a:cs typeface="Times New Roman" pitchFamily="18" charset="0"/>
                          </a:rPr>
                          <m:t>′</m:t>
                        </m:r>
                      </m:sup>
                    </m:sSup>
                    <m:r>
                      <a:rPr lang="tr-TR" b="0" i="1" smtClean="0">
                        <a:latin typeface="Cambria Math" panose="02040503050406030204" pitchFamily="18" charset="0"/>
                        <a:cs typeface="Times New Roman" pitchFamily="18" charset="0"/>
                      </a:rPr>
                      <m:t>]</m:t>
                    </m:r>
                  </m:oMath>
                </a14:m>
                <a:r>
                  <a:rPr lang="tr-TR" dirty="0" smtClean="0">
                    <a:latin typeface="Times New Roman" pitchFamily="18" charset="0"/>
                    <a:cs typeface="Times New Roman" pitchFamily="18" charset="0"/>
                  </a:rPr>
                  <a:t> is interpolated from 16 samples nearest to </a:t>
                </a:r>
                <a14:m>
                  <m:oMath xmlns:m="http://schemas.openxmlformats.org/officeDocument/2006/math">
                    <m:r>
                      <a:rPr lang="tr-TR" b="0" i="1" smtClean="0">
                        <a:latin typeface="Cambria Math" panose="02040503050406030204" pitchFamily="18" charset="0"/>
                        <a:cs typeface="Times New Roman" pitchFamily="18" charset="0"/>
                      </a:rPr>
                      <m:t>(</m:t>
                    </m:r>
                    <m:f>
                      <m:fPr>
                        <m:type m:val="lin"/>
                        <m:ctrlPr>
                          <a:rPr lang="tr-TR" b="0" i="1" smtClean="0">
                            <a:latin typeface="Cambria Math" panose="02040503050406030204" pitchFamily="18" charset="0"/>
                            <a:cs typeface="Times New Roman" pitchFamily="18" charset="0"/>
                          </a:rPr>
                        </m:ctrlPr>
                      </m:fPr>
                      <m:num>
                        <m:sSup>
                          <m:sSupPr>
                            <m:ctrlPr>
                              <a:rPr lang="tr-TR" b="0" i="1" smtClean="0">
                                <a:latin typeface="Cambria Math" panose="02040503050406030204" pitchFamily="18" charset="0"/>
                                <a:cs typeface="Times New Roman" pitchFamily="18" charset="0"/>
                              </a:rPr>
                            </m:ctrlPr>
                          </m:sSupPr>
                          <m:e>
                            <m:r>
                              <a:rPr lang="tr-TR" b="0" i="1" smtClean="0">
                                <a:latin typeface="Cambria Math" panose="02040503050406030204" pitchFamily="18" charset="0"/>
                                <a:cs typeface="Times New Roman" pitchFamily="18" charset="0"/>
                              </a:rPr>
                              <m:t>𝑚</m:t>
                            </m:r>
                          </m:e>
                          <m:sup>
                            <m:r>
                              <a:rPr lang="tr-TR" b="0" i="1" smtClean="0">
                                <a:latin typeface="Cambria Math" panose="02040503050406030204" pitchFamily="18" charset="0"/>
                                <a:cs typeface="Times New Roman" pitchFamily="18" charset="0"/>
                              </a:rPr>
                              <m:t>′</m:t>
                            </m:r>
                          </m:sup>
                        </m:sSup>
                      </m:num>
                      <m:den>
                        <m:r>
                          <a:rPr lang="tr-TR" b="0" i="1" smtClean="0">
                            <a:latin typeface="Cambria Math" panose="02040503050406030204" pitchFamily="18" charset="0"/>
                            <a:cs typeface="Times New Roman" pitchFamily="18" charset="0"/>
                          </a:rPr>
                          <m:t>𝑀</m:t>
                        </m:r>
                      </m:den>
                    </m:f>
                    <m:r>
                      <a:rPr lang="tr-TR" b="0" i="1" smtClean="0">
                        <a:latin typeface="Cambria Math" panose="02040503050406030204" pitchFamily="18" charset="0"/>
                        <a:cs typeface="Times New Roman" pitchFamily="18" charset="0"/>
                      </a:rPr>
                      <m:t>,</m:t>
                    </m:r>
                    <m:f>
                      <m:fPr>
                        <m:type m:val="lin"/>
                        <m:ctrlPr>
                          <a:rPr lang="tr-TR" b="0" i="1" smtClean="0">
                            <a:latin typeface="Cambria Math" panose="02040503050406030204" pitchFamily="18" charset="0"/>
                            <a:cs typeface="Times New Roman" pitchFamily="18" charset="0"/>
                          </a:rPr>
                        </m:ctrlPr>
                      </m:fPr>
                      <m:num>
                        <m:sSup>
                          <m:sSupPr>
                            <m:ctrlPr>
                              <a:rPr lang="tr-TR" b="0" i="1" smtClean="0">
                                <a:latin typeface="Cambria Math" panose="02040503050406030204" pitchFamily="18" charset="0"/>
                                <a:cs typeface="Times New Roman" pitchFamily="18" charset="0"/>
                              </a:rPr>
                            </m:ctrlPr>
                          </m:sSupPr>
                          <m:e>
                            <m:r>
                              <a:rPr lang="tr-TR" b="0" i="1" smtClean="0">
                                <a:latin typeface="Cambria Math" panose="02040503050406030204" pitchFamily="18" charset="0"/>
                                <a:cs typeface="Times New Roman" pitchFamily="18" charset="0"/>
                              </a:rPr>
                              <m:t>𝑛</m:t>
                            </m:r>
                          </m:e>
                          <m:sup>
                            <m:r>
                              <a:rPr lang="tr-TR" b="0" i="1" smtClean="0">
                                <a:latin typeface="Cambria Math" panose="02040503050406030204" pitchFamily="18" charset="0"/>
                                <a:cs typeface="Times New Roman" pitchFamily="18" charset="0"/>
                              </a:rPr>
                              <m:t>′</m:t>
                            </m:r>
                          </m:sup>
                        </m:sSup>
                      </m:num>
                      <m:den>
                        <m:r>
                          <a:rPr lang="tr-TR" b="0" i="1" smtClean="0">
                            <a:latin typeface="Cambria Math" panose="02040503050406030204" pitchFamily="18" charset="0"/>
                            <a:cs typeface="Times New Roman" pitchFamily="18" charset="0"/>
                          </a:rPr>
                          <m:t>𝑀</m:t>
                        </m:r>
                      </m:den>
                    </m:f>
                    <m:r>
                      <a:rPr lang="tr-TR" b="0" i="1" smtClean="0">
                        <a:latin typeface="Cambria Math" panose="02040503050406030204" pitchFamily="18" charset="0"/>
                        <a:cs typeface="Times New Roman" pitchFamily="18" charset="0"/>
                      </a:rPr>
                      <m:t>)</m:t>
                    </m:r>
                  </m:oMath>
                </a14:m>
                <a:r>
                  <a:rPr lang="tr-TR" dirty="0" smtClean="0">
                    <a:latin typeface="Times New Roman" pitchFamily="18" charset="0"/>
                    <a:cs typeface="Times New Roman" pitchFamily="18" charset="0"/>
                  </a:rPr>
                  <a:t> in </a:t>
                </a:r>
                <a14:m>
                  <m:oMath xmlns:m="http://schemas.openxmlformats.org/officeDocument/2006/math">
                    <m:r>
                      <a:rPr lang="tr-TR" b="0" i="1" smtClean="0">
                        <a:latin typeface="Cambria Math" panose="02040503050406030204" pitchFamily="18" charset="0"/>
                        <a:cs typeface="Times New Roman" pitchFamily="18" charset="0"/>
                      </a:rPr>
                      <m:t>𝐼</m:t>
                    </m:r>
                    <m:d>
                      <m:dPr>
                        <m:begChr m:val="["/>
                        <m:endChr m:val="]"/>
                        <m:ctrlPr>
                          <a:rPr lang="tr-TR" b="0" i="1" smtClean="0">
                            <a:latin typeface="Cambria Math" panose="02040503050406030204" pitchFamily="18" charset="0"/>
                            <a:cs typeface="Times New Roman" pitchFamily="18" charset="0"/>
                          </a:rPr>
                        </m:ctrlPr>
                      </m:dPr>
                      <m:e>
                        <m:r>
                          <a:rPr lang="tr-TR" b="0" i="1" smtClean="0">
                            <a:latin typeface="Cambria Math" panose="02040503050406030204" pitchFamily="18" charset="0"/>
                            <a:cs typeface="Times New Roman" pitchFamily="18" charset="0"/>
                          </a:rPr>
                          <m:t>𝑚</m:t>
                        </m:r>
                        <m:r>
                          <a:rPr lang="tr-TR" b="0" i="1" smtClean="0">
                            <a:latin typeface="Cambria Math" panose="02040503050406030204" pitchFamily="18" charset="0"/>
                            <a:cs typeface="Times New Roman" pitchFamily="18" charset="0"/>
                          </a:rPr>
                          <m:t>,</m:t>
                        </m:r>
                        <m:r>
                          <a:rPr lang="tr-TR" b="0" i="1" smtClean="0">
                            <a:latin typeface="Cambria Math" panose="02040503050406030204" pitchFamily="18" charset="0"/>
                            <a:cs typeface="Times New Roman" pitchFamily="18" charset="0"/>
                          </a:rPr>
                          <m:t>𝑛</m:t>
                        </m:r>
                      </m:e>
                    </m:d>
                  </m:oMath>
                </a14:m>
                <a:endParaRPr lang="tr-TR" dirty="0" smtClean="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62000" y="1230868"/>
                <a:ext cx="7772400" cy="369332"/>
              </a:xfrm>
              <a:prstGeom prst="rect">
                <a:avLst/>
              </a:prstGeom>
              <a:blipFill>
                <a:blip r:embed="rId3"/>
                <a:stretch>
                  <a:fillRect t="-114754" b="-177049"/>
                </a:stretch>
              </a:blipFill>
            </p:spPr>
            <p:txBody>
              <a:bodyPr/>
              <a:lstStyle/>
              <a:p>
                <a:r>
                  <a:rPr lang="en-US">
                    <a:noFill/>
                  </a:rPr>
                  <a:t> </a:t>
                </a:r>
              </a:p>
            </p:txBody>
          </p:sp>
        </mc:Fallback>
      </mc:AlternateContent>
      <p:graphicFrame>
        <p:nvGraphicFramePr>
          <p:cNvPr id="9" name="Object 8"/>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2010" name="Equation" r:id="rId4" imgW="914400" imgH="215640" progId="Equation.3">
                  <p:embed/>
                </p:oleObj>
              </mc:Choice>
              <mc:Fallback>
                <p:oleObj name="Equation" r:id="rId4" imgW="914400" imgH="21564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Image Interpolation</a:t>
            </a:r>
            <a:endParaRPr lang="en-US" sz="2200" b="1" dirty="0">
              <a:latin typeface="Times New Roman" pitchFamily="18" charset="0"/>
              <a:cs typeface="Times New Roman" pitchFamily="18" charset="0"/>
            </a:endParaRPr>
          </a:p>
        </p:txBody>
      </p:sp>
      <p:sp>
        <p:nvSpPr>
          <p:cNvPr id="12" name="TextBox 11"/>
          <p:cNvSpPr txBox="1"/>
          <p:nvPr/>
        </p:nvSpPr>
        <p:spPr>
          <a:xfrm>
            <a:off x="4114800" y="2974109"/>
            <a:ext cx="65" cy="276999"/>
          </a:xfrm>
          <a:prstGeom prst="rect">
            <a:avLst/>
          </a:prstGeom>
          <a:noFill/>
        </p:spPr>
        <p:txBody>
          <a:bodyPr wrap="none" lIns="0" tIns="0" rIns="0" bIns="0" rtlCol="0">
            <a:spAutoFit/>
          </a:bodyPr>
          <a:lstStyle/>
          <a:p>
            <a:endParaRPr lang="en-US" dirty="0"/>
          </a:p>
        </p:txBody>
      </p:sp>
      <p:pic>
        <p:nvPicPr>
          <p:cNvPr id="15" name="Picture 14"/>
          <p:cNvPicPr>
            <a:picLocks noChangeAspect="1"/>
          </p:cNvPicPr>
          <p:nvPr/>
        </p:nvPicPr>
        <p:blipFill>
          <a:blip r:embed="rId6"/>
          <a:stretch>
            <a:fillRect/>
          </a:stretch>
        </p:blipFill>
        <p:spPr>
          <a:xfrm>
            <a:off x="2562225" y="1676400"/>
            <a:ext cx="3686175" cy="2644147"/>
          </a:xfrm>
          <a:prstGeom prst="rect">
            <a:avLst/>
          </a:prstGeom>
        </p:spPr>
      </p:pic>
      <p:pic>
        <p:nvPicPr>
          <p:cNvPr id="18" name="Picture 17"/>
          <p:cNvPicPr>
            <a:picLocks noChangeAspect="1"/>
          </p:cNvPicPr>
          <p:nvPr/>
        </p:nvPicPr>
        <p:blipFill>
          <a:blip r:embed="rId7"/>
          <a:stretch>
            <a:fillRect/>
          </a:stretch>
        </p:blipFill>
        <p:spPr>
          <a:xfrm>
            <a:off x="609599" y="4605851"/>
            <a:ext cx="7878251" cy="1794949"/>
          </a:xfrm>
          <a:prstGeom prst="rect">
            <a:avLst/>
          </a:prstGeom>
        </p:spPr>
      </p:pic>
    </p:spTree>
    <p:extLst>
      <p:ext uri="{BB962C8B-B14F-4D97-AF65-F5344CB8AC3E}">
        <p14:creationId xmlns:p14="http://schemas.microsoft.com/office/powerpoint/2010/main" val="2899043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Image Interpolation</a:t>
            </a:r>
            <a:endParaRPr lang="en-US" sz="2200" b="1" dirty="0">
              <a:latin typeface="Times New Roman" pitchFamily="18" charset="0"/>
              <a:cs typeface="Times New Roman" pitchFamily="18" charset="0"/>
            </a:endParaRPr>
          </a:p>
        </p:txBody>
      </p:sp>
      <p:sp>
        <p:nvSpPr>
          <p:cNvPr id="3" name="TextBox 2"/>
          <p:cNvSpPr txBox="1"/>
          <p:nvPr/>
        </p:nvSpPr>
        <p:spPr>
          <a:xfrm>
            <a:off x="685800" y="1371600"/>
            <a:ext cx="7848600" cy="369332"/>
          </a:xfrm>
          <a:prstGeom prst="rect">
            <a:avLst/>
          </a:prstGeom>
          <a:noFill/>
        </p:spPr>
        <p:txBody>
          <a:bodyPr wrap="square" rtlCol="0">
            <a:spAutoFit/>
          </a:bodyPr>
          <a:lstStyle/>
          <a:p>
            <a:pPr algn="just"/>
            <a:r>
              <a:rPr lang="tr-TR"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 Factor of 2 up-sampling by bi-cubic interpolation</a:t>
            </a:r>
            <a:r>
              <a:rPr lang="en-US" dirty="0" smtClean="0">
                <a:latin typeface="Times New Roman" pitchFamily="18" charset="0"/>
                <a:cs typeface="Times New Roman" pitchFamily="18" charset="0"/>
              </a:rPr>
              <a:t> </a:t>
            </a:r>
          </a:p>
        </p:txBody>
      </p:sp>
      <mc:AlternateContent xmlns:mc="http://schemas.openxmlformats.org/markup-compatibility/2006" xmlns:a14="http://schemas.microsoft.com/office/drawing/2010/main">
        <mc:Choice Requires="a14">
          <p:sp>
            <p:nvSpPr>
              <p:cNvPr id="10" name="TextBox 9"/>
              <p:cNvSpPr txBox="1"/>
              <p:nvPr/>
            </p:nvSpPr>
            <p:spPr>
              <a:xfrm>
                <a:off x="2927400" y="4191000"/>
                <a:ext cx="7302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𝐼</m:t>
                      </m:r>
                      <m:r>
                        <a:rPr lang="tr-TR" b="0" i="1" smtClean="0">
                          <a:latin typeface="Cambria Math" panose="02040503050406030204" pitchFamily="18" charset="0"/>
                        </a:rPr>
                        <m:t>[</m:t>
                      </m:r>
                      <m:r>
                        <a:rPr lang="tr-TR" b="0" i="1" smtClean="0">
                          <a:latin typeface="Cambria Math" panose="02040503050406030204" pitchFamily="18" charset="0"/>
                        </a:rPr>
                        <m:t>𝑚</m:t>
                      </m:r>
                      <m:r>
                        <a:rPr lang="tr-TR" b="0" i="1" smtClean="0">
                          <a:latin typeface="Cambria Math" panose="02040503050406030204" pitchFamily="18" charset="0"/>
                        </a:rPr>
                        <m:t>,</m:t>
                      </m:r>
                      <m:r>
                        <a:rPr lang="tr-TR" b="0" i="1" smtClean="0">
                          <a:latin typeface="Cambria Math" panose="02040503050406030204" pitchFamily="18" charset="0"/>
                        </a:rPr>
                        <m:t>𝑛</m:t>
                      </m:r>
                      <m:r>
                        <a:rPr lang="tr-TR" b="0" i="1" smtClean="0">
                          <a:latin typeface="Cambria Math" panose="02040503050406030204" pitchFamily="18" charset="0"/>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927400" y="4191000"/>
                <a:ext cx="730200" cy="276999"/>
              </a:xfrm>
              <a:prstGeom prst="rect">
                <a:avLst/>
              </a:prstGeom>
              <a:blipFill>
                <a:blip r:embed="rId3"/>
                <a:stretch>
                  <a:fillRect l="-6667" t="-4444" r="-11667"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681141" y="4142601"/>
                <a:ext cx="7958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𝑂</m:t>
                      </m:r>
                      <m:r>
                        <a:rPr lang="tr-TR" b="0" i="1" smtClean="0">
                          <a:latin typeface="Cambria Math" panose="02040503050406030204" pitchFamily="18" charset="0"/>
                        </a:rPr>
                        <m:t>[</m:t>
                      </m:r>
                      <m:r>
                        <a:rPr lang="tr-TR" b="0" i="1" smtClean="0">
                          <a:latin typeface="Cambria Math" panose="02040503050406030204" pitchFamily="18" charset="0"/>
                        </a:rPr>
                        <m:t>𝑚</m:t>
                      </m:r>
                      <m:r>
                        <a:rPr lang="tr-TR" b="0" i="1" smtClean="0">
                          <a:latin typeface="Cambria Math" panose="02040503050406030204" pitchFamily="18" charset="0"/>
                        </a:rPr>
                        <m:t>,</m:t>
                      </m:r>
                      <m:r>
                        <a:rPr lang="tr-TR" b="0" i="1" smtClean="0">
                          <a:latin typeface="Cambria Math" panose="02040503050406030204" pitchFamily="18" charset="0"/>
                        </a:rPr>
                        <m:t>𝑛</m:t>
                      </m:r>
                      <m:r>
                        <a:rPr lang="tr-TR" b="0" i="1" smtClean="0">
                          <a:latin typeface="Cambria Math" panose="02040503050406030204" pitchFamily="18"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681141" y="4142601"/>
                <a:ext cx="795859" cy="276999"/>
              </a:xfrm>
              <a:prstGeom prst="rect">
                <a:avLst/>
              </a:prstGeom>
              <a:blipFill>
                <a:blip r:embed="rId4"/>
                <a:stretch>
                  <a:fillRect l="-6870" t="-4444" r="-9924" b="-37778"/>
                </a:stretch>
              </a:blipFill>
            </p:spPr>
            <p:txBody>
              <a:bodyPr/>
              <a:lstStyle/>
              <a:p>
                <a:r>
                  <a:rPr lang="en-US">
                    <a:noFill/>
                  </a:rPr>
                  <a:t> </a:t>
                </a:r>
              </a:p>
            </p:txBody>
          </p:sp>
        </mc:Fallback>
      </mc:AlternateContent>
      <p:pic>
        <p:nvPicPr>
          <p:cNvPr id="12" name="Picture 11"/>
          <p:cNvPicPr>
            <a:picLocks noChangeAspect="1"/>
          </p:cNvPicPr>
          <p:nvPr/>
        </p:nvPicPr>
        <p:blipFill>
          <a:blip r:embed="rId5"/>
          <a:stretch>
            <a:fillRect/>
          </a:stretch>
        </p:blipFill>
        <p:spPr>
          <a:xfrm>
            <a:off x="1752600" y="1843087"/>
            <a:ext cx="5407478" cy="2271713"/>
          </a:xfrm>
          <a:prstGeom prst="rect">
            <a:avLst/>
          </a:prstGeom>
        </p:spPr>
      </p:pic>
      <p:pic>
        <p:nvPicPr>
          <p:cNvPr id="13" name="Picture 12"/>
          <p:cNvPicPr>
            <a:picLocks noChangeAspect="1"/>
          </p:cNvPicPr>
          <p:nvPr/>
        </p:nvPicPr>
        <p:blipFill>
          <a:blip r:embed="rId6"/>
          <a:stretch>
            <a:fillRect/>
          </a:stretch>
        </p:blipFill>
        <p:spPr>
          <a:xfrm>
            <a:off x="923925" y="4886325"/>
            <a:ext cx="6391275" cy="1193149"/>
          </a:xfrm>
          <a:prstGeom prst="rect">
            <a:avLst/>
          </a:prstGeom>
        </p:spPr>
      </p:pic>
    </p:spTree>
    <p:extLst>
      <p:ext uri="{BB962C8B-B14F-4D97-AF65-F5344CB8AC3E}">
        <p14:creationId xmlns:p14="http://schemas.microsoft.com/office/powerpoint/2010/main" val="1961848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a:srcRect/>
          <a:stretch>
            <a:fillRect/>
          </a:stretch>
        </p:blipFill>
        <p:spPr bwMode="auto">
          <a:xfrm>
            <a:off x="2133600" y="1315741"/>
            <a:ext cx="5029200" cy="4399259"/>
          </a:xfrm>
          <a:prstGeom prst="rect">
            <a:avLst/>
          </a:prstGeom>
          <a:noFill/>
          <a:ln w="9525">
            <a:noFill/>
            <a:miter lim="800000"/>
            <a:headEnd/>
            <a:tailEnd/>
          </a:ln>
          <a:effectLst/>
        </p:spPr>
      </p:pic>
      <p:sp>
        <p:nvSpPr>
          <p:cNvPr id="4" name="TextBox 3"/>
          <p:cNvSpPr txBox="1"/>
          <p:nvPr/>
        </p:nvSpPr>
        <p:spPr>
          <a:xfrm>
            <a:off x="1295400" y="5678269"/>
            <a:ext cx="6477000" cy="646331"/>
          </a:xfrm>
          <a:prstGeom prst="rect">
            <a:avLst/>
          </a:prstGeom>
          <a:noFill/>
        </p:spPr>
        <p:txBody>
          <a:bodyPr wrap="square" rtlCol="0">
            <a:spAutoFit/>
          </a:bodyPr>
          <a:lstStyle/>
          <a:p>
            <a:r>
              <a:rPr lang="tr-TR" dirty="0" smtClean="0">
                <a:latin typeface="Times New Roman" pitchFamily="18" charset="0"/>
                <a:cs typeface="Times New Roman" pitchFamily="18" charset="0"/>
              </a:rPr>
              <a:t>Top row       : nearest neighbor, bi-linear and bi-cubic (72 dpi)</a:t>
            </a:r>
          </a:p>
          <a:p>
            <a:r>
              <a:rPr lang="tr-TR" dirty="0" smtClean="0">
                <a:latin typeface="Times New Roman" pitchFamily="18" charset="0"/>
                <a:cs typeface="Times New Roman" pitchFamily="18" charset="0"/>
              </a:rPr>
              <a:t>Bottom row : </a:t>
            </a:r>
            <a:r>
              <a:rPr lang="tr-TR" dirty="0">
                <a:latin typeface="Times New Roman" pitchFamily="18" charset="0"/>
                <a:cs typeface="Times New Roman" pitchFamily="18" charset="0"/>
              </a:rPr>
              <a:t>nearest neighbor, bi-linear and bi-cubic </a:t>
            </a:r>
            <a:r>
              <a:rPr lang="tr-TR" dirty="0" smtClean="0">
                <a:latin typeface="Times New Roman" pitchFamily="18" charset="0"/>
                <a:cs typeface="Times New Roman" pitchFamily="18" charset="0"/>
              </a:rPr>
              <a:t>(150 dpi)</a:t>
            </a:r>
            <a:endParaRPr lang="en-US" dirty="0" smtClean="0">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4305300" y="3321050"/>
          <a:ext cx="533400" cy="215900"/>
        </p:xfrm>
        <a:graphic>
          <a:graphicData uri="http://schemas.openxmlformats.org/presentationml/2006/ole">
            <mc:AlternateContent xmlns:mc="http://schemas.openxmlformats.org/markup-compatibility/2006">
              <mc:Choice xmlns:v="urn:schemas-microsoft-com:vml" Requires="v">
                <p:oleObj spid="_x0000_s36929" name="Equation" r:id="rId4" imgW="533160" imgH="215640" progId="Equation.3">
                  <p:embed/>
                </p:oleObj>
              </mc:Choice>
              <mc:Fallback>
                <p:oleObj name="Equation" r:id="rId4" imgW="53316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5300" y="3321050"/>
                        <a:ext cx="533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Image Interpolation</a:t>
            </a:r>
            <a:endParaRPr lang="en-US" sz="2200" b="1"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676400"/>
            <a:ext cx="7848600" cy="3693319"/>
          </a:xfrm>
          <a:prstGeom prst="rect">
            <a:avLst/>
          </a:prstGeom>
          <a:noFill/>
        </p:spPr>
        <p:txBody>
          <a:bodyPr wrap="square" rtlCol="0">
            <a:spAutoFit/>
          </a:bodyPr>
          <a:lstStyle/>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Geometric</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transformations change the spatial relationships between the pixels in an image. However, color values of pixels are kept unchanged.</a:t>
            </a:r>
          </a:p>
          <a:p>
            <a:pPr marL="285750" indent="-285750" algn="just">
              <a:buFont typeface="Wingdings" panose="05000000000000000000" pitchFamily="2" charset="2"/>
              <a:buChar char="§"/>
            </a:pPr>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a:latin typeface="Times New Roman" pitchFamily="18" charset="0"/>
                <a:cs typeface="Times New Roman" pitchFamily="18" charset="0"/>
              </a:rPr>
              <a:t>Geometric</a:t>
            </a:r>
            <a:r>
              <a:rPr lang="en-US" dirty="0">
                <a:latin typeface="Times New Roman" pitchFamily="18" charset="0"/>
                <a:cs typeface="Times New Roman" pitchFamily="18" charset="0"/>
              </a:rPr>
              <a:t> </a:t>
            </a:r>
            <a:r>
              <a:rPr lang="tr-TR" dirty="0" smtClean="0">
                <a:latin typeface="Times New Roman" pitchFamily="18" charset="0"/>
                <a:cs typeface="Times New Roman" pitchFamily="18" charset="0"/>
              </a:rPr>
              <a:t>transformations can be used for the following purposes:</a:t>
            </a:r>
          </a:p>
          <a:p>
            <a:pPr lvl="1" algn="just"/>
            <a:r>
              <a:rPr lang="tr-TR" dirty="0" smtClean="0">
                <a:latin typeface="Times New Roman" pitchFamily="18" charset="0"/>
                <a:cs typeface="Times New Roman" pitchFamily="18" charset="0"/>
              </a:rPr>
              <a:t>- to create special effects</a:t>
            </a:r>
          </a:p>
          <a:p>
            <a:pPr lvl="1" algn="just"/>
            <a:r>
              <a:rPr lang="tr-TR" dirty="0" smtClean="0">
                <a:latin typeface="Times New Roman" pitchFamily="18" charset="0"/>
                <a:cs typeface="Times New Roman" pitchFamily="18" charset="0"/>
              </a:rPr>
              <a:t>- to register two images taken  of the same scene at different times or view angles</a:t>
            </a:r>
          </a:p>
          <a:p>
            <a:pPr lvl="1" algn="just"/>
            <a:r>
              <a:rPr lang="tr-TR" dirty="0" smtClean="0">
                <a:latin typeface="Times New Roman" pitchFamily="18" charset="0"/>
                <a:cs typeface="Times New Roman" pitchFamily="18" charset="0"/>
              </a:rPr>
              <a:t>- to morph one image into another</a:t>
            </a:r>
          </a:p>
          <a:p>
            <a:pPr lvl="1" algn="just"/>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A geometric transformation consists of two steps: </a:t>
            </a:r>
          </a:p>
          <a:p>
            <a:pPr algn="just"/>
            <a:endParaRPr lang="tr-TR"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(1) </a:t>
            </a:r>
            <a:r>
              <a:rPr lang="tr-TR" dirty="0" smtClean="0">
                <a:latin typeface="Times New Roman" pitchFamily="18" charset="0"/>
                <a:cs typeface="Times New Roman" pitchFamily="18" charset="0"/>
              </a:rPr>
              <a:t>spatial transformations of coordinates</a:t>
            </a:r>
            <a:r>
              <a:rPr lang="en-US" dirty="0" smtClean="0">
                <a:latin typeface="Times New Roman" pitchFamily="18" charset="0"/>
                <a:cs typeface="Times New Roman" pitchFamily="18" charset="0"/>
              </a:rPr>
              <a:t>, </a:t>
            </a:r>
            <a:endParaRPr lang="tr-TR"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(2) </a:t>
            </a:r>
            <a:r>
              <a:rPr lang="tr-TR" dirty="0" smtClean="0">
                <a:latin typeface="Times New Roman" pitchFamily="18" charset="0"/>
                <a:cs typeface="Times New Roman" pitchFamily="18" charset="0"/>
              </a:rPr>
              <a:t>interpolation that assigns intensity levels to spatially transformed pixel.</a:t>
            </a:r>
            <a:endParaRPr lang="en-US" dirty="0" smtClean="0">
              <a:latin typeface="Times New Roman" pitchFamily="18" charset="0"/>
              <a:cs typeface="Times New Roman" pitchFamily="18" charset="0"/>
            </a:endParaRPr>
          </a:p>
        </p:txBody>
      </p:sp>
      <p:sp>
        <p:nvSpPr>
          <p:cNvPr id="6" name="TextBox 5"/>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Geometric Spatial Transformations and Image Registration </a:t>
            </a:r>
            <a:endParaRPr lang="en-US" sz="2200" b="1"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412081"/>
            <a:ext cx="7848600" cy="2585323"/>
          </a:xfrm>
          <a:prstGeom prst="rect">
            <a:avLst/>
          </a:prstGeom>
          <a:noFill/>
        </p:spPr>
        <p:txBody>
          <a:bodyPr wrap="square" rtlCol="0">
            <a:spAutoFit/>
          </a:bodyPr>
          <a:lstStyle/>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Let </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v</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w</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and</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y</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represent the coordinates in the original and transformed images. The</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coordinate transformation is given by</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y</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v</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w</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a:t>
            </a:r>
          </a:p>
          <a:p>
            <a:pPr marL="285750" indent="-285750" algn="just">
              <a:buFont typeface="Wingdings" panose="05000000000000000000" pitchFamily="2" charset="2"/>
              <a:buChar char="§"/>
            </a:pPr>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a:latin typeface="Times New Roman" pitchFamily="18" charset="0"/>
                <a:cs typeface="Times New Roman" pitchFamily="18" charset="0"/>
              </a:rPr>
              <a:t>A</a:t>
            </a:r>
            <a:r>
              <a:rPr lang="en-US" dirty="0" err="1" smtClean="0">
                <a:latin typeface="Times New Roman" pitchFamily="18" charset="0"/>
                <a:cs typeface="Times New Roman" pitchFamily="18" charset="0"/>
              </a:rPr>
              <a:t>ffine</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transformation is one of the widely used transformations. An image can be scaled, rotated, shifted and sheered in a direction by using affine transformation.</a:t>
            </a:r>
          </a:p>
          <a:p>
            <a:pPr marL="285750" indent="-285750" algn="just">
              <a:buFont typeface="Wingdings" panose="05000000000000000000" pitchFamily="2" charset="2"/>
              <a:buChar char="§"/>
            </a:pPr>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The general expression for the affine transformation is given below.</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The elements of the matrix T determine how the transformation affects the image</a:t>
            </a:r>
            <a:r>
              <a:rPr lang="tr-TR" dirty="0">
                <a:latin typeface="Times New Roman" pitchFamily="18" charset="0"/>
                <a:cs typeface="Times New Roman" pitchFamily="18" charset="0"/>
              </a:rPr>
              <a:t>.</a:t>
            </a:r>
            <a:endParaRPr lang="tr-TR" dirty="0" smtClean="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946686878"/>
              </p:ext>
            </p:extLst>
          </p:nvPr>
        </p:nvGraphicFramePr>
        <p:xfrm>
          <a:off x="1905000" y="4114800"/>
          <a:ext cx="5482317" cy="1295400"/>
        </p:xfrm>
        <a:graphic>
          <a:graphicData uri="http://schemas.openxmlformats.org/presentationml/2006/ole">
            <mc:AlternateContent xmlns:mc="http://schemas.openxmlformats.org/markup-compatibility/2006">
              <mc:Choice xmlns:v="urn:schemas-microsoft-com:vml" Requires="v">
                <p:oleObj spid="_x0000_s45065" name="Equation" r:id="rId3" imgW="3009600" imgH="711000" progId="Equation.3">
                  <p:embed/>
                </p:oleObj>
              </mc:Choice>
              <mc:Fallback>
                <p:oleObj name="Equation" r:id="rId3" imgW="3009600" imgH="7110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114800"/>
                        <a:ext cx="5482317"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Geometric Spatial Transformations and Image Registration </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3220636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1965908" y="1276350"/>
            <a:ext cx="5510780" cy="5200650"/>
          </a:xfrm>
          <a:prstGeom prst="rect">
            <a:avLst/>
          </a:prstGeom>
          <a:noFill/>
          <a:ln w="9525">
            <a:noFill/>
            <a:miter lim="800000"/>
            <a:headEnd/>
            <a:tailEnd/>
          </a:ln>
          <a:effectLst/>
        </p:spPr>
      </p:pic>
      <p:sp>
        <p:nvSpPr>
          <p:cNvPr id="5" name="TextBox 4"/>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Geometric Spatial Transformations and Image Registration </a:t>
            </a:r>
            <a:endParaRPr lang="en-US" sz="2200" b="1"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529477"/>
            <a:ext cx="7848600" cy="2862322"/>
          </a:xfrm>
          <a:prstGeom prst="rect">
            <a:avLst/>
          </a:prstGeom>
          <a:noFill/>
        </p:spPr>
        <p:txBody>
          <a:bodyPr wrap="square" rtlCol="0">
            <a:spAutoFit/>
          </a:bodyPr>
          <a:lstStyle/>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In practice, coordinate transformation can be performed by using any of the two methods called</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FORWARD and INVERSE</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mapping. </a:t>
            </a:r>
          </a:p>
          <a:p>
            <a:pPr marL="285750" indent="-285750" algn="just">
              <a:buFont typeface="Wingdings" panose="05000000000000000000" pitchFamily="2" charset="2"/>
              <a:buChar char="§"/>
            </a:pPr>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In forward mapping,</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pixels of the input image are scanned and the the corresponding pixel in the output image is determined by using</a:t>
            </a:r>
            <a:r>
              <a:rPr lang="en-US" dirty="0" smtClean="0">
                <a:latin typeface="Times New Roman" pitchFamily="18" charset="0"/>
                <a:cs typeface="Times New Roman" pitchFamily="18" charset="0"/>
              </a:rPr>
              <a:t> T</a:t>
            </a:r>
            <a:r>
              <a:rPr lang="tr-TR" dirty="0" smtClean="0">
                <a:latin typeface="Times New Roman" pitchFamily="18" charset="0"/>
                <a:cs typeface="Times New Roman" pitchFamily="18" charset="0"/>
              </a:rPr>
              <a:t>. This approach has two flaws: </a:t>
            </a:r>
          </a:p>
          <a:p>
            <a:pPr algn="just"/>
            <a:endParaRPr lang="tr-TR" dirty="0" smtClean="0">
              <a:latin typeface="Times New Roman" pitchFamily="18" charset="0"/>
              <a:cs typeface="Times New Roman" pitchFamily="18" charset="0"/>
            </a:endParaRPr>
          </a:p>
          <a:p>
            <a:pPr marL="857250" lvl="1" indent="-400050" algn="just">
              <a:buAutoNum type="romanLcParenBoth"/>
            </a:pPr>
            <a:r>
              <a:rPr lang="tr-TR" dirty="0" smtClean="0">
                <a:latin typeface="Times New Roman" pitchFamily="18" charset="0"/>
                <a:cs typeface="Times New Roman" pitchFamily="18" charset="0"/>
              </a:rPr>
              <a:t>more than one pixel in the input image can be transformed to the same pixel in the output image, </a:t>
            </a:r>
          </a:p>
          <a:p>
            <a:pPr lvl="1" algn="just"/>
            <a:r>
              <a:rPr lang="tr-TR" dirty="0" smtClean="0">
                <a:latin typeface="Times New Roman" pitchFamily="18" charset="0"/>
                <a:cs typeface="Times New Roman" pitchFamily="18" charset="0"/>
              </a:rPr>
              <a:t>(ii) some output locations may not be assigned a pixel.</a:t>
            </a:r>
            <a:endParaRPr lang="en-US" dirty="0" smtClean="0">
              <a:latin typeface="Times New Roman" pitchFamily="18" charset="0"/>
              <a:cs typeface="Times New Roman" pitchFamily="18" charset="0"/>
            </a:endParaRPr>
          </a:p>
        </p:txBody>
      </p:sp>
      <p:sp>
        <p:nvSpPr>
          <p:cNvPr id="5" name="TextBox 4"/>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Geometric Spatial Transformations and Image Registration </a:t>
            </a:r>
            <a:endParaRPr lang="en-US" sz="2200" b="1"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828800"/>
            <a:ext cx="7848600" cy="2308324"/>
          </a:xfrm>
          <a:prstGeom prst="rect">
            <a:avLst/>
          </a:prstGeom>
          <a:noFill/>
        </p:spPr>
        <p:txBody>
          <a:bodyPr wrap="square" rtlCol="0">
            <a:spAutoFit/>
          </a:bodyPr>
          <a:lstStyle/>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In inverse mapping, pixels in the output image are scanned and the corresponding pixels in the input image are determined by using the inverse of </a:t>
            </a:r>
            <a:r>
              <a:rPr lang="tr-TR" i="1" dirty="0" smtClean="0">
                <a:latin typeface="Times New Roman" pitchFamily="18" charset="0"/>
                <a:cs typeface="Times New Roman" pitchFamily="18" charset="0"/>
              </a:rPr>
              <a:t>T</a:t>
            </a:r>
            <a:endParaRPr lang="en-US" i="1" dirty="0" smtClean="0">
              <a:latin typeface="Times New Roman" pitchFamily="18" charset="0"/>
              <a:cs typeface="Times New Roman" pitchFamily="18" charset="0"/>
            </a:endParaRPr>
          </a:p>
          <a:p>
            <a:pPr marL="285750" indent="-285750" algn="just">
              <a:buFont typeface="Wingdings" panose="05000000000000000000" pitchFamily="2" charset="2"/>
              <a:buChar char="§"/>
            </a:pPr>
            <a:endParaRPr lang="en-US" dirty="0" smtClean="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After coordinate transformation, pixels in the input image are moved to their corresponding locations in the output image.</a:t>
            </a:r>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endParaRPr lang="tr-TR" dirty="0" smtClean="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If new pixel locations are created, one of the interpolation methods is used to to determine their intensity values.</a:t>
            </a:r>
            <a:endParaRPr lang="en-US" dirty="0" smtClean="0">
              <a:latin typeface="Times New Roman" pitchFamily="18" charset="0"/>
              <a:cs typeface="Times New Roman" pitchFamily="18" charset="0"/>
            </a:endParaRPr>
          </a:p>
        </p:txBody>
      </p:sp>
      <p:sp>
        <p:nvSpPr>
          <p:cNvPr id="3" name="TextBox 2"/>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Geometric Spatial Transformations and Image Registration </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507266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1533525"/>
            <a:ext cx="743902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Image Formation Model</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0502" y="1828800"/>
            <a:ext cx="7661498" cy="3457575"/>
          </a:xfrm>
          <a:prstGeom prst="rect">
            <a:avLst/>
          </a:prstGeom>
        </p:spPr>
      </p:pic>
      <p:sp>
        <p:nvSpPr>
          <p:cNvPr id="3" name="TextBox 2"/>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Geometric Spatial Transformations and Image Registration </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105678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1447800" y="1447800"/>
            <a:ext cx="6294946" cy="2286000"/>
          </a:xfrm>
          <a:prstGeom prst="rect">
            <a:avLst/>
          </a:prstGeom>
          <a:noFill/>
          <a:ln w="9525">
            <a:noFill/>
            <a:miter lim="800000"/>
            <a:headEnd/>
            <a:tailEnd/>
          </a:ln>
          <a:effectLst/>
        </p:spPr>
      </p:pic>
      <p:sp>
        <p:nvSpPr>
          <p:cNvPr id="4" name="TextBox 3"/>
          <p:cNvSpPr txBox="1"/>
          <p:nvPr/>
        </p:nvSpPr>
        <p:spPr>
          <a:xfrm>
            <a:off x="685800" y="4057471"/>
            <a:ext cx="7848600" cy="1200329"/>
          </a:xfrm>
          <a:prstGeom prst="rect">
            <a:avLst/>
          </a:prstGeom>
          <a:noFill/>
        </p:spPr>
        <p:txBody>
          <a:bodyPr wrap="square" rtlCol="0">
            <a:spAutoFit/>
          </a:bodyPr>
          <a:lstStyle/>
          <a:p>
            <a:pPr marL="342900" indent="-342900" algn="just">
              <a:buAutoNum type="alphaLcParenBoth"/>
            </a:pPr>
            <a:r>
              <a:rPr lang="tr-TR" dirty="0" smtClean="0">
                <a:latin typeface="Times New Roman" pitchFamily="18" charset="0"/>
                <a:cs typeface="Times New Roman" pitchFamily="18" charset="0"/>
              </a:rPr>
              <a:t>The original image at </a:t>
            </a:r>
            <a:r>
              <a:rPr lang="en-US" dirty="0" smtClean="0">
                <a:latin typeface="Times New Roman" pitchFamily="18" charset="0"/>
                <a:cs typeface="Times New Roman" pitchFamily="18" charset="0"/>
              </a:rPr>
              <a:t>300 dpi </a:t>
            </a:r>
            <a:r>
              <a:rPr lang="tr-TR" dirty="0" smtClean="0">
                <a:latin typeface="Times New Roman" pitchFamily="18" charset="0"/>
                <a:cs typeface="Times New Roman" pitchFamily="18" charset="0"/>
              </a:rPr>
              <a:t>resolution</a:t>
            </a:r>
            <a:endParaRPr lang="en-US" dirty="0" smtClean="0">
              <a:latin typeface="Times New Roman" pitchFamily="18" charset="0"/>
              <a:cs typeface="Times New Roman" pitchFamily="18" charset="0"/>
            </a:endParaRPr>
          </a:p>
          <a:p>
            <a:pPr marL="342900" indent="-342900" algn="just">
              <a:buAutoNum type="alphaLcParenBoth"/>
            </a:pPr>
            <a:r>
              <a:rPr lang="tr-TR" dirty="0" smtClean="0">
                <a:latin typeface="Times New Roman" pitchFamily="18" charset="0"/>
                <a:cs typeface="Times New Roman" pitchFamily="18" charset="0"/>
              </a:rPr>
              <a:t>Image rotated </a:t>
            </a:r>
            <a:r>
              <a:rPr lang="en-US" dirty="0" smtClean="0">
                <a:latin typeface="Times New Roman" pitchFamily="18" charset="0"/>
                <a:cs typeface="Times New Roman" pitchFamily="18" charset="0"/>
              </a:rPr>
              <a:t>21 </a:t>
            </a:r>
            <a:r>
              <a:rPr lang="tr-TR" dirty="0" smtClean="0">
                <a:latin typeface="Times New Roman" pitchFamily="18" charset="0"/>
                <a:cs typeface="Times New Roman" pitchFamily="18" charset="0"/>
              </a:rPr>
              <a:t>degrees</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by using nearest neighbor interpolation</a:t>
            </a:r>
            <a:endParaRPr lang="en-US" dirty="0" smtClean="0">
              <a:latin typeface="Times New Roman" pitchFamily="18" charset="0"/>
              <a:cs typeface="Times New Roman" pitchFamily="18" charset="0"/>
            </a:endParaRPr>
          </a:p>
          <a:p>
            <a:pPr marL="342900" indent="-342900" algn="just">
              <a:buAutoNum type="alphaLcParenBoth"/>
            </a:pPr>
            <a:r>
              <a:rPr lang="tr-TR" dirty="0">
                <a:latin typeface="Times New Roman" pitchFamily="18" charset="0"/>
                <a:cs typeface="Times New Roman" pitchFamily="18" charset="0"/>
              </a:rPr>
              <a:t>Image rotated </a:t>
            </a:r>
            <a:r>
              <a:rPr lang="en-US" dirty="0">
                <a:latin typeface="Times New Roman" pitchFamily="18" charset="0"/>
                <a:cs typeface="Times New Roman" pitchFamily="18" charset="0"/>
              </a:rPr>
              <a:t>21 </a:t>
            </a:r>
            <a:r>
              <a:rPr lang="tr-TR" dirty="0">
                <a:latin typeface="Times New Roman" pitchFamily="18" charset="0"/>
                <a:cs typeface="Times New Roman" pitchFamily="18" charset="0"/>
              </a:rPr>
              <a:t>degrees by using </a:t>
            </a:r>
            <a:r>
              <a:rPr lang="tr-TR" dirty="0" smtClean="0">
                <a:latin typeface="Times New Roman" pitchFamily="18" charset="0"/>
                <a:cs typeface="Times New Roman" pitchFamily="18" charset="0"/>
              </a:rPr>
              <a:t>bi-linear </a:t>
            </a:r>
            <a:r>
              <a:rPr lang="tr-TR" dirty="0">
                <a:latin typeface="Times New Roman" pitchFamily="18" charset="0"/>
                <a:cs typeface="Times New Roman" pitchFamily="18" charset="0"/>
              </a:rPr>
              <a:t>interpolation</a:t>
            </a:r>
            <a:endParaRPr lang="en-US" dirty="0">
              <a:latin typeface="Times New Roman" pitchFamily="18" charset="0"/>
              <a:cs typeface="Times New Roman" pitchFamily="18" charset="0"/>
            </a:endParaRPr>
          </a:p>
          <a:p>
            <a:pPr marL="342900" indent="-342900" algn="just">
              <a:buAutoNum type="alphaLcParenBoth"/>
            </a:pPr>
            <a:r>
              <a:rPr lang="tr-TR" dirty="0">
                <a:latin typeface="Times New Roman" pitchFamily="18" charset="0"/>
                <a:cs typeface="Times New Roman" pitchFamily="18" charset="0"/>
              </a:rPr>
              <a:t>Image rotated </a:t>
            </a:r>
            <a:r>
              <a:rPr lang="en-US" dirty="0">
                <a:latin typeface="Times New Roman" pitchFamily="18" charset="0"/>
                <a:cs typeface="Times New Roman" pitchFamily="18" charset="0"/>
              </a:rPr>
              <a:t>21 </a:t>
            </a:r>
            <a:r>
              <a:rPr lang="tr-TR" dirty="0">
                <a:latin typeface="Times New Roman" pitchFamily="18" charset="0"/>
                <a:cs typeface="Times New Roman" pitchFamily="18" charset="0"/>
              </a:rPr>
              <a:t>degrees by using </a:t>
            </a:r>
            <a:r>
              <a:rPr lang="tr-TR" dirty="0" smtClean="0">
                <a:latin typeface="Times New Roman" pitchFamily="18" charset="0"/>
                <a:cs typeface="Times New Roman" pitchFamily="18" charset="0"/>
              </a:rPr>
              <a:t>bi-cubic </a:t>
            </a:r>
            <a:r>
              <a:rPr lang="tr-TR" dirty="0">
                <a:latin typeface="Times New Roman" pitchFamily="18" charset="0"/>
                <a:cs typeface="Times New Roman" pitchFamily="18" charset="0"/>
              </a:rPr>
              <a:t>interpolation</a:t>
            </a:r>
            <a:endParaRPr lang="en-US" dirty="0">
              <a:latin typeface="Times New Roman" pitchFamily="18" charset="0"/>
              <a:cs typeface="Times New Roman" pitchFamily="18" charset="0"/>
            </a:endParaRPr>
          </a:p>
        </p:txBody>
      </p:sp>
      <p:sp>
        <p:nvSpPr>
          <p:cNvPr id="6" name="TextBox 5"/>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Geometric Spatial Transformations and Image Registration </a:t>
            </a:r>
            <a:endParaRPr lang="en-US" sz="2200" b="1"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419285"/>
            <a:ext cx="7848600" cy="4524315"/>
          </a:xfrm>
          <a:prstGeom prst="rect">
            <a:avLst/>
          </a:prstGeom>
          <a:noFill/>
        </p:spPr>
        <p:txBody>
          <a:bodyPr wrap="square" rtlCol="0">
            <a:spAutoFit/>
          </a:bodyPr>
          <a:lstStyle/>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Image registration</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is used to align two or more images of the same scene.</a:t>
            </a:r>
            <a:r>
              <a:rPr lang="en-US" dirty="0" smtClean="0">
                <a:latin typeface="Times New Roman" pitchFamily="18" charset="0"/>
                <a:cs typeface="Times New Roman" pitchFamily="18" charset="0"/>
              </a:rPr>
              <a:t> </a:t>
            </a:r>
            <a:endParaRPr lang="tr-TR" dirty="0" smtClean="0">
              <a:latin typeface="Times New Roman" pitchFamily="18" charset="0"/>
              <a:cs typeface="Times New Roman" pitchFamily="18" charset="0"/>
            </a:endParaRPr>
          </a:p>
          <a:p>
            <a:pPr marL="285750" indent="-285750" algn="just">
              <a:buFont typeface="Wingdings" panose="05000000000000000000" pitchFamily="2" charset="2"/>
              <a:buChar char="§"/>
            </a:pPr>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In geometric transformations, T  is assumed to be known. In image registartion, the input and output images are known and the goal is to estiamte T.</a:t>
            </a:r>
          </a:p>
          <a:p>
            <a:pPr marL="285750" indent="-285750" algn="just">
              <a:buFont typeface="Wingdings" panose="05000000000000000000" pitchFamily="2" charset="2"/>
              <a:buChar char="§"/>
            </a:pPr>
            <a:endParaRPr lang="en-US" dirty="0" smtClean="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To estimate T</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 control points are chosen in the two images.</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For example, suppose that we determined 4 control points in the images. If the transformation between the images is bi-linear, then the relationship between the coordinates can be written as</a:t>
            </a:r>
            <a:r>
              <a:rPr lang="en-US" dirty="0" smtClean="0">
                <a:latin typeface="Times New Roman" pitchFamily="18" charset="0"/>
                <a:cs typeface="Times New Roman" pitchFamily="18" charset="0"/>
              </a:rPr>
              <a:t> </a:t>
            </a:r>
          </a:p>
          <a:p>
            <a:pPr marL="285750" indent="-285750" algn="just">
              <a:buFont typeface="Wingdings" panose="05000000000000000000" pitchFamily="2" charset="2"/>
              <a:buChar char="§"/>
            </a:pPr>
            <a:endParaRPr lang="en-US" dirty="0" smtClean="0">
              <a:latin typeface="Times New Roman" pitchFamily="18" charset="0"/>
              <a:cs typeface="Times New Roman" pitchFamily="18" charset="0"/>
            </a:endParaRPr>
          </a:p>
          <a:p>
            <a:pPr marL="285750" indent="-285750" algn="just">
              <a:buFont typeface="Wingdings" panose="05000000000000000000" pitchFamily="2" charset="2"/>
              <a:buChar char="§"/>
            </a:pPr>
            <a:endParaRPr lang="en-US" dirty="0" smtClean="0">
              <a:latin typeface="Times New Roman" pitchFamily="18" charset="0"/>
              <a:cs typeface="Times New Roman" pitchFamily="18" charset="0"/>
            </a:endParaRPr>
          </a:p>
          <a:p>
            <a:pPr marL="285750" indent="-285750" algn="just">
              <a:buFont typeface="Wingdings" panose="05000000000000000000" pitchFamily="2" charset="2"/>
              <a:buChar char="§"/>
            </a:pPr>
            <a:endParaRPr lang="en-US" dirty="0" smtClean="0">
              <a:latin typeface="Times New Roman" pitchFamily="18" charset="0"/>
              <a:cs typeface="Times New Roman" pitchFamily="18" charset="0"/>
            </a:endParaRPr>
          </a:p>
          <a:p>
            <a:pPr marL="285750" indent="-285750" algn="just">
              <a:buFont typeface="Wingdings" panose="05000000000000000000" pitchFamily="2" charset="2"/>
              <a:buChar char="§"/>
            </a:pPr>
            <a:endParaRPr lang="tr-TR" dirty="0" smtClean="0">
              <a:latin typeface="Times New Roman" pitchFamily="18" charset="0"/>
              <a:cs typeface="Times New Roman" pitchFamily="18" charset="0"/>
            </a:endParaRPr>
          </a:p>
          <a:p>
            <a:pPr marL="285750" indent="-285750" algn="just">
              <a:buFont typeface="Wingdings" panose="05000000000000000000" pitchFamily="2" charset="2"/>
              <a:buChar char="§"/>
            </a:pPr>
            <a:endParaRPr lang="tr-TR" dirty="0">
              <a:latin typeface="Times New Roman" pitchFamily="18" charset="0"/>
              <a:cs typeface="Times New Roman" pitchFamily="18" charset="0"/>
            </a:endParaRPr>
          </a:p>
          <a:p>
            <a:pPr marL="285750" indent="-285750" algn="just">
              <a:buFont typeface="Wingdings" panose="05000000000000000000" pitchFamily="2" charset="2"/>
              <a:buChar char="§"/>
            </a:pPr>
            <a:r>
              <a:rPr lang="tr-TR" dirty="0" smtClean="0">
                <a:latin typeface="Times New Roman" pitchFamily="18" charset="0"/>
                <a:cs typeface="Times New Roman" pitchFamily="18" charset="0"/>
              </a:rPr>
              <a:t>Wrting these equations for 4 control points we get a set of 8 equations with 8 unknowns. Then, solution of the set of equations gives us the transformation.</a:t>
            </a:r>
            <a:r>
              <a:rPr lang="en-US" dirty="0" smtClean="0">
                <a:latin typeface="Times New Roman" pitchFamily="18" charset="0"/>
                <a:cs typeface="Times New Roman" pitchFamily="18" charset="0"/>
              </a:rPr>
              <a:t> </a:t>
            </a:r>
          </a:p>
        </p:txBody>
      </p:sp>
      <p:graphicFrame>
        <p:nvGraphicFramePr>
          <p:cNvPr id="4" name="Object 3"/>
          <p:cNvGraphicFramePr>
            <a:graphicFrameLocks noChangeAspect="1"/>
          </p:cNvGraphicFramePr>
          <p:nvPr>
            <p:extLst>
              <p:ext uri="{D42A27DB-BD31-4B8C-83A1-F6EECF244321}">
                <p14:modId xmlns:p14="http://schemas.microsoft.com/office/powerpoint/2010/main" val="3232244011"/>
              </p:ext>
            </p:extLst>
          </p:nvPr>
        </p:nvGraphicFramePr>
        <p:xfrm>
          <a:off x="3822699" y="4114800"/>
          <a:ext cx="2497667" cy="762000"/>
        </p:xfrm>
        <a:graphic>
          <a:graphicData uri="http://schemas.openxmlformats.org/presentationml/2006/ole">
            <mc:AlternateContent xmlns:mc="http://schemas.openxmlformats.org/markup-compatibility/2006">
              <mc:Choice xmlns:v="urn:schemas-microsoft-com:vml" Requires="v">
                <p:oleObj spid="_x0000_s40002" name="Equation" r:id="rId3" imgW="1498320" imgH="457200" progId="Equation.3">
                  <p:embed/>
                </p:oleObj>
              </mc:Choice>
              <mc:Fallback>
                <p:oleObj name="Equation" r:id="rId3" imgW="149832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2699" y="4114800"/>
                        <a:ext cx="2497667"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Geometric Spatial Transformations and Image Registration </a:t>
            </a:r>
            <a:endParaRPr lang="en-US" sz="2200" b="1"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4524375" y="1571625"/>
            <a:ext cx="4010025" cy="4143375"/>
          </a:xfrm>
          <a:prstGeom prst="rect">
            <a:avLst/>
          </a:prstGeom>
          <a:noFill/>
          <a:ln w="9525">
            <a:noFill/>
            <a:miter lim="800000"/>
            <a:headEnd/>
            <a:tailEnd/>
          </a:ln>
          <a:effectLst/>
        </p:spPr>
      </p:pic>
      <p:sp>
        <p:nvSpPr>
          <p:cNvPr id="4" name="TextBox 3"/>
          <p:cNvSpPr txBox="1"/>
          <p:nvPr/>
        </p:nvSpPr>
        <p:spPr>
          <a:xfrm>
            <a:off x="533401" y="2971800"/>
            <a:ext cx="3733800" cy="1384995"/>
          </a:xfrm>
          <a:prstGeom prst="rect">
            <a:avLst/>
          </a:prstGeom>
          <a:noFill/>
        </p:spPr>
        <p:txBody>
          <a:bodyPr wrap="square" rtlCol="0">
            <a:spAutoFit/>
          </a:bodyPr>
          <a:lstStyle/>
          <a:p>
            <a:pPr marL="342900" indent="-342900" algn="just">
              <a:buAutoNum type="alphaLcParenBoth"/>
            </a:pPr>
            <a:r>
              <a:rPr lang="en-US" sz="1400" dirty="0" smtClean="0">
                <a:latin typeface="Times New Roman" pitchFamily="18" charset="0"/>
                <a:cs typeface="Times New Roman" pitchFamily="18" charset="0"/>
              </a:rPr>
              <a:t>R</a:t>
            </a:r>
            <a:r>
              <a:rPr lang="tr-TR" sz="1400" dirty="0" smtClean="0">
                <a:latin typeface="Times New Roman" pitchFamily="18" charset="0"/>
                <a:cs typeface="Times New Roman" pitchFamily="18" charset="0"/>
              </a:rPr>
              <a:t>eference image</a:t>
            </a:r>
            <a:endParaRPr lang="en-US" sz="1400" dirty="0" smtClean="0">
              <a:latin typeface="Times New Roman" pitchFamily="18" charset="0"/>
              <a:cs typeface="Times New Roman" pitchFamily="18" charset="0"/>
            </a:endParaRPr>
          </a:p>
          <a:p>
            <a:pPr marL="342900" indent="-342900" algn="just">
              <a:buAutoNum type="alphaLcParenBoth"/>
            </a:pPr>
            <a:r>
              <a:rPr lang="tr-TR" sz="1400" dirty="0" smtClean="0">
                <a:latin typeface="Times New Roman" pitchFamily="18" charset="0"/>
                <a:cs typeface="Times New Roman" pitchFamily="18" charset="0"/>
              </a:rPr>
              <a:t>Image to be aligned</a:t>
            </a:r>
            <a:r>
              <a:rPr lang="en-US" sz="1400" dirty="0" smtClean="0">
                <a:latin typeface="Times New Roman" pitchFamily="18" charset="0"/>
                <a:cs typeface="Times New Roman" pitchFamily="18" charset="0"/>
              </a:rPr>
              <a:t>  (</a:t>
            </a:r>
            <a:r>
              <a:rPr lang="tr-TR" sz="1400" dirty="0" smtClean="0">
                <a:latin typeface="Times New Roman" pitchFamily="18" charset="0"/>
                <a:cs typeface="Times New Roman" pitchFamily="18" charset="0"/>
              </a:rPr>
              <a:t>small white squares are control points</a:t>
            </a:r>
            <a:r>
              <a:rPr lang="en-US" sz="1400" dirty="0" smtClean="0">
                <a:latin typeface="Times New Roman" pitchFamily="18" charset="0"/>
                <a:cs typeface="Times New Roman" pitchFamily="18" charset="0"/>
              </a:rPr>
              <a:t>)</a:t>
            </a:r>
          </a:p>
          <a:p>
            <a:pPr marL="342900" indent="-342900" algn="just">
              <a:buAutoNum type="alphaLcParenBoth"/>
            </a:pPr>
            <a:r>
              <a:rPr lang="tr-TR" sz="1400" dirty="0" smtClean="0">
                <a:latin typeface="Times New Roman" pitchFamily="18" charset="0"/>
                <a:cs typeface="Times New Roman" pitchFamily="18" charset="0"/>
              </a:rPr>
              <a:t>Aligned image</a:t>
            </a:r>
            <a:r>
              <a:rPr lang="en-US" sz="1400" dirty="0" smtClean="0">
                <a:latin typeface="Times New Roman" pitchFamily="18" charset="0"/>
                <a:cs typeface="Times New Roman" pitchFamily="18" charset="0"/>
              </a:rPr>
              <a:t> (</a:t>
            </a:r>
            <a:r>
              <a:rPr lang="tr-TR" sz="1400" dirty="0" smtClean="0">
                <a:latin typeface="Times New Roman" pitchFamily="18" charset="0"/>
                <a:cs typeface="Times New Roman" pitchFamily="18" charset="0"/>
              </a:rPr>
              <a:t>errors occur at the boundries</a:t>
            </a:r>
            <a:r>
              <a:rPr lang="en-US" sz="1400" dirty="0" smtClean="0">
                <a:latin typeface="Times New Roman" pitchFamily="18" charset="0"/>
                <a:cs typeface="Times New Roman" pitchFamily="18" charset="0"/>
              </a:rPr>
              <a:t>!)</a:t>
            </a:r>
          </a:p>
          <a:p>
            <a:pPr marL="342900" indent="-342900" algn="just">
              <a:buAutoNum type="alphaLcParenBoth"/>
            </a:pPr>
            <a:r>
              <a:rPr lang="tr-TR" sz="1400" dirty="0" smtClean="0">
                <a:latin typeface="Times New Roman" pitchFamily="18" charset="0"/>
                <a:cs typeface="Times New Roman" pitchFamily="18" charset="0"/>
              </a:rPr>
              <a:t>Alignment error image</a:t>
            </a:r>
            <a:endParaRPr lang="en-US" sz="1400" dirty="0" smtClean="0">
              <a:latin typeface="Times New Roman" pitchFamily="18" charset="0"/>
              <a:cs typeface="Times New Roman" pitchFamily="18" charset="0"/>
            </a:endParaRPr>
          </a:p>
        </p:txBody>
      </p:sp>
      <p:sp>
        <p:nvSpPr>
          <p:cNvPr id="6" name="TextBox 5"/>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Geometric Spatial Transformations and Image Registration </a:t>
            </a:r>
            <a:endParaRPr lang="en-US" sz="2200" b="1"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685800" y="1516082"/>
                <a:ext cx="7848600" cy="3970318"/>
              </a:xfrm>
              <a:prstGeom prst="rect">
                <a:avLst/>
              </a:prstGeom>
              <a:noFill/>
            </p:spPr>
            <p:txBody>
              <a:bodyPr wrap="square" rtlCol="0">
                <a:spAutoFit/>
              </a:bodyPr>
              <a:lstStyle/>
              <a:p>
                <a:pPr algn="just"/>
                <a:r>
                  <a:rPr lang="tr-TR" dirty="0" smtClean="0">
                    <a:latin typeface="Times New Roman" pitchFamily="18" charset="0"/>
                    <a:cs typeface="Times New Roman" pitchFamily="18" charset="0"/>
                  </a:rPr>
                  <a:t>Let four horizontal and vertical neighbors of a pixel </a:t>
                </a:r>
                <a:r>
                  <a:rPr lang="tr-TR" i="1" dirty="0" smtClean="0">
                    <a:latin typeface="Times New Roman" pitchFamily="18" charset="0"/>
                    <a:cs typeface="Times New Roman" pitchFamily="18" charset="0"/>
                  </a:rPr>
                  <a:t>p</a:t>
                </a:r>
                <a:r>
                  <a:rPr lang="tr-TR" dirty="0" smtClean="0">
                    <a:latin typeface="Times New Roman" pitchFamily="18" charset="0"/>
                    <a:cs typeface="Times New Roman" pitchFamily="18" charset="0"/>
                  </a:rPr>
                  <a:t> at  </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x</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y</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be</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 </a:t>
                </a:r>
              </a:p>
              <a:p>
                <a:pPr algn="just"/>
                <a:endParaRPr lang="tr-TR" dirty="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Similarly, let its four diagonal neighbors be</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 </a:t>
                </a:r>
              </a:p>
              <a:p>
                <a:pPr algn="just"/>
                <a:endParaRPr lang="tr-TR" dirty="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Finally, let all of the 8 neighbors be</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8</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 </a:t>
                </a:r>
              </a:p>
              <a:p>
                <a:pPr algn="just"/>
                <a:endParaRPr lang="tr-TR" dirty="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Suppose that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V</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is the set of intensity values to define adjacency. There are</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types of adjacency:</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marL="401638" indent="-401638" algn="just">
                  <a:buAutoNum type="alphaLcParenBoth"/>
                </a:pPr>
                <a:r>
                  <a:rPr lang="en-US" dirty="0" smtClean="0">
                    <a:latin typeface="Times New Roman" pitchFamily="18" charset="0"/>
                    <a:cs typeface="Times New Roman" pitchFamily="18" charset="0"/>
                  </a:rPr>
                  <a:t>4-</a:t>
                </a:r>
                <a:r>
                  <a:rPr lang="tr-TR" dirty="0" smtClean="0">
                    <a:latin typeface="Times New Roman" pitchFamily="18" charset="0"/>
                    <a:cs typeface="Times New Roman" pitchFamily="18" charset="0"/>
                  </a:rPr>
                  <a:t>adjacency</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Two pixels</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and</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q</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with values from </a:t>
                </a:r>
                <a:r>
                  <a:rPr lang="en-US" i="1" dirty="0" smtClean="0">
                    <a:latin typeface="Times New Roman" pitchFamily="18" charset="0"/>
                    <a:cs typeface="Times New Roman" pitchFamily="18" charset="0"/>
                  </a:rPr>
                  <a:t>V</a:t>
                </a:r>
                <a:r>
                  <a:rPr lang="tr-TR" i="1"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are 4-adjacent if </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q</a:t>
                </a:r>
                <a14:m>
                  <m:oMath xmlns:m="http://schemas.openxmlformats.org/officeDocument/2006/math">
                    <m:r>
                      <a:rPr lang="en-US" i="1" smtClean="0">
                        <a:latin typeface="Cambria Math"/>
                        <a:ea typeface="Cambria Math"/>
                        <a:cs typeface="Times New Roman" pitchFamily="18" charset="0"/>
                      </a:rPr>
                      <m:t>∈</m:t>
                    </m:r>
                  </m:oMath>
                </a14:m>
                <a:r>
                  <a:rPr lang="en-US" i="1"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a:t>
                </a:r>
              </a:p>
              <a:p>
                <a:pPr marL="401638" indent="-401638" algn="just">
                  <a:buFontTx/>
                  <a:buAutoNum type="alphaLcParenBoth"/>
                </a:pPr>
                <a:r>
                  <a:rPr lang="en-US" dirty="0" smtClean="0">
                    <a:latin typeface="Times New Roman" pitchFamily="18" charset="0"/>
                    <a:cs typeface="Times New Roman" pitchFamily="18" charset="0"/>
                  </a:rPr>
                  <a:t>8-</a:t>
                </a:r>
                <a:r>
                  <a:rPr lang="tr-TR" dirty="0" smtClean="0">
                    <a:latin typeface="Times New Roman" pitchFamily="18" charset="0"/>
                    <a:cs typeface="Times New Roman" pitchFamily="18" charset="0"/>
                  </a:rPr>
                  <a:t>adjacency</a:t>
                </a:r>
                <a:r>
                  <a:rPr lang="en-US" dirty="0" smtClean="0">
                    <a:latin typeface="Times New Roman" pitchFamily="18" charset="0"/>
                    <a:cs typeface="Times New Roman" pitchFamily="18" charset="0"/>
                  </a:rPr>
                  <a:t>: </a:t>
                </a:r>
                <a:r>
                  <a:rPr lang="tr-TR" dirty="0">
                    <a:latin typeface="Times New Roman" pitchFamily="18" charset="0"/>
                    <a:cs typeface="Times New Roman" pitchFamily="18" charset="0"/>
                  </a:rPr>
                  <a:t>Two pixels</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a:t>
                </a:r>
                <a:r>
                  <a:rPr lang="tr-TR" dirty="0">
                    <a:latin typeface="Times New Roman" pitchFamily="18" charset="0"/>
                    <a:cs typeface="Times New Roman" pitchFamily="18" charset="0"/>
                  </a:rPr>
                  <a:t>and</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q</a:t>
                </a:r>
                <a:r>
                  <a:rPr lang="tr-TR" dirty="0">
                    <a:latin typeface="Times New Roman" pitchFamily="18" charset="0"/>
                    <a:cs typeface="Times New Roman" pitchFamily="18" charset="0"/>
                  </a:rPr>
                  <a:t> with values from </a:t>
                </a:r>
                <a:r>
                  <a:rPr lang="en-US" i="1" dirty="0">
                    <a:latin typeface="Times New Roman" pitchFamily="18" charset="0"/>
                    <a:cs typeface="Times New Roman" pitchFamily="18" charset="0"/>
                  </a:rPr>
                  <a:t>V</a:t>
                </a:r>
                <a:r>
                  <a:rPr lang="tr-TR" i="1" dirty="0">
                    <a:latin typeface="Times New Roman" pitchFamily="18" charset="0"/>
                    <a:cs typeface="Times New Roman" pitchFamily="18" charset="0"/>
                  </a:rPr>
                  <a:t> </a:t>
                </a:r>
                <a:r>
                  <a:rPr lang="tr-TR" dirty="0">
                    <a:latin typeface="Times New Roman" pitchFamily="18" charset="0"/>
                    <a:cs typeface="Times New Roman" pitchFamily="18" charset="0"/>
                  </a:rPr>
                  <a:t>are </a:t>
                </a:r>
                <a:r>
                  <a:rPr lang="tr-TR" dirty="0" smtClean="0">
                    <a:latin typeface="Times New Roman" pitchFamily="18" charset="0"/>
                    <a:cs typeface="Times New Roman" pitchFamily="18" charset="0"/>
                  </a:rPr>
                  <a:t>8-adjacent </a:t>
                </a:r>
                <a:r>
                  <a:rPr lang="tr-TR" dirty="0">
                    <a:latin typeface="Times New Roman" pitchFamily="18" charset="0"/>
                    <a:cs typeface="Times New Roman" pitchFamily="18" charset="0"/>
                  </a:rPr>
                  <a:t>if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q</a:t>
                </a:r>
                <a14:m>
                  <m:oMath xmlns:m="http://schemas.openxmlformats.org/officeDocument/2006/math">
                    <m:r>
                      <a:rPr lang="en-US" i="1">
                        <a:latin typeface="Cambria Math"/>
                        <a:ea typeface="Cambria Math"/>
                        <a:cs typeface="Times New Roman" pitchFamily="18" charset="0"/>
                      </a:rPr>
                      <m:t>∈ </m:t>
                    </m:r>
                  </m:oMath>
                </a14:m>
                <a:r>
                  <a:rPr lang="en-US" i="1"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8</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a:t>
                </a:r>
              </a:p>
              <a:p>
                <a:pPr marL="401638" indent="-401638" algn="just">
                  <a:buFontTx/>
                  <a:buAutoNum type="alphaLcParenBoth"/>
                </a:pP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adjacency</a:t>
                </a:r>
                <a:r>
                  <a:rPr lang="en-US" dirty="0" smtClean="0">
                    <a:latin typeface="Times New Roman" pitchFamily="18" charset="0"/>
                    <a:cs typeface="Times New Roman" pitchFamily="18" charset="0"/>
                  </a:rPr>
                  <a:t>: </a:t>
                </a:r>
                <a:r>
                  <a:rPr lang="tr-TR" dirty="0">
                    <a:latin typeface="Times New Roman" pitchFamily="18" charset="0"/>
                    <a:cs typeface="Times New Roman" pitchFamily="18" charset="0"/>
                  </a:rPr>
                  <a:t>Two pixels</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a:t>
                </a:r>
                <a:r>
                  <a:rPr lang="tr-TR" dirty="0">
                    <a:latin typeface="Times New Roman" pitchFamily="18" charset="0"/>
                    <a:cs typeface="Times New Roman" pitchFamily="18" charset="0"/>
                  </a:rPr>
                  <a:t>and</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q</a:t>
                </a:r>
                <a:r>
                  <a:rPr lang="tr-TR" dirty="0">
                    <a:latin typeface="Times New Roman" pitchFamily="18" charset="0"/>
                    <a:cs typeface="Times New Roman" pitchFamily="18" charset="0"/>
                  </a:rPr>
                  <a:t> with values from </a:t>
                </a:r>
                <a:r>
                  <a:rPr lang="en-US" i="1" dirty="0">
                    <a:latin typeface="Times New Roman" pitchFamily="18" charset="0"/>
                    <a:cs typeface="Times New Roman" pitchFamily="18" charset="0"/>
                  </a:rPr>
                  <a:t>V</a:t>
                </a:r>
                <a:r>
                  <a:rPr lang="tr-TR" i="1" dirty="0">
                    <a:latin typeface="Times New Roman" pitchFamily="18" charset="0"/>
                    <a:cs typeface="Times New Roman" pitchFamily="18" charset="0"/>
                  </a:rPr>
                  <a:t> </a:t>
                </a:r>
                <a:r>
                  <a:rPr lang="tr-TR" dirty="0">
                    <a:latin typeface="Times New Roman" pitchFamily="18" charset="0"/>
                    <a:cs typeface="Times New Roman" pitchFamily="18" charset="0"/>
                  </a:rPr>
                  <a:t>are </a:t>
                </a:r>
                <a:r>
                  <a:rPr lang="tr-TR" dirty="0" smtClean="0">
                    <a:latin typeface="Times New Roman" pitchFamily="18" charset="0"/>
                    <a:cs typeface="Times New Roman" pitchFamily="18" charset="0"/>
                  </a:rPr>
                  <a:t>m-adjacent if</a:t>
                </a:r>
                <a:endParaRPr lang="en-US" i="1" dirty="0" smtClean="0">
                  <a:latin typeface="Times New Roman" pitchFamily="18" charset="0"/>
                  <a:cs typeface="Times New Roman" pitchFamily="18" charset="0"/>
                </a:endParaRPr>
              </a:p>
              <a:p>
                <a:pPr marL="401638" indent="-401638"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i="1" dirty="0">
                    <a:latin typeface="Times New Roman" pitchFamily="18" charset="0"/>
                    <a:cs typeface="Times New Roman" pitchFamily="18" charset="0"/>
                  </a:rPr>
                  <a:t>q</a:t>
                </a:r>
                <a14:m>
                  <m:oMath xmlns:m="http://schemas.openxmlformats.org/officeDocument/2006/math">
                    <m:r>
                      <a:rPr lang="en-US" i="1">
                        <a:latin typeface="Cambria Math"/>
                        <a:ea typeface="Cambria Math"/>
                        <a:cs typeface="Times New Roman" pitchFamily="18" charset="0"/>
                      </a:rPr>
                      <m:t>∈</m:t>
                    </m:r>
                  </m:oMath>
                </a14:m>
                <a:r>
                  <a:rPr lang="en-US" i="1" dirty="0">
                    <a:latin typeface="Times New Roman" pitchFamily="18" charset="0"/>
                    <a:cs typeface="Times New Roman" pitchFamily="18" charset="0"/>
                  </a:rPr>
                  <a:t>N</a:t>
                </a:r>
                <a:r>
                  <a:rPr lang="en-US" baseline="-25000" dirty="0">
                    <a:latin typeface="Times New Roman" pitchFamily="18" charset="0"/>
                    <a:cs typeface="Times New Roman" pitchFamily="18" charset="0"/>
                  </a:rPr>
                  <a:t>4</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a:t>
                </a:r>
                <a:r>
                  <a:rPr lang="tr-TR" dirty="0" smtClean="0">
                    <a:latin typeface="Times New Roman" pitchFamily="18" charset="0"/>
                    <a:cs typeface="Times New Roman" pitchFamily="18" charset="0"/>
                  </a:rPr>
                  <a:t>, or</a:t>
                </a:r>
                <a:endParaRPr lang="en-US" dirty="0" smtClean="0">
                  <a:latin typeface="Times New Roman" pitchFamily="18" charset="0"/>
                  <a:cs typeface="Times New Roman" pitchFamily="18" charset="0"/>
                </a:endParaRPr>
              </a:p>
              <a:p>
                <a:pPr marL="682625" indent="-682625" algn="just"/>
                <a:r>
                  <a:rPr lang="en-US" dirty="0" smtClean="0">
                    <a:latin typeface="Times New Roman" pitchFamily="18" charset="0"/>
                    <a:cs typeface="Times New Roman" pitchFamily="18" charset="0"/>
                  </a:rPr>
                  <a:t>       (ii) </a:t>
                </a:r>
                <a:r>
                  <a:rPr lang="en-US" i="1" dirty="0">
                    <a:latin typeface="Times New Roman" pitchFamily="18" charset="0"/>
                    <a:cs typeface="Times New Roman" pitchFamily="18" charset="0"/>
                  </a:rPr>
                  <a:t>q</a:t>
                </a:r>
                <a14:m>
                  <m:oMath xmlns:m="http://schemas.openxmlformats.org/officeDocument/2006/math">
                    <m:r>
                      <a:rPr lang="en-US" i="1">
                        <a:latin typeface="Cambria Math"/>
                        <a:ea typeface="Cambria Math"/>
                        <a:cs typeface="Times New Roman" pitchFamily="18" charset="0"/>
                      </a:rPr>
                      <m:t>∈</m:t>
                    </m:r>
                  </m:oMath>
                </a14:m>
                <a:r>
                  <a:rPr lang="en-US" i="1" dirty="0" smtClean="0">
                    <a:latin typeface="Times New Roman" pitchFamily="18" charset="0"/>
                    <a:cs typeface="Times New Roman" pitchFamily="18" charset="0"/>
                  </a:rPr>
                  <a:t>N</a:t>
                </a:r>
                <a:r>
                  <a:rPr lang="tr-TR" baseline="-25000"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dirty="0">
                    <a:latin typeface="Times New Roman" pitchFamily="18" charset="0"/>
                    <a:cs typeface="Times New Roman" pitchFamily="18" charset="0"/>
                  </a:rPr>
                  <a:t>) </a:t>
                </a:r>
                <a:r>
                  <a:rPr lang="tr-TR" dirty="0" smtClean="0">
                    <a:latin typeface="Times New Roman" pitchFamily="18" charset="0"/>
                    <a:cs typeface="Times New Roman" pitchFamily="18" charset="0"/>
                  </a:rPr>
                  <a:t>and </a:t>
                </a:r>
                <a:r>
                  <a:rPr lang="en-US" i="1"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14:m>
                  <m:oMath xmlns:m="http://schemas.openxmlformats.org/officeDocument/2006/math">
                    <m:r>
                      <a:rPr lang="tr-TR" b="0" i="0" smtClean="0">
                        <a:latin typeface="Cambria Math"/>
                        <a:ea typeface="Cambria Math"/>
                        <a:cs typeface="Times New Roman" pitchFamily="18" charset="0"/>
                      </a:rPr>
                      <m:t> </m:t>
                    </m:r>
                    <m:r>
                      <a:rPr lang="en-US" i="1" smtClean="0">
                        <a:latin typeface="Cambria Math"/>
                        <a:ea typeface="Cambria Math"/>
                        <a:cs typeface="Times New Roman" pitchFamily="18" charset="0"/>
                      </a:rPr>
                      <m:t>∩</m:t>
                    </m:r>
                  </m:oMath>
                </a14:m>
                <a:r>
                  <a:rPr lang="tr-TR" i="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q</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has no pixels whose values are </a:t>
                </a:r>
                <a:r>
                  <a:rPr lang="tr-TR" dirty="0">
                    <a:latin typeface="Times New Roman" pitchFamily="18" charset="0"/>
                    <a:cs typeface="Times New Roman" pitchFamily="18" charset="0"/>
                  </a:rPr>
                  <a:t>from </a:t>
                </a:r>
                <a:r>
                  <a:rPr lang="en-US" i="1" dirty="0" smtClean="0">
                    <a:latin typeface="Times New Roman" pitchFamily="18" charset="0"/>
                    <a:cs typeface="Times New Roman" pitchFamily="18" charset="0"/>
                  </a:rPr>
                  <a:t>V</a:t>
                </a:r>
                <a:endParaRPr lang="en-US" dirty="0" smtClean="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85800" y="1516082"/>
                <a:ext cx="7848600" cy="3970318"/>
              </a:xfrm>
              <a:prstGeom prst="rect">
                <a:avLst/>
              </a:prstGeom>
              <a:blipFill rotWithShape="1">
                <a:blip r:embed="rId2"/>
                <a:stretch>
                  <a:fillRect l="-699" t="-768" r="-622" b="-1536"/>
                </a:stretch>
              </a:blipFill>
            </p:spPr>
            <p:txBody>
              <a:bodyPr/>
              <a:lstStyle/>
              <a:p>
                <a:r>
                  <a:rPr lang="tr-TR">
                    <a:noFill/>
                  </a:rPr>
                  <a:t> </a:t>
                </a:r>
              </a:p>
            </p:txBody>
          </p:sp>
        </mc:Fallback>
      </mc:AlternateContent>
      <p:sp>
        <p:nvSpPr>
          <p:cNvPr id="4" name="TextBox 3"/>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Some Basic Relationships Between Pixels</a:t>
            </a:r>
            <a:endParaRPr lang="en-US" sz="2200" b="1"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3343870"/>
            <a:ext cx="6629400" cy="923330"/>
          </a:xfrm>
          <a:prstGeom prst="rect">
            <a:avLst/>
          </a:prstGeom>
          <a:noFill/>
        </p:spPr>
        <p:txBody>
          <a:bodyPr wrap="square" rtlCol="0">
            <a:spAutoFit/>
          </a:bodyPr>
          <a:lstStyle/>
          <a:p>
            <a:pPr marL="342900" indent="-342900" algn="just">
              <a:buAutoNum type="alphaLcParenBoth"/>
            </a:pPr>
            <a:r>
              <a:rPr lang="tr-TR" dirty="0" smtClean="0">
                <a:latin typeface="Times New Roman" pitchFamily="18" charset="0"/>
                <a:cs typeface="Times New Roman" pitchFamily="18" charset="0"/>
              </a:rPr>
              <a:t>An arragement of pixels</a:t>
            </a:r>
            <a:endParaRPr lang="en-US" dirty="0" smtClean="0">
              <a:latin typeface="Times New Roman" pitchFamily="18" charset="0"/>
              <a:cs typeface="Times New Roman" pitchFamily="18" charset="0"/>
            </a:endParaRPr>
          </a:p>
          <a:p>
            <a:pPr marL="342900" indent="-342900" algn="just">
              <a:buAutoNum type="alphaLcParenBoth"/>
            </a:pPr>
            <a:r>
              <a:rPr lang="en-US" dirty="0" smtClean="0">
                <a:latin typeface="Times New Roman" pitchFamily="18" charset="0"/>
                <a:cs typeface="Times New Roman" pitchFamily="18" charset="0"/>
              </a:rPr>
              <a:t>8-</a:t>
            </a:r>
            <a:r>
              <a:rPr lang="tr-TR" dirty="0" smtClean="0">
                <a:latin typeface="Times New Roman" pitchFamily="18" charset="0"/>
                <a:cs typeface="Times New Roman" pitchFamily="18" charset="0"/>
              </a:rPr>
              <a:t>ajacent</a:t>
            </a:r>
            <a:r>
              <a:rPr lang="en-US" dirty="0" smtClean="0">
                <a:latin typeface="Times New Roman" pitchFamily="18" charset="0"/>
                <a:cs typeface="Times New Roman" pitchFamily="18" charset="0"/>
              </a:rPr>
              <a:t> pi</a:t>
            </a:r>
            <a:r>
              <a:rPr lang="tr-TR" dirty="0" smtClean="0">
                <a:latin typeface="Times New Roman" pitchFamily="18" charset="0"/>
                <a:cs typeface="Times New Roman" pitchFamily="18" charset="0"/>
              </a:rPr>
              <a:t>xels</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note the uncertainities</a:t>
            </a:r>
            <a:r>
              <a:rPr lang="en-US" dirty="0" smtClean="0">
                <a:latin typeface="Times New Roman" pitchFamily="18" charset="0"/>
                <a:cs typeface="Times New Roman" pitchFamily="18" charset="0"/>
              </a:rPr>
              <a:t>)</a:t>
            </a:r>
          </a:p>
          <a:p>
            <a:pPr marL="342900" indent="-342900" algn="just">
              <a:buAutoNum type="alphaLcParenBoth"/>
            </a:pP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adjacency</a:t>
            </a:r>
            <a:endParaRPr lang="en-US" dirty="0" smtClean="0">
              <a:latin typeface="Times New Roman" pitchFamily="18" charset="0"/>
              <a:cs typeface="Times New Roman" pitchFamily="18" charset="0"/>
            </a:endParaRPr>
          </a:p>
        </p:txBody>
      </p:sp>
      <p:pic>
        <p:nvPicPr>
          <p:cNvPr id="41988" name="Picture 4"/>
          <p:cNvPicPr>
            <a:picLocks noChangeAspect="1" noChangeArrowheads="1"/>
          </p:cNvPicPr>
          <p:nvPr/>
        </p:nvPicPr>
        <p:blipFill>
          <a:blip r:embed="rId2"/>
          <a:srcRect/>
          <a:stretch>
            <a:fillRect/>
          </a:stretch>
        </p:blipFill>
        <p:spPr bwMode="auto">
          <a:xfrm>
            <a:off x="1524000" y="1676400"/>
            <a:ext cx="6130636" cy="1143000"/>
          </a:xfrm>
          <a:prstGeom prst="rect">
            <a:avLst/>
          </a:prstGeom>
          <a:noFill/>
          <a:ln w="9525">
            <a:noFill/>
            <a:miter lim="800000"/>
            <a:headEnd/>
            <a:tailEnd/>
          </a:ln>
          <a:effectLst/>
        </p:spPr>
      </p:pic>
      <p:sp>
        <p:nvSpPr>
          <p:cNvPr id="7" name="TextBox 6"/>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Some Basic Relationships Between Pixels</a:t>
            </a:r>
            <a:endParaRPr lang="en-US" sz="2200" b="1"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536680"/>
            <a:ext cx="7848600" cy="3416320"/>
          </a:xfrm>
          <a:prstGeom prst="rect">
            <a:avLst/>
          </a:prstGeom>
          <a:noFill/>
        </p:spPr>
        <p:txBody>
          <a:bodyPr wrap="square" rtlCol="0">
            <a:spAutoFit/>
          </a:bodyPr>
          <a:lstStyle/>
          <a:p>
            <a:pPr algn="just"/>
            <a:r>
              <a:rPr lang="tr-TR" dirty="0" smtClean="0">
                <a:latin typeface="Times New Roman" pitchFamily="18" charset="0"/>
                <a:cs typeface="Times New Roman" pitchFamily="18" charset="0"/>
              </a:rPr>
              <a:t>Definition</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 Let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y</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a:t>
            </a:r>
            <a:r>
              <a:rPr lang="en-US" i="1" dirty="0" err="1" smtClean="0">
                <a:latin typeface="Times New Roman" pitchFamily="18" charset="0"/>
                <a:cs typeface="Times New Roman" pitchFamily="18" charset="0"/>
              </a:rPr>
              <a:t>x</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y</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 (</a:t>
            </a:r>
            <a:r>
              <a:rPr lang="en-US" i="1" dirty="0" err="1" smtClean="0">
                <a:latin typeface="Times New Roman" pitchFamily="18" charset="0"/>
                <a:cs typeface="Times New Roman" pitchFamily="18" charset="0"/>
              </a:rPr>
              <a:t>s</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 A digital path (or curve) from the pixel </a:t>
            </a:r>
            <a:r>
              <a:rPr lang="tr-TR" i="1" dirty="0" smtClean="0">
                <a:latin typeface="Times New Roman" pitchFamily="18" charset="0"/>
                <a:cs typeface="Times New Roman" pitchFamily="18" charset="0"/>
              </a:rPr>
              <a:t>p</a:t>
            </a:r>
            <a:r>
              <a:rPr lang="tr-TR" dirty="0" smtClean="0">
                <a:latin typeface="Times New Roman" pitchFamily="18" charset="0"/>
                <a:cs typeface="Times New Roman" pitchFamily="18" charset="0"/>
              </a:rPr>
              <a:t> at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x</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y</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 to the pixel </a:t>
            </a:r>
            <a:r>
              <a:rPr lang="tr-TR" i="1" dirty="0" smtClean="0">
                <a:latin typeface="Times New Roman" pitchFamily="18" charset="0"/>
                <a:cs typeface="Times New Roman" pitchFamily="18" charset="0"/>
              </a:rPr>
              <a:t>q</a:t>
            </a:r>
            <a:r>
              <a:rPr lang="tr-TR" dirty="0" smtClean="0">
                <a:latin typeface="Times New Roman" pitchFamily="18" charset="0"/>
                <a:cs typeface="Times New Roman" pitchFamily="18" charset="0"/>
              </a:rPr>
              <a:t> at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s</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 is a sequence of pixels that has the following coordinates</a:t>
            </a:r>
            <a:r>
              <a:rPr lang="en-US" dirty="0" smtClean="0">
                <a:latin typeface="Times New Roman" pitchFamily="18" charset="0"/>
                <a:cs typeface="Times New Roman" pitchFamily="18" charset="0"/>
              </a:rPr>
              <a:t> </a:t>
            </a:r>
          </a:p>
          <a:p>
            <a:pPr algn="just"/>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y</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y</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p>
          <a:p>
            <a:pPr algn="ctr"/>
            <a:endParaRPr lang="en-US"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where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x</a:t>
            </a:r>
            <a:r>
              <a:rPr lang="en-US" baseline="-25000" dirty="0" err="1">
                <a:latin typeface="Times New Roman" pitchFamily="18" charset="0"/>
                <a:cs typeface="Times New Roman" pitchFamily="18" charset="0"/>
              </a:rPr>
              <a:t>i</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y</a:t>
            </a:r>
            <a:r>
              <a:rPr lang="en-US" baseline="-25000"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and</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i-1</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y</a:t>
            </a:r>
            <a:r>
              <a:rPr lang="en-US" baseline="-25000" dirty="0">
                <a:latin typeface="Times New Roman" pitchFamily="18" charset="0"/>
                <a:cs typeface="Times New Roman" pitchFamily="18" charset="0"/>
              </a:rPr>
              <a:t>i-1</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 are adjacent.</a:t>
            </a:r>
            <a:r>
              <a:rPr lang="en-US" dirty="0" smtClean="0">
                <a:latin typeface="Times New Roman" pitchFamily="18" charset="0"/>
                <a:cs typeface="Times New Roman" pitchFamily="18" charset="0"/>
              </a:rPr>
              <a:t> </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Remarks:</a:t>
            </a:r>
            <a:endParaRPr lang="en-US" i="1" dirty="0" smtClean="0">
              <a:latin typeface="Times New Roman" pitchFamily="18" charset="0"/>
              <a:cs typeface="Times New Roman" pitchFamily="18" charset="0"/>
            </a:endParaRPr>
          </a:p>
          <a:p>
            <a:pPr marL="280988" indent="-280988" algn="just">
              <a:buFont typeface="Arial" pitchFamily="34" charset="0"/>
              <a:buChar char="•"/>
            </a:pP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is the length</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of the path.</a:t>
            </a:r>
            <a:endParaRPr lang="en-US" dirty="0" smtClean="0">
              <a:latin typeface="Times New Roman" pitchFamily="18" charset="0"/>
              <a:cs typeface="Times New Roman" pitchFamily="18" charset="0"/>
            </a:endParaRPr>
          </a:p>
          <a:p>
            <a:pPr marL="280988" indent="-280988" algn="just">
              <a:buFont typeface="Arial" pitchFamily="34" charset="0"/>
              <a:buChar char="•"/>
            </a:pPr>
            <a:r>
              <a:rPr lang="tr-TR" dirty="0" smtClean="0">
                <a:latin typeface="Times New Roman" pitchFamily="18" charset="0"/>
                <a:cs typeface="Times New Roman" pitchFamily="18" charset="0"/>
              </a:rPr>
              <a:t>It is possible to define </a:t>
            </a:r>
            <a:r>
              <a:rPr lang="en-US" dirty="0" smtClean="0">
                <a:latin typeface="Times New Roman" pitchFamily="18" charset="0"/>
                <a:cs typeface="Times New Roman" pitchFamily="18" charset="0"/>
              </a:rPr>
              <a:t>4-, 8- </a:t>
            </a:r>
            <a:r>
              <a:rPr lang="tr-TR" dirty="0" smtClean="0">
                <a:latin typeface="Times New Roman" pitchFamily="18" charset="0"/>
                <a:cs typeface="Times New Roman" pitchFamily="18" charset="0"/>
              </a:rPr>
              <a:t>or</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path according to the type of </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adjacency.</a:t>
            </a:r>
            <a:endParaRPr lang="en-US" dirty="0" smtClean="0">
              <a:latin typeface="Times New Roman" pitchFamily="18" charset="0"/>
              <a:cs typeface="Times New Roman" pitchFamily="18" charset="0"/>
            </a:endParaRPr>
          </a:p>
        </p:txBody>
      </p:sp>
      <p:sp>
        <p:nvSpPr>
          <p:cNvPr id="5" name="TextBox 4"/>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Some Basic Relationships Between Pixels</a:t>
            </a:r>
            <a:endParaRPr lang="en-US" sz="2200" b="1"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00"/>
            <a:ext cx="7848600" cy="3416320"/>
          </a:xfrm>
          <a:prstGeom prst="rect">
            <a:avLst/>
          </a:prstGeom>
          <a:noFill/>
        </p:spPr>
        <p:txBody>
          <a:bodyPr wrap="square" rtlCol="0">
            <a:spAutoFit/>
          </a:bodyPr>
          <a:lstStyle/>
          <a:p>
            <a:pPr algn="just"/>
            <a:r>
              <a:rPr lang="tr-TR" dirty="0" smtClean="0">
                <a:latin typeface="Times New Roman" pitchFamily="18" charset="0"/>
                <a:cs typeface="Times New Roman" pitchFamily="18" charset="0"/>
              </a:rPr>
              <a:t>Definition</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Let </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be a subregion in an image</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Two pixels in </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and</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q</a:t>
            </a:r>
            <a:r>
              <a:rPr lang="tr-TR" i="1"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 in </a:t>
            </a:r>
            <a:r>
              <a:rPr lang="en-US" i="1" dirty="0" smtClean="0">
                <a:latin typeface="Times New Roman" pitchFamily="18" charset="0"/>
                <a:cs typeface="Times New Roman" pitchFamily="18" charset="0"/>
              </a:rPr>
              <a:t>S</a:t>
            </a:r>
            <a:r>
              <a:rPr lang="tr-TR" i="1"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are connected if there is a path between them consisting of pixels entirely in </a:t>
            </a:r>
            <a:r>
              <a:rPr lang="tr-TR" i="1" dirty="0" smtClean="0">
                <a:latin typeface="Times New Roman" pitchFamily="18" charset="0"/>
                <a:cs typeface="Times New Roman" pitchFamily="18" charset="0"/>
              </a:rPr>
              <a:t>S</a:t>
            </a:r>
            <a:r>
              <a:rPr lang="tr-TR"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For any pixel p in </a:t>
            </a:r>
            <a:r>
              <a:rPr lang="en-US" i="1" dirty="0" smtClean="0">
                <a:latin typeface="Times New Roman" pitchFamily="18" charset="0"/>
                <a:cs typeface="Times New Roman" pitchFamily="18" charset="0"/>
              </a:rPr>
              <a:t>S</a:t>
            </a:r>
            <a:r>
              <a:rPr lang="tr-TR" i="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the set of pixels connected to it in</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is called a connected component of </a:t>
            </a:r>
            <a:r>
              <a:rPr lang="tr-TR" i="1" dirty="0" smtClean="0">
                <a:latin typeface="Times New Roman" pitchFamily="18" charset="0"/>
                <a:cs typeface="Times New Roman" pitchFamily="18" charset="0"/>
              </a:rPr>
              <a:t>S</a:t>
            </a:r>
            <a:r>
              <a:rPr lang="tr-TR"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 If there is only one connected component, </a:t>
            </a:r>
            <a:r>
              <a:rPr lang="tr-TR" i="1" dirty="0" smtClean="0">
                <a:latin typeface="Times New Roman" pitchFamily="18" charset="0"/>
                <a:cs typeface="Times New Roman" pitchFamily="18" charset="0"/>
              </a:rPr>
              <a:t>S</a:t>
            </a:r>
            <a:r>
              <a:rPr lang="tr-TR" dirty="0" smtClean="0">
                <a:latin typeface="Times New Roman" pitchFamily="18" charset="0"/>
                <a:cs typeface="Times New Roman" pitchFamily="18" charset="0"/>
              </a:rPr>
              <a:t> is called a connected set.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Definition</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Let </a:t>
            </a:r>
            <a:r>
              <a:rPr lang="en-US" i="1" dirty="0" smtClean="0">
                <a:latin typeface="Times New Roman" pitchFamily="18" charset="0"/>
                <a:cs typeface="Times New Roman" pitchFamily="18" charset="0"/>
              </a:rPr>
              <a:t>R</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be subregion in an image</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If </a:t>
            </a:r>
            <a:r>
              <a:rPr lang="en-US" i="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is a connected set, </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R</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is called</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a region of the image.  If the union of two regions form a connected</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set, the regions are adjacent</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the type of adjacency must be specified in order for the definition to make sense!).</a:t>
            </a:r>
            <a:endParaRPr lang="en-US" dirty="0" smtClean="0">
              <a:latin typeface="Times New Roman" pitchFamily="18" charset="0"/>
              <a:cs typeface="Times New Roman" pitchFamily="18" charset="0"/>
            </a:endParaRPr>
          </a:p>
          <a:p>
            <a:pPr algn="just"/>
            <a:endParaRPr lang="en-US" i="1"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Definition</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The boundary of a region</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R</a:t>
            </a: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is the set of pixels that are adjacent to the pixels in the complement of</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R</a:t>
            </a:r>
            <a:r>
              <a:rPr lang="tr-TR"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
        <p:nvSpPr>
          <p:cNvPr id="5" name="TextBox 4"/>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Some Basic Relationships Between Pixels</a:t>
            </a:r>
            <a:endParaRPr lang="en-US" sz="22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762000" y="1307842"/>
                <a:ext cx="8001000" cy="5016758"/>
              </a:xfrm>
              <a:prstGeom prst="rect">
                <a:avLst/>
              </a:prstGeom>
              <a:noFill/>
            </p:spPr>
            <p:txBody>
              <a:bodyPr wrap="square" rtlCol="0">
                <a:spAutoFit/>
              </a:bodyPr>
              <a:lstStyle/>
              <a:p>
                <a:pPr algn="just">
                  <a:buFont typeface="Wingdings" pitchFamily="2" charset="2"/>
                  <a:buChar char="§"/>
                </a:pPr>
                <a:r>
                  <a:rPr lang="tr-TR" sz="2000" dirty="0" smtClean="0">
                    <a:latin typeface="Times New Roman" pitchFamily="18" charset="0"/>
                    <a:cs typeface="Times New Roman" pitchFamily="18" charset="0"/>
                  </a:rPr>
                  <a:t> Images are denoted by 2-D functions of the form </a:t>
                </a:r>
                <a14:m>
                  <m:oMath xmlns:m="http://schemas.openxmlformats.org/officeDocument/2006/math">
                    <m:r>
                      <a:rPr lang="tr-TR" sz="2000" b="0" i="1" smtClean="0">
                        <a:latin typeface="Cambria Math"/>
                        <a:cs typeface="Times New Roman" pitchFamily="18" charset="0"/>
                      </a:rPr>
                      <m:t>𝑓</m:t>
                    </m:r>
                    <m:r>
                      <a:rPr lang="tr-TR" sz="2000" b="0" i="1" smtClean="0">
                        <a:latin typeface="Cambria Math"/>
                        <a:cs typeface="Times New Roman" pitchFamily="18" charset="0"/>
                      </a:rPr>
                      <m:t>(</m:t>
                    </m:r>
                    <m:r>
                      <a:rPr lang="tr-TR" sz="2000" b="0" i="1" smtClean="0">
                        <a:latin typeface="Cambria Math"/>
                        <a:cs typeface="Times New Roman" pitchFamily="18" charset="0"/>
                      </a:rPr>
                      <m:t>𝑥</m:t>
                    </m:r>
                    <m:r>
                      <a:rPr lang="tr-TR" sz="2000" b="0" i="1" smtClean="0">
                        <a:latin typeface="Cambria Math"/>
                        <a:cs typeface="Times New Roman" pitchFamily="18" charset="0"/>
                      </a:rPr>
                      <m:t>,</m:t>
                    </m:r>
                    <m:r>
                      <a:rPr lang="tr-TR" sz="2000" b="0" i="1" smtClean="0">
                        <a:latin typeface="Cambria Math"/>
                        <a:cs typeface="Times New Roman" pitchFamily="18" charset="0"/>
                      </a:rPr>
                      <m:t>𝑦</m:t>
                    </m:r>
                    <m:r>
                      <a:rPr lang="tr-TR" sz="2000" b="0" i="1" smtClean="0">
                        <a:latin typeface="Cambria Math"/>
                        <a:cs typeface="Times New Roman" pitchFamily="18" charset="0"/>
                      </a:rPr>
                      <m:t>)</m:t>
                    </m:r>
                  </m:oMath>
                </a14:m>
                <a:endParaRPr lang="tr-TR" sz="2000" i="1" dirty="0" smtClean="0">
                  <a:latin typeface="Times New Roman" pitchFamily="18" charset="0"/>
                  <a:cs typeface="Times New Roman" pitchFamily="18" charset="0"/>
                </a:endParaRPr>
              </a:p>
              <a:p>
                <a:pPr algn="just"/>
                <a:endParaRPr lang="tr-TR" sz="2000" dirty="0" smtClean="0">
                  <a:latin typeface="Times New Roman" pitchFamily="18" charset="0"/>
                  <a:cs typeface="Times New Roman" pitchFamily="18" charset="0"/>
                </a:endParaRPr>
              </a:p>
              <a:p>
                <a:pPr algn="just">
                  <a:buFont typeface="Wingdings" pitchFamily="2" charset="2"/>
                  <a:buChar char="§"/>
                </a:pPr>
                <a:r>
                  <a:rPr lang="tr-TR" sz="2000" dirty="0">
                    <a:latin typeface="Times New Roman" pitchFamily="18" charset="0"/>
                    <a:cs typeface="Times New Roman" pitchFamily="18" charset="0"/>
                  </a:rPr>
                  <a:t> </a:t>
                </a:r>
                <a14:m>
                  <m:oMath xmlns:m="http://schemas.openxmlformats.org/officeDocument/2006/math">
                    <m:r>
                      <a:rPr lang="tr-TR" sz="2000" i="1">
                        <a:latin typeface="Cambria Math"/>
                        <a:cs typeface="Times New Roman" pitchFamily="18" charset="0"/>
                      </a:rPr>
                      <m:t>𝑓</m:t>
                    </m:r>
                    <m:r>
                      <a:rPr lang="tr-TR" sz="2000" i="1">
                        <a:latin typeface="Cambria Math"/>
                        <a:cs typeface="Times New Roman" pitchFamily="18" charset="0"/>
                      </a:rPr>
                      <m:t>(</m:t>
                    </m:r>
                    <m:r>
                      <a:rPr lang="tr-TR" sz="2000" i="1">
                        <a:latin typeface="Cambria Math"/>
                        <a:cs typeface="Times New Roman" pitchFamily="18" charset="0"/>
                      </a:rPr>
                      <m:t>𝑥</m:t>
                    </m:r>
                    <m:r>
                      <a:rPr lang="tr-TR" sz="2000" i="1">
                        <a:latin typeface="Cambria Math"/>
                        <a:cs typeface="Times New Roman" pitchFamily="18" charset="0"/>
                      </a:rPr>
                      <m:t>,</m:t>
                    </m:r>
                    <m:r>
                      <a:rPr lang="tr-TR" sz="2000" i="1">
                        <a:latin typeface="Cambria Math"/>
                        <a:cs typeface="Times New Roman" pitchFamily="18" charset="0"/>
                      </a:rPr>
                      <m:t>𝑦</m:t>
                    </m:r>
                    <m:r>
                      <a:rPr lang="tr-TR" sz="2000" i="1">
                        <a:latin typeface="Cambria Math"/>
                        <a:cs typeface="Times New Roman" pitchFamily="18" charset="0"/>
                      </a:rPr>
                      <m:t>)</m:t>
                    </m:r>
                  </m:oMath>
                </a14:m>
                <a:r>
                  <a:rPr lang="tr-TR" sz="2000" i="1" dirty="0" smtClean="0">
                    <a:latin typeface="Times New Roman" pitchFamily="18" charset="0"/>
                    <a:cs typeface="Times New Roman" pitchFamily="18" charset="0"/>
                  </a:rPr>
                  <a:t> </a:t>
                </a:r>
                <a:r>
                  <a:rPr lang="tr-TR" sz="2000" dirty="0" smtClean="0">
                    <a:latin typeface="Times New Roman" pitchFamily="18" charset="0"/>
                    <a:cs typeface="Times New Roman" pitchFamily="18" charset="0"/>
                  </a:rPr>
                  <a:t>is determined by the amount of source illumination incident on the scene  and the amount of illumination reflected by the objects in the scene.  </a:t>
                </a:r>
              </a:p>
              <a:p>
                <a:pPr algn="just">
                  <a:buFont typeface="Wingdings" pitchFamily="2" charset="2"/>
                  <a:buChar char="§"/>
                </a:pPr>
                <a:endParaRPr lang="tr-TR" sz="2000" dirty="0" smtClean="0">
                  <a:latin typeface="Times New Roman" pitchFamily="18" charset="0"/>
                  <a:cs typeface="Times New Roman" pitchFamily="18" charset="0"/>
                </a:endParaRPr>
              </a:p>
              <a:p>
                <a:pPr algn="just">
                  <a:buFont typeface="Wingdings" pitchFamily="2" charset="2"/>
                  <a:buChar char="§"/>
                </a:pPr>
                <a:r>
                  <a:rPr lang="tr-TR" sz="2000" dirty="0" smtClean="0">
                    <a:latin typeface="Times New Roman" pitchFamily="18" charset="0"/>
                    <a:cs typeface="Times New Roman" pitchFamily="18" charset="0"/>
                  </a:rPr>
                  <a:t> These  are called the illumination  </a:t>
                </a:r>
                <a14:m>
                  <m:oMath xmlns:m="http://schemas.openxmlformats.org/officeDocument/2006/math">
                    <m:r>
                      <a:rPr lang="tr-TR" sz="2000" i="1">
                        <a:latin typeface="Cambria Math"/>
                        <a:cs typeface="Times New Roman" pitchFamily="18" charset="0"/>
                      </a:rPr>
                      <m:t>𝑖</m:t>
                    </m:r>
                    <m:d>
                      <m:dPr>
                        <m:ctrlPr>
                          <a:rPr lang="tr-TR" sz="2000" i="1">
                            <a:latin typeface="Cambria Math" panose="02040503050406030204" pitchFamily="18" charset="0"/>
                            <a:cs typeface="Times New Roman" pitchFamily="18" charset="0"/>
                          </a:rPr>
                        </m:ctrlPr>
                      </m:dPr>
                      <m:e>
                        <m:r>
                          <a:rPr lang="tr-TR" sz="2000" i="1">
                            <a:latin typeface="Cambria Math"/>
                            <a:cs typeface="Times New Roman" pitchFamily="18" charset="0"/>
                          </a:rPr>
                          <m:t>𝑥</m:t>
                        </m:r>
                        <m:r>
                          <a:rPr lang="tr-TR" sz="2000" i="1">
                            <a:latin typeface="Cambria Math"/>
                            <a:cs typeface="Times New Roman" pitchFamily="18" charset="0"/>
                          </a:rPr>
                          <m:t>,</m:t>
                        </m:r>
                        <m:r>
                          <a:rPr lang="tr-TR" sz="2000" i="1">
                            <a:latin typeface="Cambria Math"/>
                            <a:cs typeface="Times New Roman" pitchFamily="18" charset="0"/>
                          </a:rPr>
                          <m:t>𝑦</m:t>
                        </m:r>
                      </m:e>
                    </m:d>
                  </m:oMath>
                </a14:m>
                <a:r>
                  <a:rPr lang="tr-TR" sz="2000" i="1" dirty="0" smtClean="0">
                    <a:latin typeface="Times New Roman" pitchFamily="18" charset="0"/>
                    <a:cs typeface="Times New Roman" pitchFamily="18" charset="0"/>
                  </a:rPr>
                  <a:t>, </a:t>
                </a:r>
                <a:r>
                  <a:rPr lang="tr-TR" sz="2000" dirty="0" smtClean="0">
                    <a:latin typeface="Times New Roman" pitchFamily="18" charset="0"/>
                    <a:cs typeface="Times New Roman" pitchFamily="18" charset="0"/>
                  </a:rPr>
                  <a:t>and reflectance </a:t>
                </a:r>
                <a14:m>
                  <m:oMath xmlns:m="http://schemas.openxmlformats.org/officeDocument/2006/math">
                    <m:r>
                      <a:rPr lang="tr-TR" sz="2000" i="1">
                        <a:latin typeface="Cambria Math"/>
                        <a:cs typeface="Times New Roman" pitchFamily="18" charset="0"/>
                      </a:rPr>
                      <m:t>𝑟</m:t>
                    </m:r>
                    <m:r>
                      <a:rPr lang="tr-TR" sz="2000" i="1">
                        <a:latin typeface="Cambria Math"/>
                        <a:cs typeface="Times New Roman" pitchFamily="18" charset="0"/>
                      </a:rPr>
                      <m:t>(</m:t>
                    </m:r>
                    <m:r>
                      <a:rPr lang="tr-TR" sz="2000" i="1">
                        <a:latin typeface="Cambria Math"/>
                        <a:cs typeface="Times New Roman" pitchFamily="18" charset="0"/>
                      </a:rPr>
                      <m:t>𝑥</m:t>
                    </m:r>
                    <m:r>
                      <a:rPr lang="tr-TR" sz="2000" i="1">
                        <a:latin typeface="Cambria Math"/>
                        <a:cs typeface="Times New Roman" pitchFamily="18" charset="0"/>
                      </a:rPr>
                      <m:t>,</m:t>
                    </m:r>
                    <m:r>
                      <a:rPr lang="tr-TR" sz="2000" i="1">
                        <a:latin typeface="Cambria Math"/>
                        <a:cs typeface="Times New Roman" pitchFamily="18" charset="0"/>
                      </a:rPr>
                      <m:t>𝑦</m:t>
                    </m:r>
                    <m:r>
                      <a:rPr lang="tr-TR" sz="2000" i="1">
                        <a:latin typeface="Cambria Math"/>
                        <a:cs typeface="Times New Roman" pitchFamily="18" charset="0"/>
                      </a:rPr>
                      <m:t>)</m:t>
                    </m:r>
                  </m:oMath>
                </a14:m>
                <a:endParaRPr lang="tr-TR" sz="2000" dirty="0" smtClean="0">
                  <a:latin typeface="Times New Roman" pitchFamily="18" charset="0"/>
                  <a:cs typeface="Times New Roman" pitchFamily="18" charset="0"/>
                </a:endParaRPr>
              </a:p>
              <a:p>
                <a:pPr algn="just"/>
                <a:endParaRPr lang="tr-TR" sz="2000" dirty="0">
                  <a:latin typeface="Times New Roman" pitchFamily="18" charset="0"/>
                  <a:cs typeface="Times New Roman" pitchFamily="18" charset="0"/>
                </a:endParaRPr>
              </a:p>
              <a:p>
                <a:pPr algn="just"/>
                <a:r>
                  <a:rPr lang="tr-TR" sz="2000" dirty="0" smtClean="0">
                    <a:latin typeface="Times New Roman" pitchFamily="18" charset="0"/>
                    <a:cs typeface="Times New Roman" pitchFamily="18" charset="0"/>
                  </a:rPr>
                  <a:t>                                      </a:t>
                </a:r>
                <a14:m>
                  <m:oMath xmlns:m="http://schemas.openxmlformats.org/officeDocument/2006/math">
                    <m:r>
                      <a:rPr lang="tr-TR" sz="2000" b="0" i="1" smtClean="0">
                        <a:latin typeface="Cambria Math"/>
                        <a:cs typeface="Times New Roman" pitchFamily="18" charset="0"/>
                      </a:rPr>
                      <m:t>𝑓</m:t>
                    </m:r>
                    <m:d>
                      <m:dPr>
                        <m:ctrlPr>
                          <a:rPr lang="tr-TR" sz="2000" b="0" i="1" smtClean="0">
                            <a:latin typeface="Cambria Math" panose="02040503050406030204" pitchFamily="18" charset="0"/>
                            <a:cs typeface="Times New Roman" pitchFamily="18" charset="0"/>
                          </a:rPr>
                        </m:ctrlPr>
                      </m:dPr>
                      <m:e>
                        <m:r>
                          <a:rPr lang="tr-TR" sz="2000" b="0" i="1" smtClean="0">
                            <a:latin typeface="Cambria Math"/>
                            <a:cs typeface="Times New Roman" pitchFamily="18" charset="0"/>
                          </a:rPr>
                          <m:t>𝑥</m:t>
                        </m:r>
                        <m:r>
                          <a:rPr lang="tr-TR" sz="2000" b="0" i="1" smtClean="0">
                            <a:latin typeface="Cambria Math"/>
                            <a:cs typeface="Times New Roman" pitchFamily="18" charset="0"/>
                          </a:rPr>
                          <m:t>,</m:t>
                        </m:r>
                        <m:r>
                          <a:rPr lang="tr-TR" sz="2000" b="0" i="1" smtClean="0">
                            <a:latin typeface="Cambria Math"/>
                            <a:cs typeface="Times New Roman" pitchFamily="18" charset="0"/>
                          </a:rPr>
                          <m:t>𝑦</m:t>
                        </m:r>
                      </m:e>
                    </m:d>
                    <m:r>
                      <a:rPr lang="tr-TR" sz="2000" b="0" i="1" smtClean="0">
                        <a:latin typeface="Cambria Math"/>
                        <a:cs typeface="Times New Roman" pitchFamily="18" charset="0"/>
                      </a:rPr>
                      <m:t>=</m:t>
                    </m:r>
                    <m:r>
                      <a:rPr lang="tr-TR" sz="2000" b="0" i="1" smtClean="0">
                        <a:latin typeface="Cambria Math"/>
                        <a:cs typeface="Times New Roman" pitchFamily="18" charset="0"/>
                      </a:rPr>
                      <m:t>𝑖</m:t>
                    </m:r>
                    <m:d>
                      <m:dPr>
                        <m:ctrlPr>
                          <a:rPr lang="tr-TR" sz="2000" b="0" i="1" smtClean="0">
                            <a:latin typeface="Cambria Math" panose="02040503050406030204" pitchFamily="18" charset="0"/>
                            <a:cs typeface="Times New Roman" pitchFamily="18" charset="0"/>
                          </a:rPr>
                        </m:ctrlPr>
                      </m:dPr>
                      <m:e>
                        <m:r>
                          <a:rPr lang="tr-TR" sz="2000" b="0" i="1" smtClean="0">
                            <a:latin typeface="Cambria Math"/>
                            <a:cs typeface="Times New Roman" pitchFamily="18" charset="0"/>
                          </a:rPr>
                          <m:t>𝑥</m:t>
                        </m:r>
                        <m:r>
                          <a:rPr lang="tr-TR" sz="2000" b="0" i="1" smtClean="0">
                            <a:latin typeface="Cambria Math"/>
                            <a:cs typeface="Times New Roman" pitchFamily="18" charset="0"/>
                          </a:rPr>
                          <m:t>,</m:t>
                        </m:r>
                        <m:r>
                          <a:rPr lang="tr-TR" sz="2000" b="0" i="1" smtClean="0">
                            <a:latin typeface="Cambria Math"/>
                            <a:cs typeface="Times New Roman" pitchFamily="18" charset="0"/>
                          </a:rPr>
                          <m:t>𝑦</m:t>
                        </m:r>
                      </m:e>
                    </m:d>
                    <m:r>
                      <a:rPr lang="tr-TR" sz="2000" b="0" i="1" smtClean="0">
                        <a:latin typeface="Cambria Math"/>
                        <a:cs typeface="Times New Roman" pitchFamily="18" charset="0"/>
                      </a:rPr>
                      <m:t>𝑟</m:t>
                    </m:r>
                    <m:r>
                      <a:rPr lang="tr-TR" sz="2000" b="0" i="1" smtClean="0">
                        <a:latin typeface="Cambria Math"/>
                        <a:cs typeface="Times New Roman" pitchFamily="18" charset="0"/>
                      </a:rPr>
                      <m:t>(</m:t>
                    </m:r>
                    <m:r>
                      <a:rPr lang="tr-TR" sz="2000" b="0" i="1" smtClean="0">
                        <a:latin typeface="Cambria Math"/>
                        <a:cs typeface="Times New Roman" pitchFamily="18" charset="0"/>
                      </a:rPr>
                      <m:t>𝑥</m:t>
                    </m:r>
                    <m:r>
                      <a:rPr lang="tr-TR" sz="2000" b="0" i="1" smtClean="0">
                        <a:latin typeface="Cambria Math"/>
                        <a:cs typeface="Times New Roman" pitchFamily="18" charset="0"/>
                      </a:rPr>
                      <m:t>,</m:t>
                    </m:r>
                    <m:r>
                      <a:rPr lang="tr-TR" sz="2000" b="0" i="1" smtClean="0">
                        <a:latin typeface="Cambria Math"/>
                        <a:cs typeface="Times New Roman" pitchFamily="18" charset="0"/>
                      </a:rPr>
                      <m:t>𝑦</m:t>
                    </m:r>
                    <m:r>
                      <a:rPr lang="tr-TR" sz="2000" b="0" i="1" smtClean="0">
                        <a:latin typeface="Cambria Math"/>
                        <a:cs typeface="Times New Roman" pitchFamily="18" charset="0"/>
                      </a:rPr>
                      <m:t>)</m:t>
                    </m:r>
                  </m:oMath>
                </a14:m>
                <a:endParaRPr lang="tr-TR" sz="2000" i="1" dirty="0" smtClean="0">
                  <a:latin typeface="Times New Roman" pitchFamily="18" charset="0"/>
                  <a:cs typeface="Times New Roman" pitchFamily="18" charset="0"/>
                </a:endParaRPr>
              </a:p>
              <a:p>
                <a:pPr algn="just"/>
                <a:r>
                  <a:rPr lang="tr-TR" sz="2000" dirty="0">
                    <a:latin typeface="Times New Roman" pitchFamily="18" charset="0"/>
                    <a:cs typeface="Times New Roman" pitchFamily="18" charset="0"/>
                  </a:rPr>
                  <a:t> </a:t>
                </a:r>
                <a:r>
                  <a:rPr lang="tr-TR" sz="2000" dirty="0" smtClean="0">
                    <a:latin typeface="Times New Roman" pitchFamily="18" charset="0"/>
                    <a:cs typeface="Times New Roman" pitchFamily="18" charset="0"/>
                  </a:rPr>
                  <a:t>                                          </a:t>
                </a:r>
                <a14:m>
                  <m:oMath xmlns:m="http://schemas.openxmlformats.org/officeDocument/2006/math">
                    <m:r>
                      <a:rPr lang="tr-TR" sz="2000" b="0" i="1" smtClean="0">
                        <a:latin typeface="Cambria Math"/>
                        <a:cs typeface="Times New Roman" pitchFamily="18" charset="0"/>
                      </a:rPr>
                      <m:t>0&lt;</m:t>
                    </m:r>
                    <m:r>
                      <a:rPr lang="tr-TR" sz="2000" b="0" i="1" smtClean="0">
                        <a:latin typeface="Cambria Math"/>
                        <a:cs typeface="Times New Roman" pitchFamily="18" charset="0"/>
                      </a:rPr>
                      <m:t>𝑖</m:t>
                    </m:r>
                    <m:d>
                      <m:dPr>
                        <m:ctrlPr>
                          <a:rPr lang="tr-TR" sz="2000" b="0" i="1" smtClean="0">
                            <a:latin typeface="Cambria Math" panose="02040503050406030204" pitchFamily="18" charset="0"/>
                            <a:cs typeface="Times New Roman" pitchFamily="18" charset="0"/>
                          </a:rPr>
                        </m:ctrlPr>
                      </m:dPr>
                      <m:e>
                        <m:r>
                          <a:rPr lang="tr-TR" sz="2000" b="0" i="1" smtClean="0">
                            <a:latin typeface="Cambria Math"/>
                            <a:cs typeface="Times New Roman" pitchFamily="18" charset="0"/>
                          </a:rPr>
                          <m:t>𝑥</m:t>
                        </m:r>
                        <m:r>
                          <a:rPr lang="tr-TR" sz="2000" b="0" i="1" smtClean="0">
                            <a:latin typeface="Cambria Math"/>
                            <a:cs typeface="Times New Roman" pitchFamily="18" charset="0"/>
                          </a:rPr>
                          <m:t>,</m:t>
                        </m:r>
                        <m:r>
                          <a:rPr lang="tr-TR" sz="2000" b="0" i="1" smtClean="0">
                            <a:latin typeface="Cambria Math"/>
                            <a:cs typeface="Times New Roman" pitchFamily="18" charset="0"/>
                          </a:rPr>
                          <m:t>𝑦</m:t>
                        </m:r>
                      </m:e>
                    </m:d>
                    <m:r>
                      <a:rPr lang="tr-TR" sz="2000" b="0" i="1" smtClean="0">
                        <a:latin typeface="Cambria Math"/>
                        <a:cs typeface="Times New Roman" pitchFamily="18" charset="0"/>
                      </a:rPr>
                      <m:t>&lt;</m:t>
                    </m:r>
                    <m:r>
                      <a:rPr lang="tr-TR" sz="2000" b="0" i="1" smtClean="0">
                        <a:latin typeface="Cambria Math"/>
                        <a:ea typeface="Cambria Math"/>
                        <a:cs typeface="Times New Roman" pitchFamily="18" charset="0"/>
                      </a:rPr>
                      <m:t>∞</m:t>
                    </m:r>
                  </m:oMath>
                </a14:m>
                <a:endParaRPr lang="tr-TR" sz="2000" dirty="0" smtClean="0">
                  <a:latin typeface="Times New Roman" pitchFamily="18" charset="0"/>
                  <a:ea typeface="Cambria Math"/>
                  <a:cs typeface="Times New Roman" pitchFamily="18" charset="0"/>
                </a:endParaRPr>
              </a:p>
              <a:p>
                <a:pPr algn="just"/>
                <a:r>
                  <a:rPr lang="tr-TR" sz="2000" dirty="0">
                    <a:latin typeface="Times New Roman" pitchFamily="18" charset="0"/>
                    <a:ea typeface="Cambria Math"/>
                    <a:cs typeface="Times New Roman" pitchFamily="18" charset="0"/>
                  </a:rPr>
                  <a:t> </a:t>
                </a:r>
                <a:r>
                  <a:rPr lang="tr-TR" sz="2000" dirty="0" smtClean="0">
                    <a:latin typeface="Times New Roman" pitchFamily="18" charset="0"/>
                    <a:ea typeface="Cambria Math"/>
                    <a:cs typeface="Times New Roman" pitchFamily="18" charset="0"/>
                  </a:rPr>
                  <a:t>                                          </a:t>
                </a:r>
                <a14:m>
                  <m:oMath xmlns:m="http://schemas.openxmlformats.org/officeDocument/2006/math">
                    <m:r>
                      <a:rPr lang="tr-TR" sz="2000" i="1" dirty="0" smtClean="0">
                        <a:latin typeface="Cambria Math"/>
                        <a:ea typeface="Cambria Math"/>
                        <a:cs typeface="Times New Roman" pitchFamily="18" charset="0"/>
                      </a:rPr>
                      <m:t>0&lt;</m:t>
                    </m:r>
                    <m:r>
                      <a:rPr lang="tr-TR" sz="2000" i="1" dirty="0" smtClean="0">
                        <a:latin typeface="Cambria Math"/>
                        <a:ea typeface="Cambria Math"/>
                        <a:cs typeface="Times New Roman" pitchFamily="18" charset="0"/>
                      </a:rPr>
                      <m:t>𝑟</m:t>
                    </m:r>
                    <m:r>
                      <a:rPr lang="tr-TR" sz="2000" i="1" dirty="0" smtClean="0">
                        <a:latin typeface="Cambria Math"/>
                        <a:ea typeface="Cambria Math"/>
                        <a:cs typeface="Times New Roman" pitchFamily="18" charset="0"/>
                      </a:rPr>
                      <m:t>(</m:t>
                    </m:r>
                    <m:r>
                      <a:rPr lang="tr-TR" sz="2000" i="1" dirty="0" smtClean="0">
                        <a:latin typeface="Cambria Math"/>
                        <a:ea typeface="Cambria Math"/>
                        <a:cs typeface="Times New Roman" pitchFamily="18" charset="0"/>
                      </a:rPr>
                      <m:t>𝑥</m:t>
                    </m:r>
                    <m:r>
                      <a:rPr lang="tr-TR" sz="2000" i="1" dirty="0" smtClean="0">
                        <a:latin typeface="Cambria Math"/>
                        <a:ea typeface="Cambria Math"/>
                        <a:cs typeface="Times New Roman" pitchFamily="18" charset="0"/>
                      </a:rPr>
                      <m:t>,</m:t>
                    </m:r>
                    <m:r>
                      <a:rPr lang="tr-TR" sz="2000" i="1" dirty="0" smtClean="0">
                        <a:latin typeface="Cambria Math"/>
                        <a:ea typeface="Cambria Math"/>
                        <a:cs typeface="Times New Roman" pitchFamily="18" charset="0"/>
                      </a:rPr>
                      <m:t>𝑦</m:t>
                    </m:r>
                    <m:r>
                      <a:rPr lang="tr-TR" sz="2000" b="0" i="1" dirty="0" smtClean="0">
                        <a:latin typeface="Cambria Math" panose="02040503050406030204" pitchFamily="18" charset="0"/>
                        <a:ea typeface="Cambria Math"/>
                        <a:cs typeface="Times New Roman" pitchFamily="18" charset="0"/>
                      </a:rPr>
                      <m:t>)</m:t>
                    </m:r>
                    <m:r>
                      <a:rPr lang="tr-TR" sz="2000" b="0" i="1" dirty="0" smtClean="0">
                        <a:latin typeface="Cambria Math"/>
                        <a:ea typeface="Cambria Math"/>
                        <a:cs typeface="Times New Roman" pitchFamily="18" charset="0"/>
                      </a:rPr>
                      <m:t> </m:t>
                    </m:r>
                    <m:r>
                      <a:rPr lang="tr-TR" sz="2000" i="1" dirty="0" smtClean="0">
                        <a:latin typeface="Cambria Math"/>
                        <a:ea typeface="Cambria Math"/>
                        <a:cs typeface="Times New Roman" pitchFamily="18" charset="0"/>
                      </a:rPr>
                      <m:t>&lt; 1</m:t>
                    </m:r>
                  </m:oMath>
                </a14:m>
                <a:endParaRPr lang="tr-TR" sz="2000" dirty="0" smtClean="0">
                  <a:latin typeface="Times New Roman" pitchFamily="18" charset="0"/>
                  <a:ea typeface="Cambria Math"/>
                  <a:cs typeface="Times New Roman" pitchFamily="18" charset="0"/>
                </a:endParaRPr>
              </a:p>
              <a:p>
                <a:pPr algn="just"/>
                <a:endParaRPr lang="tr-TR" sz="2000" dirty="0" smtClean="0">
                  <a:latin typeface="Times New Roman" pitchFamily="18" charset="0"/>
                  <a:ea typeface="Cambria Math"/>
                  <a:cs typeface="Times New Roman" pitchFamily="18" charset="0"/>
                </a:endParaRPr>
              </a:p>
              <a:p>
                <a:pPr algn="just">
                  <a:buFont typeface="Wingdings" pitchFamily="2" charset="2"/>
                  <a:buChar char="§"/>
                </a:pPr>
                <a:r>
                  <a:rPr lang="tr-TR" sz="2000" dirty="0">
                    <a:latin typeface="Times New Roman" pitchFamily="18" charset="0"/>
                    <a:ea typeface="Cambria Math"/>
                    <a:cs typeface="Times New Roman" pitchFamily="18" charset="0"/>
                  </a:rPr>
                  <a:t> </a:t>
                </a:r>
                <a:r>
                  <a:rPr lang="tr-TR" sz="2000" dirty="0" smtClean="0">
                    <a:latin typeface="Times New Roman" pitchFamily="18" charset="0"/>
                    <a:ea typeface="Cambria Math"/>
                    <a:cs typeface="Times New Roman" pitchFamily="18" charset="0"/>
                  </a:rPr>
                  <a:t>Typical values of illumination and reflectance components:</a:t>
                </a:r>
                <a:endParaRPr lang="tr-TR" sz="2000" dirty="0">
                  <a:latin typeface="Times New Roman" pitchFamily="18" charset="0"/>
                  <a:ea typeface="Cambria Math"/>
                  <a:cs typeface="Times New Roman" pitchFamily="18" charset="0"/>
                </a:endParaRPr>
              </a:p>
              <a:p>
                <a:pPr algn="just"/>
                <a:endParaRPr lang="tr-TR" sz="2000" dirty="0" smtClean="0">
                  <a:latin typeface="Times New Roman" pitchFamily="18" charset="0"/>
                  <a:ea typeface="Cambria Math"/>
                  <a:cs typeface="Times New Roman" pitchFamily="18" charset="0"/>
                </a:endParaRPr>
              </a:p>
              <a:p>
                <a:pPr algn="just"/>
                <a:r>
                  <a:rPr lang="tr-TR" sz="2000" dirty="0" smtClean="0">
                    <a:latin typeface="Times New Roman" pitchFamily="18" charset="0"/>
                    <a:cs typeface="Times New Roman" pitchFamily="18" charset="0"/>
                  </a:rPr>
                  <a:t>  Illumination: 90000 lm/m</a:t>
                </a:r>
                <a:r>
                  <a:rPr lang="tr-TR" sz="2000" baseline="30000" dirty="0" smtClean="0">
                    <a:latin typeface="Times New Roman" pitchFamily="18" charset="0"/>
                    <a:cs typeface="Times New Roman" pitchFamily="18" charset="0"/>
                  </a:rPr>
                  <a:t>2</a:t>
                </a:r>
                <a:r>
                  <a:rPr lang="tr-TR" sz="2000" dirty="0" smtClean="0">
                    <a:latin typeface="Times New Roman" pitchFamily="18" charset="0"/>
                    <a:cs typeface="Times New Roman" pitchFamily="18" charset="0"/>
                  </a:rPr>
                  <a:t> (on a clear day), 10000 </a:t>
                </a:r>
                <a:r>
                  <a:rPr lang="tr-TR" sz="2000" dirty="0">
                    <a:latin typeface="Times New Roman" pitchFamily="18" charset="0"/>
                    <a:cs typeface="Times New Roman" pitchFamily="18" charset="0"/>
                  </a:rPr>
                  <a:t>lm/m</a:t>
                </a:r>
                <a:r>
                  <a:rPr lang="tr-TR" sz="2000" baseline="30000" dirty="0">
                    <a:latin typeface="Times New Roman" pitchFamily="18" charset="0"/>
                    <a:cs typeface="Times New Roman" pitchFamily="18" charset="0"/>
                  </a:rPr>
                  <a:t>2</a:t>
                </a:r>
                <a:r>
                  <a:rPr lang="tr-TR" sz="2000" dirty="0" smtClean="0">
                    <a:latin typeface="Times New Roman" pitchFamily="18" charset="0"/>
                    <a:cs typeface="Times New Roman" pitchFamily="18" charset="0"/>
                  </a:rPr>
                  <a:t> (on a cloudy day)</a:t>
                </a:r>
              </a:p>
              <a:p>
                <a:pPr algn="just"/>
                <a:r>
                  <a:rPr lang="tr-TR" sz="2000" dirty="0">
                    <a:latin typeface="Times New Roman" pitchFamily="18" charset="0"/>
                    <a:cs typeface="Times New Roman" pitchFamily="18" charset="0"/>
                  </a:rPr>
                  <a:t> </a:t>
                </a:r>
                <a:r>
                  <a:rPr lang="tr-TR" sz="2000" dirty="0" smtClean="0">
                    <a:latin typeface="Times New Roman" pitchFamily="18" charset="0"/>
                    <a:cs typeface="Times New Roman" pitchFamily="18" charset="0"/>
                  </a:rPr>
                  <a:t> Reflectance: 0.01 (black velvet), 0.65 (stell), 0.93 (snow)</a:t>
                </a:r>
              </a:p>
              <a:p>
                <a:pPr algn="just"/>
                <a:r>
                  <a:rPr lang="tr-TR" sz="2000" dirty="0">
                    <a:latin typeface="Times New Roman" pitchFamily="18" charset="0"/>
                    <a:cs typeface="Times New Roman" pitchFamily="18" charset="0"/>
                  </a:rPr>
                  <a:t> </a:t>
                </a:r>
                <a:r>
                  <a:rPr lang="tr-TR" sz="2000" dirty="0" smtClean="0">
                    <a:latin typeface="Times New Roman" pitchFamily="18" charset="0"/>
                    <a:cs typeface="Times New Roman" pitchFamily="18" charset="0"/>
                  </a:rPr>
                  <a:t>           </a:t>
                </a:r>
              </a:p>
            </p:txBody>
          </p:sp>
        </mc:Choice>
        <mc:Fallback>
          <p:sp>
            <p:nvSpPr>
              <p:cNvPr id="3" name="TextBox 2"/>
              <p:cNvSpPr txBox="1">
                <a:spLocks noRot="1" noChangeAspect="1" noMove="1" noResize="1" noEditPoints="1" noAdjustHandles="1" noChangeArrowheads="1" noChangeShapeType="1" noTextEdit="1"/>
              </p:cNvSpPr>
              <p:nvPr/>
            </p:nvSpPr>
            <p:spPr>
              <a:xfrm>
                <a:off x="762000" y="1307842"/>
                <a:ext cx="8001000" cy="5016758"/>
              </a:xfrm>
              <a:prstGeom prst="rect">
                <a:avLst/>
              </a:prstGeom>
              <a:blipFill>
                <a:blip r:embed="rId2"/>
                <a:stretch>
                  <a:fillRect l="-762" t="-729" r="-685"/>
                </a:stretch>
              </a:blipFill>
            </p:spPr>
            <p:txBody>
              <a:bodyPr/>
              <a:lstStyle/>
              <a:p>
                <a:r>
                  <a:rPr lang="en-US">
                    <a:noFill/>
                  </a:rPr>
                  <a:t> </a:t>
                </a:r>
              </a:p>
            </p:txBody>
          </p:sp>
        </mc:Fallback>
      </mc:AlternateContent>
      <p:sp>
        <p:nvSpPr>
          <p:cNvPr id="4" name="TextBox 3"/>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Image Formation Model</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600200"/>
            <a:ext cx="7543800" cy="3170099"/>
          </a:xfrm>
          <a:prstGeom prst="rect">
            <a:avLst/>
          </a:prstGeom>
          <a:noFill/>
        </p:spPr>
        <p:txBody>
          <a:bodyPr wrap="square" rtlCol="0">
            <a:spAutoFit/>
          </a:bodyPr>
          <a:lstStyle/>
          <a:p>
            <a:pPr marL="342900" indent="-342900" algn="just">
              <a:buFont typeface="Wingdings" pitchFamily="2" charset="2"/>
              <a:buChar char="§"/>
            </a:pPr>
            <a:r>
              <a:rPr lang="tr-TR" sz="2000" dirty="0" smtClean="0">
                <a:latin typeface="Times New Roman" pitchFamily="18" charset="0"/>
                <a:cs typeface="Times New Roman" pitchFamily="18" charset="0"/>
              </a:rPr>
              <a:t>The goal in image sampling and quantization is to convert  the continuous-time light energy at the output of the imaging sensor into a digital image.</a:t>
            </a:r>
          </a:p>
          <a:p>
            <a:pPr marL="342900" indent="-342900" algn="just">
              <a:buFont typeface="Wingdings" pitchFamily="2" charset="2"/>
              <a:buChar char="§"/>
            </a:pPr>
            <a:endParaRPr lang="tr-TR" sz="2000" dirty="0">
              <a:latin typeface="Times New Roman" pitchFamily="18" charset="0"/>
              <a:cs typeface="Times New Roman" pitchFamily="18" charset="0"/>
            </a:endParaRPr>
          </a:p>
          <a:p>
            <a:pPr marL="342900" indent="-342900" algn="just">
              <a:buFont typeface="Wingdings" pitchFamily="2" charset="2"/>
              <a:buChar char="§"/>
            </a:pPr>
            <a:r>
              <a:rPr lang="tr-TR" sz="2000" dirty="0" smtClean="0">
                <a:latin typeface="Times New Roman" pitchFamily="18" charset="0"/>
                <a:cs typeface="Times New Roman" pitchFamily="18" charset="0"/>
              </a:rPr>
              <a:t> </a:t>
            </a:r>
            <a:r>
              <a:rPr lang="tr-TR" sz="2000" dirty="0">
                <a:latin typeface="Times New Roman" pitchFamily="18" charset="0"/>
                <a:cs typeface="Times New Roman" pitchFamily="18" charset="0"/>
              </a:rPr>
              <a:t>T</a:t>
            </a:r>
            <a:r>
              <a:rPr lang="tr-TR" sz="2000" dirty="0" smtClean="0">
                <a:latin typeface="Times New Roman" pitchFamily="18" charset="0"/>
                <a:cs typeface="Times New Roman" pitchFamily="18" charset="0"/>
              </a:rPr>
              <a:t>o digitize the continous-time function </a:t>
            </a:r>
            <a:r>
              <a:rPr lang="tr-TR" sz="2000" i="1" dirty="0" smtClean="0">
                <a:latin typeface="Times New Roman" pitchFamily="18" charset="0"/>
                <a:cs typeface="Times New Roman" pitchFamily="18" charset="0"/>
              </a:rPr>
              <a:t>f(x,y),</a:t>
            </a:r>
            <a:r>
              <a:rPr lang="tr-TR" sz="2000" dirty="0" smtClean="0">
                <a:latin typeface="Times New Roman" pitchFamily="18" charset="0"/>
                <a:cs typeface="Times New Roman" pitchFamily="18" charset="0"/>
              </a:rPr>
              <a:t> both its coordinate values and its amplitudes must be digitzed.</a:t>
            </a:r>
          </a:p>
          <a:p>
            <a:pPr marL="342900" indent="-342900" algn="just">
              <a:buFont typeface="Wingdings" pitchFamily="2" charset="2"/>
              <a:buChar char="§"/>
            </a:pPr>
            <a:endParaRPr lang="tr-TR" sz="2000" dirty="0">
              <a:latin typeface="Times New Roman" pitchFamily="18" charset="0"/>
              <a:cs typeface="Times New Roman" pitchFamily="18" charset="0"/>
            </a:endParaRPr>
          </a:p>
          <a:p>
            <a:pPr marL="342900" indent="-342900" algn="just">
              <a:buFont typeface="Wingdings" pitchFamily="2" charset="2"/>
              <a:buChar char="§"/>
            </a:pPr>
            <a:r>
              <a:rPr lang="tr-TR" sz="2000" dirty="0" smtClean="0">
                <a:latin typeface="Times New Roman" pitchFamily="18" charset="0"/>
                <a:cs typeface="Times New Roman" pitchFamily="18" charset="0"/>
              </a:rPr>
              <a:t>Digitizing the coordinate values is called </a:t>
            </a:r>
            <a:r>
              <a:rPr lang="tr-TR" sz="2000" cap="all" dirty="0" smtClean="0">
                <a:latin typeface="Times New Roman" pitchFamily="18" charset="0"/>
                <a:cs typeface="Times New Roman" pitchFamily="18" charset="0"/>
              </a:rPr>
              <a:t>SAMPLING</a:t>
            </a:r>
            <a:r>
              <a:rPr lang="tr-TR" sz="2000" i="1" dirty="0" smtClean="0">
                <a:latin typeface="Times New Roman" pitchFamily="18" charset="0"/>
                <a:cs typeface="Times New Roman" pitchFamily="18" charset="0"/>
              </a:rPr>
              <a:t>.</a:t>
            </a:r>
          </a:p>
          <a:p>
            <a:pPr algn="just"/>
            <a:endParaRPr lang="tr-TR" sz="2000" dirty="0" smtClean="0">
              <a:latin typeface="Times New Roman" pitchFamily="18" charset="0"/>
              <a:cs typeface="Times New Roman" pitchFamily="18" charset="0"/>
            </a:endParaRPr>
          </a:p>
          <a:p>
            <a:pPr marL="342900" indent="-342900" algn="just">
              <a:buFont typeface="Wingdings" pitchFamily="2" charset="2"/>
              <a:buChar char="§"/>
            </a:pPr>
            <a:r>
              <a:rPr lang="tr-TR" sz="2000" dirty="0" smtClean="0">
                <a:latin typeface="Times New Roman" pitchFamily="18" charset="0"/>
                <a:cs typeface="Times New Roman" pitchFamily="18" charset="0"/>
              </a:rPr>
              <a:t>Digitizing the amplitude values is called QUANTIZATON.</a:t>
            </a:r>
            <a:endParaRPr lang="en-US" sz="2000" dirty="0">
              <a:latin typeface="Times New Roman" pitchFamily="18" charset="0"/>
              <a:cs typeface="Times New Roman" pitchFamily="18" charset="0"/>
            </a:endParaRPr>
          </a:p>
        </p:txBody>
      </p:sp>
      <p:sp>
        <p:nvSpPr>
          <p:cNvPr id="4" name="TextBox 3"/>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Image Sampling and Quantization</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95425"/>
            <a:ext cx="4991100"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Image Sampling and Quantization</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90600" y="1524000"/>
            <a:ext cx="6816135" cy="4038600"/>
          </a:xfrm>
          <a:prstGeom prst="rect">
            <a:avLst/>
          </a:prstGeom>
          <a:noFill/>
          <a:ln w="9525">
            <a:noFill/>
            <a:miter lim="800000"/>
            <a:headEnd/>
            <a:tailEnd/>
          </a:ln>
          <a:effectLst/>
        </p:spPr>
      </p:pic>
      <p:sp>
        <p:nvSpPr>
          <p:cNvPr id="5" name="TextBox 4"/>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Image Sampling and Quantization</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685800" y="1571685"/>
                <a:ext cx="8001000" cy="4247317"/>
              </a:xfrm>
              <a:prstGeom prst="rect">
                <a:avLst/>
              </a:prstGeom>
              <a:noFill/>
            </p:spPr>
            <p:txBody>
              <a:bodyPr wrap="square" rtlCol="0">
                <a:spAutoFit/>
              </a:bodyPr>
              <a:lstStyle/>
              <a:p>
                <a:pPr marL="285750" indent="-285750" algn="just">
                  <a:buFont typeface="Wingdings" pitchFamily="2" charset="2"/>
                  <a:buChar char="§"/>
                </a:pPr>
                <a:r>
                  <a:rPr lang="tr-TR" dirty="0" smtClean="0">
                    <a:latin typeface="Times New Roman" pitchFamily="18" charset="0"/>
                    <a:cs typeface="Times New Roman" pitchFamily="18" charset="0"/>
                  </a:rPr>
                  <a:t>Assume that the continuous image </a:t>
                </a:r>
                <a14:m>
                  <m:oMath xmlns:m="http://schemas.openxmlformats.org/officeDocument/2006/math">
                    <m:r>
                      <a:rPr lang="tr-TR" b="0" i="1" smtClean="0">
                        <a:latin typeface="Cambria Math"/>
                        <a:cs typeface="Times New Roman" pitchFamily="18" charset="0"/>
                      </a:rPr>
                      <m:t>𝑓</m:t>
                    </m:r>
                    <m:d>
                      <m:dPr>
                        <m:ctrlPr>
                          <a:rPr lang="tr-TR" b="0" i="1" smtClean="0">
                            <a:latin typeface="Cambria Math" panose="02040503050406030204" pitchFamily="18" charset="0"/>
                            <a:cs typeface="Times New Roman" pitchFamily="18" charset="0"/>
                          </a:rPr>
                        </m:ctrlPr>
                      </m:dPr>
                      <m:e>
                        <m:r>
                          <a:rPr lang="tr-TR" b="0" i="1" smtClean="0">
                            <a:latin typeface="Cambria Math" panose="02040503050406030204" pitchFamily="18" charset="0"/>
                            <a:cs typeface="Times New Roman" pitchFamily="18" charset="0"/>
                          </a:rPr>
                          <m:t>𝑥</m:t>
                        </m:r>
                        <m:r>
                          <a:rPr lang="tr-TR" b="0" i="1" smtClean="0">
                            <a:latin typeface="Cambria Math"/>
                            <a:cs typeface="Times New Roman" pitchFamily="18" charset="0"/>
                          </a:rPr>
                          <m:t>,</m:t>
                        </m:r>
                        <m:r>
                          <a:rPr lang="tr-TR" b="0" i="1" smtClean="0">
                            <a:latin typeface="Cambria Math" panose="02040503050406030204" pitchFamily="18" charset="0"/>
                            <a:cs typeface="Times New Roman" pitchFamily="18" charset="0"/>
                          </a:rPr>
                          <m:t>𝑦</m:t>
                        </m:r>
                      </m:e>
                    </m:d>
                  </m:oMath>
                </a14:m>
                <a:r>
                  <a:rPr lang="tr-TR" dirty="0" smtClean="0">
                    <a:latin typeface="Times New Roman" pitchFamily="18" charset="0"/>
                    <a:cs typeface="Times New Roman" pitchFamily="18" charset="0"/>
                  </a:rPr>
                  <a:t> is converted into digital image </a:t>
                </a:r>
                <a14:m>
                  <m:oMath xmlns:m="http://schemas.openxmlformats.org/officeDocument/2006/math">
                    <m:r>
                      <a:rPr lang="tr-TR" b="0" i="1" smtClean="0">
                        <a:latin typeface="Cambria Math"/>
                        <a:cs typeface="Times New Roman" pitchFamily="18" charset="0"/>
                      </a:rPr>
                      <m:t>𝑓</m:t>
                    </m:r>
                    <m:r>
                      <a:rPr lang="tr-TR" b="0" i="1" smtClean="0">
                        <a:latin typeface="Cambria Math"/>
                        <a:cs typeface="Times New Roman" pitchFamily="18" charset="0"/>
                      </a:rPr>
                      <m:t>(</m:t>
                    </m:r>
                    <m:r>
                      <a:rPr lang="tr-TR" b="0" i="1" smtClean="0">
                        <a:latin typeface="Cambria Math" panose="02040503050406030204" pitchFamily="18" charset="0"/>
                        <a:cs typeface="Times New Roman" pitchFamily="18" charset="0"/>
                      </a:rPr>
                      <m:t>𝑚</m:t>
                    </m:r>
                    <m:r>
                      <a:rPr lang="tr-TR" b="0" i="1" smtClean="0">
                        <a:latin typeface="Cambria Math"/>
                        <a:cs typeface="Times New Roman" pitchFamily="18" charset="0"/>
                      </a:rPr>
                      <m:t>,</m:t>
                    </m:r>
                    <m:r>
                      <a:rPr lang="tr-TR" b="0" i="1" smtClean="0">
                        <a:latin typeface="Cambria Math" panose="02040503050406030204" pitchFamily="18" charset="0"/>
                        <a:cs typeface="Times New Roman" pitchFamily="18" charset="0"/>
                      </a:rPr>
                      <m:t>𝑛</m:t>
                    </m:r>
                    <m:r>
                      <a:rPr lang="tr-TR" b="0" i="1" smtClean="0">
                        <a:latin typeface="Cambria Math"/>
                        <a:cs typeface="Times New Roman" pitchFamily="18" charset="0"/>
                      </a:rPr>
                      <m:t>)</m:t>
                    </m:r>
                  </m:oMath>
                </a14:m>
                <a:r>
                  <a:rPr lang="tr-TR" dirty="0" smtClean="0">
                    <a:latin typeface="Times New Roman" pitchFamily="18" charset="0"/>
                    <a:cs typeface="Times New Roman" pitchFamily="18" charset="0"/>
                  </a:rPr>
                  <a:t> consisting of </a:t>
                </a:r>
                <a:r>
                  <a:rPr lang="tr-TR" i="1" dirty="0" smtClean="0">
                    <a:latin typeface="Times New Roman" pitchFamily="18" charset="0"/>
                    <a:cs typeface="Times New Roman" pitchFamily="18" charset="0"/>
                  </a:rPr>
                  <a:t>M</a:t>
                </a:r>
                <a:r>
                  <a:rPr lang="tr-TR" dirty="0" smtClean="0">
                    <a:latin typeface="Times New Roman" pitchFamily="18" charset="0"/>
                    <a:cs typeface="Times New Roman" pitchFamily="18" charset="0"/>
                  </a:rPr>
                  <a:t> columns and </a:t>
                </a:r>
                <a:r>
                  <a:rPr lang="tr-TR" i="1" dirty="0" smtClean="0">
                    <a:latin typeface="Times New Roman" pitchFamily="18" charset="0"/>
                    <a:cs typeface="Times New Roman" pitchFamily="18" charset="0"/>
                  </a:rPr>
                  <a:t>N</a:t>
                </a:r>
                <a:r>
                  <a:rPr lang="tr-TR" dirty="0" smtClean="0">
                    <a:latin typeface="Times New Roman" pitchFamily="18" charset="0"/>
                    <a:cs typeface="Times New Roman" pitchFamily="18" charset="0"/>
                  </a:rPr>
                  <a:t> rows after the sampling and quantization.</a:t>
                </a:r>
              </a:p>
              <a:p>
                <a:pPr marL="285750" indent="-285750" algn="just">
                  <a:buFont typeface="Wingdings" pitchFamily="2" charset="2"/>
                  <a:buChar char="§"/>
                </a:pPr>
                <a:endParaRPr lang="tr-TR" dirty="0">
                  <a:latin typeface="Times New Roman" pitchFamily="18" charset="0"/>
                  <a:cs typeface="Times New Roman" pitchFamily="18" charset="0"/>
                </a:endParaRPr>
              </a:p>
              <a:p>
                <a:pPr marL="285750" indent="-285750" algn="just">
                  <a:buFont typeface="Wingdings" pitchFamily="2" charset="2"/>
                  <a:buChar char="§"/>
                </a:pPr>
                <a:r>
                  <a:rPr lang="tr-TR" dirty="0" smtClean="0">
                    <a:latin typeface="Times New Roman" pitchFamily="18" charset="0"/>
                    <a:cs typeface="Times New Roman" pitchFamily="18" charset="0"/>
                  </a:rPr>
                  <a:t>We use integer values for coordinates  (</a:t>
                </a:r>
                <a:r>
                  <a:rPr lang="tr-TR" i="1" dirty="0" smtClean="0">
                    <a:latin typeface="Times New Roman" pitchFamily="18" charset="0"/>
                    <a:cs typeface="Times New Roman" pitchFamily="18" charset="0"/>
                  </a:rPr>
                  <a:t>m</a:t>
                </a:r>
                <a14:m>
                  <m:oMath xmlns:m="http://schemas.openxmlformats.org/officeDocument/2006/math">
                    <m:r>
                      <a:rPr lang="tr-TR" b="0" i="1" dirty="0" smtClean="0">
                        <a:latin typeface="Cambria Math" panose="02040503050406030204" pitchFamily="18" charset="0"/>
                        <a:cs typeface="Times New Roman" pitchFamily="18" charset="0"/>
                      </a:rPr>
                      <m:t> </m:t>
                    </m:r>
                    <m:r>
                      <a:rPr lang="tr-TR" b="0" i="1" dirty="0" smtClean="0">
                        <a:latin typeface="Cambria Math"/>
                        <a:cs typeface="Times New Roman" pitchFamily="18" charset="0"/>
                      </a:rPr>
                      <m:t>=0,1⋯</m:t>
                    </m:r>
                    <m:r>
                      <a:rPr lang="tr-TR" b="0" i="1" dirty="0" smtClean="0">
                        <a:latin typeface="Cambria Math"/>
                        <a:cs typeface="Times New Roman" pitchFamily="18" charset="0"/>
                      </a:rPr>
                      <m:t>𝑀</m:t>
                    </m:r>
                    <m:r>
                      <a:rPr lang="tr-TR" b="0" i="1" dirty="0" smtClean="0">
                        <a:latin typeface="Cambria Math"/>
                        <a:cs typeface="Times New Roman" pitchFamily="18" charset="0"/>
                      </a:rPr>
                      <m:t>−1</m:t>
                    </m:r>
                  </m:oMath>
                </a14:m>
                <a:r>
                  <a:rPr lang="tr-TR" dirty="0" smtClean="0">
                    <a:latin typeface="Times New Roman" pitchFamily="18" charset="0"/>
                    <a:cs typeface="Times New Roman" pitchFamily="18" charset="0"/>
                  </a:rPr>
                  <a:t>, </a:t>
                </a:r>
                <a:r>
                  <a:rPr lang="tr-TR" i="1" dirty="0" smtClean="0">
                    <a:latin typeface="Times New Roman" pitchFamily="18" charset="0"/>
                    <a:cs typeface="Times New Roman" pitchFamily="18" charset="0"/>
                  </a:rPr>
                  <a:t>n</a:t>
                </a:r>
                <a14:m>
                  <m:oMath xmlns:m="http://schemas.openxmlformats.org/officeDocument/2006/math">
                    <m:r>
                      <a:rPr lang="tr-TR" b="0" i="1" smtClean="0">
                        <a:latin typeface="Cambria Math" panose="02040503050406030204" pitchFamily="18" charset="0"/>
                        <a:cs typeface="Times New Roman" pitchFamily="18" charset="0"/>
                      </a:rPr>
                      <m:t> </m:t>
                    </m:r>
                    <m:r>
                      <a:rPr lang="tr-TR" b="0" i="1" smtClean="0">
                        <a:latin typeface="Cambria Math"/>
                        <a:cs typeface="Times New Roman" pitchFamily="18" charset="0"/>
                      </a:rPr>
                      <m:t>=0,1,⋯,</m:t>
                    </m:r>
                    <m:r>
                      <a:rPr lang="tr-TR" b="0" i="1" smtClean="0">
                        <a:latin typeface="Cambria Math"/>
                        <a:cs typeface="Times New Roman" pitchFamily="18" charset="0"/>
                      </a:rPr>
                      <m:t>𝑁</m:t>
                    </m:r>
                    <m:r>
                      <a:rPr lang="tr-TR" b="0" i="1" smtClean="0">
                        <a:latin typeface="Cambria Math"/>
                        <a:cs typeface="Times New Roman" pitchFamily="18" charset="0"/>
                      </a:rPr>
                      <m:t>−1</m:t>
                    </m:r>
                  </m:oMath>
                </a14:m>
                <a:r>
                  <a:rPr lang="tr-TR" dirty="0" smtClean="0">
                    <a:latin typeface="Times New Roman" pitchFamily="18" charset="0"/>
                    <a:cs typeface="Times New Roman" pitchFamily="18" charset="0"/>
                  </a:rPr>
                  <a:t>). </a:t>
                </a:r>
              </a:p>
              <a:p>
                <a:pPr marL="285750" indent="-285750" algn="just">
                  <a:buFont typeface="Wingdings" pitchFamily="2" charset="2"/>
                  <a:buChar char="§"/>
                </a:pPr>
                <a:endParaRPr lang="tr-TR" dirty="0">
                  <a:latin typeface="Times New Roman" pitchFamily="18" charset="0"/>
                  <a:cs typeface="Times New Roman" pitchFamily="18" charset="0"/>
                </a:endParaRPr>
              </a:p>
              <a:p>
                <a:pPr marL="285750" indent="-285750" algn="just">
                  <a:buFont typeface="Wingdings" pitchFamily="2" charset="2"/>
                  <a:buChar char="§"/>
                </a:pPr>
                <a:r>
                  <a:rPr lang="tr-TR" dirty="0" smtClean="0">
                    <a:latin typeface="Times New Roman" pitchFamily="18" charset="0"/>
                    <a:cs typeface="Times New Roman" pitchFamily="18" charset="0"/>
                  </a:rPr>
                  <a:t>The value of the image at any coordinate </a:t>
                </a:r>
                <a14:m>
                  <m:oMath xmlns:m="http://schemas.openxmlformats.org/officeDocument/2006/math">
                    <m:d>
                      <m:dPr>
                        <m:ctrlPr>
                          <a:rPr lang="tr-TR" b="0" i="1" smtClean="0">
                            <a:latin typeface="Cambria Math" panose="02040503050406030204" pitchFamily="18" charset="0"/>
                            <a:cs typeface="Times New Roman" pitchFamily="18" charset="0"/>
                          </a:rPr>
                        </m:ctrlPr>
                      </m:dPr>
                      <m:e>
                        <m:r>
                          <a:rPr lang="tr-TR" b="0" i="1" smtClean="0">
                            <a:latin typeface="Cambria Math" panose="02040503050406030204" pitchFamily="18" charset="0"/>
                            <a:cs typeface="Times New Roman" pitchFamily="18" charset="0"/>
                          </a:rPr>
                          <m:t>𝑚</m:t>
                        </m:r>
                        <m:r>
                          <a:rPr lang="tr-TR" b="0" i="1" smtClean="0">
                            <a:latin typeface="Cambria Math"/>
                            <a:cs typeface="Times New Roman" pitchFamily="18" charset="0"/>
                          </a:rPr>
                          <m:t>,</m:t>
                        </m:r>
                        <m:r>
                          <a:rPr lang="tr-TR" b="0" i="1" smtClean="0">
                            <a:latin typeface="Cambria Math" panose="02040503050406030204" pitchFamily="18" charset="0"/>
                            <a:cs typeface="Times New Roman" pitchFamily="18" charset="0"/>
                          </a:rPr>
                          <m:t>𝑛</m:t>
                        </m:r>
                      </m:e>
                    </m:d>
                  </m:oMath>
                </a14:m>
                <a:r>
                  <a:rPr lang="tr-TR" dirty="0" smtClean="0">
                    <a:latin typeface="Times New Roman" pitchFamily="18" charset="0"/>
                    <a:cs typeface="Times New Roman" pitchFamily="18" charset="0"/>
                  </a:rPr>
                  <a:t> is denoted by </a:t>
                </a:r>
                <a14:m>
                  <m:oMath xmlns:m="http://schemas.openxmlformats.org/officeDocument/2006/math">
                    <m:r>
                      <a:rPr lang="tr-TR" b="0" i="1" smtClean="0">
                        <a:latin typeface="Cambria Math"/>
                        <a:cs typeface="Times New Roman" pitchFamily="18" charset="0"/>
                      </a:rPr>
                      <m:t>𝑓</m:t>
                    </m:r>
                    <m:r>
                      <a:rPr lang="tr-TR" b="0" i="1" smtClean="0">
                        <a:latin typeface="Cambria Math"/>
                        <a:cs typeface="Times New Roman" pitchFamily="18" charset="0"/>
                      </a:rPr>
                      <m:t>(</m:t>
                    </m:r>
                    <m:r>
                      <a:rPr lang="tr-TR" b="0" i="1" smtClean="0">
                        <a:latin typeface="Cambria Math" panose="02040503050406030204" pitchFamily="18" charset="0"/>
                        <a:cs typeface="Times New Roman" pitchFamily="18" charset="0"/>
                      </a:rPr>
                      <m:t>𝑚</m:t>
                    </m:r>
                    <m:r>
                      <a:rPr lang="tr-TR" b="0" i="1" smtClean="0">
                        <a:latin typeface="Cambria Math"/>
                        <a:cs typeface="Times New Roman" pitchFamily="18" charset="0"/>
                      </a:rPr>
                      <m:t>,</m:t>
                    </m:r>
                    <m:r>
                      <a:rPr lang="tr-TR" b="0" i="1" smtClean="0">
                        <a:latin typeface="Cambria Math" panose="02040503050406030204" pitchFamily="18" charset="0"/>
                        <a:cs typeface="Times New Roman" pitchFamily="18" charset="0"/>
                      </a:rPr>
                      <m:t>𝑛</m:t>
                    </m:r>
                    <m:r>
                      <a:rPr lang="tr-TR" b="0" i="1" smtClean="0">
                        <a:latin typeface="Cambria Math"/>
                        <a:cs typeface="Times New Roman" pitchFamily="18" charset="0"/>
                      </a:rPr>
                      <m:t>)</m:t>
                    </m:r>
                  </m:oMath>
                </a14:m>
                <a:r>
                  <a:rPr lang="tr-TR" dirty="0" smtClean="0">
                    <a:latin typeface="Times New Roman" pitchFamily="18" charset="0"/>
                    <a:cs typeface="Times New Roman" pitchFamily="18" charset="0"/>
                  </a:rPr>
                  <a:t>.</a:t>
                </a:r>
                <a:endParaRPr lang="tr-TR" dirty="0">
                  <a:latin typeface="Times New Roman" pitchFamily="18" charset="0"/>
                  <a:cs typeface="Times New Roman" pitchFamily="18" charset="0"/>
                </a:endParaRPr>
              </a:p>
              <a:p>
                <a:pPr marL="285750" indent="-285750" algn="just">
                  <a:buFont typeface="Wingdings" pitchFamily="2" charset="2"/>
                  <a:buChar char="§"/>
                </a:pPr>
                <a:endParaRPr lang="tr-TR" dirty="0">
                  <a:latin typeface="Times New Roman" pitchFamily="18" charset="0"/>
                  <a:cs typeface="Times New Roman" pitchFamily="18" charset="0"/>
                </a:endParaRPr>
              </a:p>
              <a:p>
                <a:pPr marL="285750" indent="-285750" algn="just">
                  <a:buFont typeface="Wingdings" pitchFamily="2" charset="2"/>
                  <a:buChar char="§"/>
                </a:pPr>
                <a:r>
                  <a:rPr lang="tr-TR" dirty="0" smtClean="0">
                    <a:latin typeface="Times New Roman" pitchFamily="18" charset="0"/>
                    <a:cs typeface="Times New Roman" pitchFamily="18" charset="0"/>
                  </a:rPr>
                  <a:t>Coordinates of the image are called the spatial coordinates, and the section of the real plane spanned by the coordinates of an image is called the spatial domain.</a:t>
                </a:r>
              </a:p>
              <a:p>
                <a:pPr marL="285750" indent="-285750" algn="just">
                  <a:buFont typeface="Wingdings" pitchFamily="2" charset="2"/>
                  <a:buChar char="§"/>
                </a:pPr>
                <a:endParaRPr lang="tr-TR" dirty="0" smtClean="0">
                  <a:latin typeface="Times New Roman" pitchFamily="18" charset="0"/>
                  <a:cs typeface="Times New Roman" pitchFamily="18" charset="0"/>
                </a:endParaRPr>
              </a:p>
              <a:p>
                <a:pPr marL="285750" indent="-285750" algn="just">
                  <a:buFont typeface="Wingdings" pitchFamily="2" charset="2"/>
                  <a:buChar char="§"/>
                </a:pPr>
                <a:r>
                  <a:rPr lang="tr-TR" dirty="0" smtClean="0">
                    <a:latin typeface="Times New Roman" pitchFamily="18" charset="0"/>
                    <a:cs typeface="Times New Roman" pitchFamily="18" charset="0"/>
                  </a:rPr>
                  <a:t>A </a:t>
                </a:r>
                <a:r>
                  <a:rPr lang="tr-TR" dirty="0">
                    <a:latin typeface="Times New Roman" pitchFamily="18" charset="0"/>
                    <a:cs typeface="Times New Roman" pitchFamily="18" charset="0"/>
                  </a:rPr>
                  <a:t>digital image can be represented by one of three basic ways:</a:t>
                </a:r>
              </a:p>
              <a:p>
                <a:pPr algn="just"/>
                <a:endParaRPr lang="tr-TR" dirty="0">
                  <a:latin typeface="Times New Roman" pitchFamily="18" charset="0"/>
                  <a:cs typeface="Times New Roman" pitchFamily="18" charset="0"/>
                </a:endParaRPr>
              </a:p>
              <a:p>
                <a:pPr algn="just"/>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       Plotted as a 2-D surface</a:t>
                </a:r>
                <a:endParaRPr lang="tr-TR" dirty="0">
                  <a:latin typeface="Times New Roman" pitchFamily="18" charset="0"/>
                  <a:cs typeface="Times New Roman" pitchFamily="18" charset="0"/>
                </a:endParaRPr>
              </a:p>
              <a:p>
                <a:pPr algn="just"/>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       Displayed as a visual intensity array</a:t>
                </a:r>
                <a:endParaRPr lang="tr-TR" dirty="0">
                  <a:latin typeface="Times New Roman" pitchFamily="18" charset="0"/>
                  <a:cs typeface="Times New Roman" pitchFamily="18" charset="0"/>
                </a:endParaRPr>
              </a:p>
              <a:p>
                <a:pPr algn="just"/>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       Shown as a 2-D numerical array.</a:t>
                </a:r>
                <a:endParaRPr lang="tr-TR"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85800" y="1571685"/>
                <a:ext cx="8001000" cy="4247317"/>
              </a:xfrm>
              <a:prstGeom prst="rect">
                <a:avLst/>
              </a:prstGeom>
              <a:blipFill>
                <a:blip r:embed="rId2"/>
                <a:stretch>
                  <a:fillRect l="-534" t="-861" r="-610" b="-1291"/>
                </a:stretch>
              </a:blipFill>
            </p:spPr>
            <p:txBody>
              <a:bodyPr/>
              <a:lstStyle/>
              <a:p>
                <a:r>
                  <a:rPr lang="en-US">
                    <a:noFill/>
                  </a:rPr>
                  <a:t> </a:t>
                </a:r>
              </a:p>
            </p:txBody>
          </p:sp>
        </mc:Fallback>
      </mc:AlternateContent>
      <p:sp>
        <p:nvSpPr>
          <p:cNvPr id="4" name="TextBox 3"/>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Representing Digital Images</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752600"/>
            <a:ext cx="79629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474904" y="4736068"/>
            <a:ext cx="1268296" cy="369332"/>
          </a:xfrm>
          <a:prstGeom prst="rect">
            <a:avLst/>
          </a:prstGeom>
        </p:spPr>
        <p:txBody>
          <a:bodyPr wrap="none">
            <a:spAutoFit/>
          </a:bodyPr>
          <a:lstStyle/>
          <a:p>
            <a:r>
              <a:rPr lang="tr-TR" dirty="0" smtClean="0">
                <a:latin typeface="Times New Roman" pitchFamily="18" charset="0"/>
                <a:cs typeface="Times New Roman" pitchFamily="18" charset="0"/>
              </a:rPr>
              <a:t>2-D </a:t>
            </a:r>
            <a:r>
              <a:rPr lang="tr-TR" dirty="0">
                <a:latin typeface="Times New Roman" pitchFamily="18" charset="0"/>
                <a:cs typeface="Times New Roman" pitchFamily="18" charset="0"/>
              </a:rPr>
              <a:t>surface</a:t>
            </a:r>
            <a:endParaRPr lang="tr-TR" dirty="0"/>
          </a:p>
        </p:txBody>
      </p:sp>
      <p:sp>
        <p:nvSpPr>
          <p:cNvPr id="6" name="Rectangle 5"/>
          <p:cNvSpPr/>
          <p:nvPr/>
        </p:nvSpPr>
        <p:spPr>
          <a:xfrm>
            <a:off x="3708860" y="4736068"/>
            <a:ext cx="2158540" cy="369332"/>
          </a:xfrm>
          <a:prstGeom prst="rect">
            <a:avLst/>
          </a:prstGeom>
        </p:spPr>
        <p:txBody>
          <a:bodyPr wrap="none">
            <a:spAutoFit/>
          </a:bodyPr>
          <a:lstStyle/>
          <a:p>
            <a:pPr algn="just"/>
            <a:r>
              <a:rPr lang="tr-TR" dirty="0">
                <a:latin typeface="Times New Roman" pitchFamily="18" charset="0"/>
                <a:cs typeface="Times New Roman" pitchFamily="18" charset="0"/>
              </a:rPr>
              <a:t>V</a:t>
            </a:r>
            <a:r>
              <a:rPr lang="tr-TR" dirty="0" smtClean="0">
                <a:latin typeface="Times New Roman" pitchFamily="18" charset="0"/>
                <a:cs typeface="Times New Roman" pitchFamily="18" charset="0"/>
              </a:rPr>
              <a:t>isual </a:t>
            </a:r>
            <a:r>
              <a:rPr lang="tr-TR" dirty="0">
                <a:latin typeface="Times New Roman" pitchFamily="18" charset="0"/>
                <a:cs typeface="Times New Roman" pitchFamily="18" charset="0"/>
              </a:rPr>
              <a:t>intensity array</a:t>
            </a:r>
          </a:p>
        </p:txBody>
      </p:sp>
      <p:sp>
        <p:nvSpPr>
          <p:cNvPr id="7" name="Rectangle 6"/>
          <p:cNvSpPr/>
          <p:nvPr/>
        </p:nvSpPr>
        <p:spPr>
          <a:xfrm>
            <a:off x="6553627" y="4736068"/>
            <a:ext cx="2056973" cy="369332"/>
          </a:xfrm>
          <a:prstGeom prst="rect">
            <a:avLst/>
          </a:prstGeom>
        </p:spPr>
        <p:txBody>
          <a:bodyPr wrap="none">
            <a:spAutoFit/>
          </a:bodyPr>
          <a:lstStyle/>
          <a:p>
            <a:r>
              <a:rPr lang="tr-TR" dirty="0" smtClean="0">
                <a:latin typeface="Times New Roman" pitchFamily="18" charset="0"/>
                <a:cs typeface="Times New Roman" pitchFamily="18" charset="0"/>
              </a:rPr>
              <a:t>2-D </a:t>
            </a:r>
            <a:r>
              <a:rPr lang="tr-TR" dirty="0">
                <a:latin typeface="Times New Roman" pitchFamily="18" charset="0"/>
                <a:cs typeface="Times New Roman" pitchFamily="18" charset="0"/>
              </a:rPr>
              <a:t>numerical array</a:t>
            </a:r>
            <a:endParaRPr lang="tr-TR" dirty="0"/>
          </a:p>
        </p:txBody>
      </p:sp>
      <p:sp>
        <p:nvSpPr>
          <p:cNvPr id="8" name="TextBox 7"/>
          <p:cNvSpPr txBox="1"/>
          <p:nvPr/>
        </p:nvSpPr>
        <p:spPr>
          <a:xfrm>
            <a:off x="762000" y="685800"/>
            <a:ext cx="7772400" cy="430887"/>
          </a:xfrm>
          <a:prstGeom prst="rect">
            <a:avLst/>
          </a:prstGeom>
          <a:solidFill>
            <a:schemeClr val="accent3"/>
          </a:solidFill>
        </p:spPr>
        <p:txBody>
          <a:bodyPr wrap="square" rtlCol="0">
            <a:spAutoFit/>
          </a:bodyPr>
          <a:lstStyle/>
          <a:p>
            <a:pPr algn="ctr"/>
            <a:r>
              <a:rPr lang="tr-TR" sz="2200" b="1" dirty="0" smtClean="0">
                <a:latin typeface="Times New Roman" pitchFamily="18" charset="0"/>
                <a:cs typeface="Times New Roman" pitchFamily="18" charset="0"/>
              </a:rPr>
              <a:t>Representing Digital Images</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2081</TotalTime>
  <Words>1892</Words>
  <Application>Microsoft Office PowerPoint</Application>
  <PresentationFormat>On-screen Show (4:3)</PresentationFormat>
  <Paragraphs>241</Paragraphs>
  <Slides>37</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Cambria Math</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Sakarya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CABIR</dc:creator>
  <cp:lastModifiedBy>Cabir Vural</cp:lastModifiedBy>
  <cp:revision>137</cp:revision>
  <dcterms:created xsi:type="dcterms:W3CDTF">2009-09-22T22:54:09Z</dcterms:created>
  <dcterms:modified xsi:type="dcterms:W3CDTF">2017-09-22T07:25:44Z</dcterms:modified>
</cp:coreProperties>
</file>