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92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6C9B-0EE0-C875-4A3E-9C22BF16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9BA2-B0FB-B718-9D9E-29A129F0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1C4C-DFE3-A537-5983-E75AF79E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BB67-0AEA-84E7-76A8-2BBA60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3049-3296-CF2A-4A23-17B2B56D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14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947-DFE9-6075-9784-0002EC0B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3C4A-2342-D5C5-36B7-CB57343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2050-E0FE-5E5D-1949-5A43635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BA75-96E0-7A4D-50B3-3C0D7FCF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0113-567D-C2C1-2F55-38F443C1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2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DA37E-4EE7-FCDD-9D1A-0A93030D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CBA6-9AF8-A384-DDEF-60F67929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3218-6BE2-E251-E202-D3C8A668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9730-A046-6213-F25B-A735846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05D7-9061-176F-4003-7212EF6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04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B083-B8D0-EEB6-9678-272470ED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C818-4DA1-8630-A4AB-42B65449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437E-569A-756A-17E3-DDDE000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D2A8-148D-AD65-6D2F-D64635E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33C2-6FB3-15C6-5980-8CE7900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43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3BB-5F70-49BA-6372-EAA9692D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E831-C569-519B-B43B-174F4FCF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986C-688A-9F5D-0E38-58EEDDD9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9CED-B1A8-E0A3-8A60-0B57452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409-A097-1B14-77BC-A5FACEE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9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FC5-0BEF-FEBB-FD21-0EAEFD69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21C0-BC77-F1AE-D800-FC009EC8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8C05-DD25-1BB4-BD74-3E50AA89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E96C-C788-105E-D8CC-0C71D57F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B3CB-C8C9-AB91-6B8C-793AA595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0F89-F136-8969-9A5D-FC399AA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7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F666-3C03-97A9-FBC7-8DE6635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E341-9DE0-3FCC-F30C-3AD25F79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14EF-2702-20AB-E0B4-B34715D2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76634-DE2A-B3D7-42BB-CEE5C241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E718C-DB5C-9910-CF60-64BD317AC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12BE7-3593-79EF-DC8E-0045E13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C523-015A-54D3-34C0-7B1EFE66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37FDF-0CDB-2FA0-1F80-8ACA84C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6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C48-7A42-22D1-C299-0E98A5A0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1F6F-B559-5D61-2C30-46CFEB0F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C5302-0DAE-84E6-43E3-EE2E53B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8D13-CB21-F643-6EF3-57BE8BA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27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AD0D3-6B88-8AF4-CF3C-6F41731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EC5A-D0F5-A7C6-4B4F-03A5D46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2B00-870D-63AA-8298-0277B6B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88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03A5-63A6-5525-1242-3DBAEC1B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6412-BE4C-7FB3-4347-E1EB9AE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5E26-A486-EF9B-55CB-B7ADAB14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C51-6490-A54A-F2C7-FE92E65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FE6A-9859-2B09-B5A4-10E52C9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4D4C-663F-D17F-32C7-C8EF585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2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9A36-11A9-EC3E-F113-C6F8558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288D-3B6F-70BC-E1C2-4151F265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7FF3-0814-FF52-4E30-CCBE6E80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1DDB-0B8F-51E6-40B9-C758690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34DF-5681-04A7-8819-33ECE8C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8CB8-B201-AD2C-E99D-2D439F61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26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D53C4-8072-18BE-88EC-D91C3C62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2665-81BA-3486-4890-6B26F321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C714-8957-C6D3-19F0-7F3C8FA26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E708-5594-4FF7-B087-39172A70F381}" type="datetimeFigureOut">
              <a:rPr lang="ro-RO" smtClean="0"/>
              <a:t>02.06.2023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F9AD-D4E0-DDAB-8426-B73B043F7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9DE5-AC5E-7E91-5062-ED768D5E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9BDB-CD45-49E1-A327-3B4635B0E1FE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8A0BD-8472-FFBE-27A6-D9BE17D41B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338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648932" y="1640264"/>
            <a:ext cx="6900421" cy="325224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258518" y="2017098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5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5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DIGITALKEY 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A47F59C8-AEC9-6146-EC57-6F83BB1F8414}"/>
              </a:ext>
            </a:extLst>
          </p:cNvPr>
          <p:cNvSpPr txBox="1">
            <a:spLocks/>
          </p:cNvSpPr>
          <p:nvPr/>
        </p:nvSpPr>
        <p:spPr>
          <a:xfrm>
            <a:off x="3764616" y="3281154"/>
            <a:ext cx="4526280" cy="127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SIMULAREA FUNCȚIONALITĂȚILOR DE ÎNCHIDERE ȘI DESCHIDERE A MAȘINII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E30F79E5-787D-4036-ABE5-C2BCD30E2CBD}"/>
              </a:ext>
            </a:extLst>
          </p:cNvPr>
          <p:cNvSpPr txBox="1">
            <a:spLocks/>
          </p:cNvSpPr>
          <p:nvPr/>
        </p:nvSpPr>
        <p:spPr>
          <a:xfrm>
            <a:off x="0" y="5703334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</a:t>
            </a:r>
            <a:r>
              <a:rPr lang="ro-RO" sz="1800" b="1" dirty="0"/>
              <a:t>OORDONATOR</a:t>
            </a:r>
            <a:r>
              <a:rPr lang="en-US" sz="1800" b="1" dirty="0"/>
              <a:t> ȘTIINȚIFIC: </a:t>
            </a:r>
          </a:p>
          <a:p>
            <a:pPr marL="0" indent="0" algn="ctr">
              <a:buNone/>
            </a:pPr>
            <a:r>
              <a:rPr lang="en-US" sz="1800" b="1" dirty="0"/>
              <a:t>ȘL. DR. ING. DANIELA STĂNESCU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45052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95728" y="163110"/>
            <a:ext cx="895197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DIRECȚII DE CONTINUARE A DEZVOLTĂRII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5" name="Picture 4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5A6C8E8-48E4-A224-3259-A0B27ED7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18" y="2392219"/>
            <a:ext cx="1325575" cy="1325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56234-0EE7-13FF-3B19-BB5AF242FFC6}"/>
              </a:ext>
            </a:extLst>
          </p:cNvPr>
          <p:cNvSpPr/>
          <p:nvPr/>
        </p:nvSpPr>
        <p:spPr>
          <a:xfrm>
            <a:off x="109081" y="3985441"/>
            <a:ext cx="5879628" cy="1581912"/>
          </a:xfrm>
          <a:prstGeom prst="rect">
            <a:avLst/>
          </a:prstGeom>
          <a:solidFill>
            <a:srgbClr val="00CC99">
              <a:alpha val="6000"/>
            </a:srgb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F1EB3-7016-0A59-2F5B-A3160DD856F1}"/>
              </a:ext>
            </a:extLst>
          </p:cNvPr>
          <p:cNvSpPr txBox="1"/>
          <p:nvPr/>
        </p:nvSpPr>
        <p:spPr>
          <a:xfrm>
            <a:off x="109081" y="4453231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INTERACȚIUNE SMART CU APLICAȚIA PENTRU CLIENȚI</a:t>
            </a:r>
          </a:p>
          <a:p>
            <a:r>
              <a:rPr lang="ro-RO" dirty="0"/>
              <a:t>NOI FUNCȚIONALITĂȚI DE GESTIUNE PENTRU ADMINISTRATORI</a:t>
            </a:r>
          </a:p>
        </p:txBody>
      </p:sp>
      <p:pic>
        <p:nvPicPr>
          <p:cNvPr id="3" name="Picture 2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151319B0-7531-7401-C36B-1FE5A238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" y="3390717"/>
            <a:ext cx="967683" cy="967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426356-1BBA-3C7A-CFE4-9C322446922D}"/>
              </a:ext>
            </a:extLst>
          </p:cNvPr>
          <p:cNvSpPr/>
          <p:nvPr/>
        </p:nvSpPr>
        <p:spPr>
          <a:xfrm>
            <a:off x="6216073" y="3985441"/>
            <a:ext cx="5879628" cy="1581912"/>
          </a:xfrm>
          <a:prstGeom prst="rect">
            <a:avLst/>
          </a:prstGeom>
          <a:solidFill>
            <a:srgbClr val="303192">
              <a:alpha val="6000"/>
            </a:srgbClr>
          </a:solidFill>
          <a:ln>
            <a:solidFill>
              <a:srgbClr val="30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9" name="Picture 8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DB7A48A-0029-8ED7-351D-01F9979F4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34" y="2392219"/>
            <a:ext cx="1460189" cy="146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1F7D1E-37C9-1EBC-7B73-6451B2119A55}"/>
              </a:ext>
            </a:extLst>
          </p:cNvPr>
          <p:cNvSpPr txBox="1"/>
          <p:nvPr/>
        </p:nvSpPr>
        <p:spPr>
          <a:xfrm>
            <a:off x="1527213" y="1906515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930BB-E236-6A9F-B806-D07167DACA0B}"/>
              </a:ext>
            </a:extLst>
          </p:cNvPr>
          <p:cNvSpPr txBox="1"/>
          <p:nvPr/>
        </p:nvSpPr>
        <p:spPr>
          <a:xfrm>
            <a:off x="7650007" y="1925593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58940-11A6-D475-F487-5734D40DC2B5}"/>
              </a:ext>
            </a:extLst>
          </p:cNvPr>
          <p:cNvSpPr txBox="1"/>
          <p:nvPr/>
        </p:nvSpPr>
        <p:spPr>
          <a:xfrm>
            <a:off x="6216073" y="4338764"/>
            <a:ext cx="592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/>
              <a:t>FOLOSIREA UNEI TIP DE CONEXIUNI PENTRU A PUTEA ACCESA MAȘINA DE LA O DISTANȚĂ MAI MARE (GSM)</a:t>
            </a:r>
          </a:p>
          <a:p>
            <a:pPr algn="r"/>
            <a:r>
              <a:rPr lang="ro-RO" dirty="0"/>
              <a:t>ADĂUGAREA A MAI MULTOR STRATURI DE SECURITATE</a:t>
            </a:r>
          </a:p>
        </p:txBody>
      </p:sp>
      <p:pic>
        <p:nvPicPr>
          <p:cNvPr id="16" name="Picture 15" descr="A picture containing circle, clipart, graphics, screenshot&#10;&#10;Description automatically generated">
            <a:extLst>
              <a:ext uri="{FF2B5EF4-FFF2-40B4-BE49-F238E27FC236}">
                <a16:creationId xmlns:a16="http://schemas.microsoft.com/office/drawing/2014/main" id="{6B60EA43-CDE0-6C79-6C3A-F990229A4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17" y="3304564"/>
            <a:ext cx="967683" cy="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BD83B-0071-761D-08C0-CE8ED066A6D9}"/>
              </a:ext>
            </a:extLst>
          </p:cNvPr>
          <p:cNvSpPr/>
          <p:nvPr/>
        </p:nvSpPr>
        <p:spPr>
          <a:xfrm>
            <a:off x="2214061" y="1618853"/>
            <a:ext cx="7434226" cy="32827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49B37-558A-43A2-80CA-421C8C59D8F2}"/>
              </a:ext>
            </a:extLst>
          </p:cNvPr>
          <p:cNvSpPr/>
          <p:nvPr/>
        </p:nvSpPr>
        <p:spPr>
          <a:xfrm>
            <a:off x="2722360" y="1"/>
            <a:ext cx="9469640" cy="1027904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426B-7489-9D7D-67CE-339CF8ACCE96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312696" y="2661537"/>
            <a:ext cx="7335591" cy="79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44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MULȚUMESC PENTRU ATENȚIE!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1F04185C-202D-8F94-83D0-2654D89C8B8F}"/>
              </a:ext>
            </a:extLst>
          </p:cNvPr>
          <p:cNvSpPr txBox="1">
            <a:spLocks/>
          </p:cNvSpPr>
          <p:nvPr/>
        </p:nvSpPr>
        <p:spPr>
          <a:xfrm>
            <a:off x="7924978" y="5670221"/>
            <a:ext cx="4526280" cy="76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CANDIDAT:</a:t>
            </a:r>
          </a:p>
          <a:p>
            <a:pPr marL="0" indent="0" algn="ctr">
              <a:buNone/>
            </a:pPr>
            <a:r>
              <a:rPr lang="en-US" sz="1800" b="1" dirty="0"/>
              <a:t>PAULA-KRISTINE SENCIUC</a:t>
            </a:r>
          </a:p>
        </p:txBody>
      </p:sp>
    </p:spTree>
    <p:extLst>
      <p:ext uri="{BB962C8B-B14F-4D97-AF65-F5344CB8AC3E}">
        <p14:creationId xmlns:p14="http://schemas.microsoft.com/office/powerpoint/2010/main" val="22075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88536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07405" y="0"/>
            <a:ext cx="5368793" cy="763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ro-RO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MOTIVAȚIA ALEGERII TEMEI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B9750-A45C-63D4-E241-482B3CDD2564}"/>
              </a:ext>
            </a:extLst>
          </p:cNvPr>
          <p:cNvCxnSpPr/>
          <p:nvPr/>
        </p:nvCxnSpPr>
        <p:spPr>
          <a:xfrm>
            <a:off x="188536" y="2479249"/>
            <a:ext cx="11814928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47D6C-A450-F98F-B5D3-E62522D86903}"/>
              </a:ext>
            </a:extLst>
          </p:cNvPr>
          <p:cNvSpPr/>
          <p:nvPr/>
        </p:nvSpPr>
        <p:spPr>
          <a:xfrm>
            <a:off x="1998482" y="2182304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D1064-E274-85DD-86FA-494EAD9C22AF}"/>
              </a:ext>
            </a:extLst>
          </p:cNvPr>
          <p:cNvSpPr/>
          <p:nvPr/>
        </p:nvSpPr>
        <p:spPr>
          <a:xfrm>
            <a:off x="5813588" y="2168161"/>
            <a:ext cx="612743" cy="59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AF67A-4F1C-8325-4BE9-E1B47DCD459E}"/>
              </a:ext>
            </a:extLst>
          </p:cNvPr>
          <p:cNvSpPr/>
          <p:nvPr/>
        </p:nvSpPr>
        <p:spPr>
          <a:xfrm>
            <a:off x="9594912" y="2189373"/>
            <a:ext cx="612743" cy="593889"/>
          </a:xfrm>
          <a:prstGeom prst="rect">
            <a:avLst/>
          </a:prstGeom>
          <a:ln>
            <a:solidFill>
              <a:srgbClr val="303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F7F331-7D18-47E9-8F75-A3BD4F624FEA}"/>
              </a:ext>
            </a:extLst>
          </p:cNvPr>
          <p:cNvCxnSpPr>
            <a:stCxn id="21" idx="2"/>
          </p:cNvCxnSpPr>
          <p:nvPr/>
        </p:nvCxnSpPr>
        <p:spPr>
          <a:xfrm flipH="1">
            <a:off x="2304853" y="277619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E7918-6201-AB94-7355-4F0197A866E0}"/>
              </a:ext>
            </a:extLst>
          </p:cNvPr>
          <p:cNvCxnSpPr/>
          <p:nvPr/>
        </p:nvCxnSpPr>
        <p:spPr>
          <a:xfrm flipH="1">
            <a:off x="6106995" y="2754983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98A289-7DDE-9053-9ED5-2D329C3C284B}"/>
              </a:ext>
            </a:extLst>
          </p:cNvPr>
          <p:cNvCxnSpPr/>
          <p:nvPr/>
        </p:nvCxnSpPr>
        <p:spPr>
          <a:xfrm flipH="1">
            <a:off x="9904426" y="2790336"/>
            <a:ext cx="1" cy="325226"/>
          </a:xfrm>
          <a:prstGeom prst="line">
            <a:avLst/>
          </a:prstGeom>
          <a:ln w="28575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F2760-AAFD-69B2-6EBA-12B1B1879966}"/>
              </a:ext>
            </a:extLst>
          </p:cNvPr>
          <p:cNvSpPr txBox="1"/>
          <p:nvPr/>
        </p:nvSpPr>
        <p:spPr>
          <a:xfrm>
            <a:off x="2134774" y="22554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7A8420-8C5C-0785-F78E-8CB19AB07EB9}"/>
              </a:ext>
            </a:extLst>
          </p:cNvPr>
          <p:cNvSpPr txBox="1"/>
          <p:nvPr/>
        </p:nvSpPr>
        <p:spPr>
          <a:xfrm>
            <a:off x="5949880" y="22059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62662-CD52-89E7-DD40-9F43EE06DAE9}"/>
              </a:ext>
            </a:extLst>
          </p:cNvPr>
          <p:cNvSpPr txBox="1"/>
          <p:nvPr/>
        </p:nvSpPr>
        <p:spPr>
          <a:xfrm>
            <a:off x="9731204" y="22342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BB9AC-7219-5C56-0A3D-8136161C461F}"/>
              </a:ext>
            </a:extLst>
          </p:cNvPr>
          <p:cNvSpPr/>
          <p:nvPr/>
        </p:nvSpPr>
        <p:spPr>
          <a:xfrm>
            <a:off x="928800" y="3308808"/>
            <a:ext cx="2686637" cy="31202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F8B78B-EF91-2E4C-AF12-A2CAB1933C50}"/>
              </a:ext>
            </a:extLst>
          </p:cNvPr>
          <p:cNvSpPr/>
          <p:nvPr/>
        </p:nvSpPr>
        <p:spPr>
          <a:xfrm>
            <a:off x="4776642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C63F1-0217-A53A-9B3D-0473493C8779}"/>
              </a:ext>
            </a:extLst>
          </p:cNvPr>
          <p:cNvSpPr/>
          <p:nvPr/>
        </p:nvSpPr>
        <p:spPr>
          <a:xfrm>
            <a:off x="8576563" y="3308808"/>
            <a:ext cx="2686637" cy="3120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E93AD-BA9D-36CA-236C-AA9935CF484A}"/>
              </a:ext>
            </a:extLst>
          </p:cNvPr>
          <p:cNvSpPr txBox="1"/>
          <p:nvPr/>
        </p:nvSpPr>
        <p:spPr>
          <a:xfrm>
            <a:off x="928801" y="3455421"/>
            <a:ext cx="268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DEZVOLTAREA CONTINĂ ȘI RAPIDĂ A TEHNOLOGIEI</a:t>
            </a:r>
          </a:p>
          <a:p>
            <a:pPr algn="ctr"/>
            <a:endParaRPr lang="ro-R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D323-89DD-4023-CF63-24CC9B8E0292}"/>
              </a:ext>
            </a:extLst>
          </p:cNvPr>
          <p:cNvSpPr txBox="1"/>
          <p:nvPr/>
        </p:nvSpPr>
        <p:spPr>
          <a:xfrm>
            <a:off x="4768416" y="3455421"/>
            <a:ext cx="268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NEVOIA DE „ECOSISTEME” DIGITALE</a:t>
            </a:r>
            <a:endParaRPr lang="ro-R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AAC5C5-2753-BB0A-237C-4B3C6E63915E}"/>
              </a:ext>
            </a:extLst>
          </p:cNvPr>
          <p:cNvSpPr txBox="1"/>
          <p:nvPr/>
        </p:nvSpPr>
        <p:spPr>
          <a:xfrm>
            <a:off x="8608031" y="3457108"/>
            <a:ext cx="26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/>
              <a:t>DOMENIUL ALES </a:t>
            </a:r>
            <a:endParaRPr lang="ro-RO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DC7144-6176-A9EB-F006-C7AF125F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93" y="4352237"/>
            <a:ext cx="2246920" cy="1704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972D34-8917-C000-5C5A-20140213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11" y="4153672"/>
            <a:ext cx="2324068" cy="2101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554E798-A791-6AEB-E762-660C3E71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194" y="3974740"/>
            <a:ext cx="1932310" cy="20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46541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11225" y="131981"/>
            <a:ext cx="7921319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OBIECTIVELE GENERALE ALE LUCRĂRII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0C4E2-610A-F75B-CAB6-794EA2C8317F}"/>
              </a:ext>
            </a:extLst>
          </p:cNvPr>
          <p:cNvSpPr txBox="1"/>
          <p:nvPr/>
        </p:nvSpPr>
        <p:spPr>
          <a:xfrm>
            <a:off x="-142270" y="1668534"/>
            <a:ext cx="627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APLICAȚIILE MOBILE</a:t>
            </a:r>
            <a:endParaRPr lang="ro-R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AE81C-F06C-F296-CC5F-AA8C71452824}"/>
              </a:ext>
            </a:extLst>
          </p:cNvPr>
          <p:cNvSpPr txBox="1"/>
          <p:nvPr/>
        </p:nvSpPr>
        <p:spPr>
          <a:xfrm>
            <a:off x="6402766" y="1670718"/>
            <a:ext cx="52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APLICAȚIA ARDUINO</a:t>
            </a:r>
            <a:endParaRPr lang="ro-RO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BBF27-D396-96D8-D647-7E51A3D6E923}"/>
              </a:ext>
            </a:extLst>
          </p:cNvPr>
          <p:cNvSpPr txBox="1"/>
          <p:nvPr/>
        </p:nvSpPr>
        <p:spPr>
          <a:xfrm>
            <a:off x="1333832" y="3053276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A59F4-A6F3-80C9-8AB8-60541108A60F}"/>
              </a:ext>
            </a:extLst>
          </p:cNvPr>
          <p:cNvSpPr txBox="1"/>
          <p:nvPr/>
        </p:nvSpPr>
        <p:spPr>
          <a:xfrm>
            <a:off x="1793841" y="4513161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Aplicație pentru clienți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9D458-96F5-0EC8-AE4E-C09C06C88EE6}"/>
              </a:ext>
            </a:extLst>
          </p:cNvPr>
          <p:cNvSpPr txBox="1"/>
          <p:nvPr/>
        </p:nvSpPr>
        <p:spPr>
          <a:xfrm>
            <a:off x="1793841" y="3350428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Gestionare a cliențiilor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08695-FCDD-C485-2A02-A6649428804D}"/>
              </a:ext>
            </a:extLst>
          </p:cNvPr>
          <p:cNvSpPr txBox="1"/>
          <p:nvPr/>
        </p:nvSpPr>
        <p:spPr>
          <a:xfrm>
            <a:off x="1877581" y="4802075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Conectare cu mașina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9A29F-3D26-D7A6-6AF7-32D442AD45EC}"/>
              </a:ext>
            </a:extLst>
          </p:cNvPr>
          <p:cNvSpPr txBox="1"/>
          <p:nvPr/>
        </p:nvSpPr>
        <p:spPr>
          <a:xfrm>
            <a:off x="6867258" y="4010735"/>
            <a:ext cx="447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Conexiune prin bluetooth cu aplicația mobile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819C-735F-7149-94FB-63EF3A660F9E}"/>
              </a:ext>
            </a:extLst>
          </p:cNvPr>
          <p:cNvSpPr txBox="1"/>
          <p:nvPr/>
        </p:nvSpPr>
        <p:spPr>
          <a:xfrm>
            <a:off x="1311380" y="5090989"/>
            <a:ext cx="34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Trimiterea comenzilor către mașină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92571-EEB0-F545-5889-01ED3512D9F7}"/>
              </a:ext>
            </a:extLst>
          </p:cNvPr>
          <p:cNvSpPr txBox="1"/>
          <p:nvPr/>
        </p:nvSpPr>
        <p:spPr>
          <a:xfrm>
            <a:off x="7341771" y="3654089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Simularea mânerului de la mașină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9F358E-EA04-BE5E-8644-2D9B9E063629}"/>
              </a:ext>
            </a:extLst>
          </p:cNvPr>
          <p:cNvCxnSpPr>
            <a:cxnSpLocks/>
          </p:cNvCxnSpPr>
          <p:nvPr/>
        </p:nvCxnSpPr>
        <p:spPr>
          <a:xfrm>
            <a:off x="6229932" y="1546481"/>
            <a:ext cx="0" cy="4811697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316ADF-997C-7A8D-FA93-0EA19EBBDADC}"/>
              </a:ext>
            </a:extLst>
          </p:cNvPr>
          <p:cNvCxnSpPr>
            <a:cxnSpLocks/>
          </p:cNvCxnSpPr>
          <p:nvPr/>
        </p:nvCxnSpPr>
        <p:spPr>
          <a:xfrm flipH="1">
            <a:off x="338544" y="2227096"/>
            <a:ext cx="11562052" cy="0"/>
          </a:xfrm>
          <a:prstGeom prst="line">
            <a:avLst/>
          </a:prstGeom>
          <a:ln w="38100">
            <a:solidFill>
              <a:srgbClr val="30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7E8058D-7559-FA6E-F3DC-59D2E9E47608}"/>
              </a:ext>
            </a:extLst>
          </p:cNvPr>
          <p:cNvSpPr/>
          <p:nvPr/>
        </p:nvSpPr>
        <p:spPr>
          <a:xfrm>
            <a:off x="766618" y="2633843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64CC71-5435-EADD-8EF8-30C84D2208BF}"/>
              </a:ext>
            </a:extLst>
          </p:cNvPr>
          <p:cNvSpPr/>
          <p:nvPr/>
        </p:nvSpPr>
        <p:spPr>
          <a:xfrm>
            <a:off x="766618" y="4428205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8D479C-64F7-DA04-E3ED-FC270D08E27B}"/>
              </a:ext>
            </a:extLst>
          </p:cNvPr>
          <p:cNvSpPr/>
          <p:nvPr/>
        </p:nvSpPr>
        <p:spPr>
          <a:xfrm>
            <a:off x="6927228" y="3249474"/>
            <a:ext cx="4351476" cy="1522521"/>
          </a:xfrm>
          <a:prstGeom prst="rect">
            <a:avLst/>
          </a:prstGeom>
          <a:solidFill>
            <a:srgbClr val="303192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7" name="Picture 56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D5F581AA-6AFE-13B8-E113-7AD7D8DC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" y="1036427"/>
            <a:ext cx="1325575" cy="1325575"/>
          </a:xfrm>
          <a:prstGeom prst="rect">
            <a:avLst/>
          </a:prstGeom>
        </p:spPr>
      </p:pic>
      <p:pic>
        <p:nvPicPr>
          <p:cNvPr id="58" name="Picture 5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3A987692-A663-7A17-1E50-F6216FB01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50" y="1037587"/>
            <a:ext cx="1460189" cy="1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77463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99822" y="121142"/>
            <a:ext cx="4436544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TEHNOLOGII ULTIZATE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lipart, cartoon, design, illustration&#10;&#10;Description automatically generated">
            <a:extLst>
              <a:ext uri="{FF2B5EF4-FFF2-40B4-BE49-F238E27FC236}">
                <a16:creationId xmlns:a16="http://schemas.microsoft.com/office/drawing/2014/main" id="{926FDA3D-FB6B-D6E2-8BC5-84DEE65F6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" y="3346937"/>
            <a:ext cx="1918200" cy="1918200"/>
          </a:xfrm>
          <a:prstGeom prst="rect">
            <a:avLst/>
          </a:prstGeom>
        </p:spPr>
      </p:pic>
      <p:pic>
        <p:nvPicPr>
          <p:cNvPr id="10" name="Picture 9" descr="A picture containing graphics, font, logo, clipart&#10;&#10;Description automatically generated">
            <a:extLst>
              <a:ext uri="{FF2B5EF4-FFF2-40B4-BE49-F238E27FC236}">
                <a16:creationId xmlns:a16="http://schemas.microsoft.com/office/drawing/2014/main" id="{A5B9B8E5-ECC9-E267-EF8A-F0BA81E6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15" y="2938512"/>
            <a:ext cx="2326625" cy="2326625"/>
          </a:xfrm>
          <a:prstGeom prst="rect">
            <a:avLst/>
          </a:prstGeom>
        </p:spPr>
      </p:pic>
      <p:pic>
        <p:nvPicPr>
          <p:cNvPr id="21" name="Picture 20" descr="A picture containing logo, font, graphics, design&#10;&#10;Description automatically generated">
            <a:extLst>
              <a:ext uri="{FF2B5EF4-FFF2-40B4-BE49-F238E27FC236}">
                <a16:creationId xmlns:a16="http://schemas.microsoft.com/office/drawing/2014/main" id="{A6DCD86B-685A-EDBB-E40A-8F3075501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6" y="3500295"/>
            <a:ext cx="3222968" cy="1611484"/>
          </a:xfrm>
          <a:prstGeom prst="rect">
            <a:avLst/>
          </a:prstGeom>
        </p:spPr>
      </p:pic>
      <p:pic>
        <p:nvPicPr>
          <p:cNvPr id="25" name="Picture 24" descr="A picture containing font, text, graphics, symbol&#10;&#10;Description automatically generated">
            <a:extLst>
              <a:ext uri="{FF2B5EF4-FFF2-40B4-BE49-F238E27FC236}">
                <a16:creationId xmlns:a16="http://schemas.microsoft.com/office/drawing/2014/main" id="{D6CE1DFA-00B4-C822-DC91-FB3E9B3B2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16" y="3528583"/>
            <a:ext cx="2326625" cy="1583196"/>
          </a:xfrm>
          <a:prstGeom prst="rect">
            <a:avLst/>
          </a:prstGeom>
        </p:spPr>
      </p:pic>
      <p:pic>
        <p:nvPicPr>
          <p:cNvPr id="26" name="Picture 25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F6CE1CED-B832-B0B5-5C37-82E812B7A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08" y="1801667"/>
            <a:ext cx="1325575" cy="1325575"/>
          </a:xfrm>
          <a:prstGeom prst="rect">
            <a:avLst/>
          </a:prstGeom>
        </p:spPr>
      </p:pic>
      <p:pic>
        <p:nvPicPr>
          <p:cNvPr id="28" name="Picture 27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BD310CD2-5559-C715-2B1C-06E2ED2DF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26" y="1614301"/>
            <a:ext cx="1460189" cy="14601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127A31-E305-FD00-373F-493942308FDB}"/>
              </a:ext>
            </a:extLst>
          </p:cNvPr>
          <p:cNvSpPr txBox="1"/>
          <p:nvPr/>
        </p:nvSpPr>
        <p:spPr>
          <a:xfrm>
            <a:off x="2072672" y="1436220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8C9378-0C5E-072E-89F1-F155F77E68E7}"/>
              </a:ext>
            </a:extLst>
          </p:cNvPr>
          <p:cNvSpPr txBox="1"/>
          <p:nvPr/>
        </p:nvSpPr>
        <p:spPr>
          <a:xfrm>
            <a:off x="7384099" y="1316162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81282B-117B-73AB-CDDF-FF13CF9B5728}"/>
              </a:ext>
            </a:extLst>
          </p:cNvPr>
          <p:cNvSpPr/>
          <p:nvPr/>
        </p:nvSpPr>
        <p:spPr>
          <a:xfrm>
            <a:off x="2028456" y="1132763"/>
            <a:ext cx="2823661" cy="219665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857E3-F810-A86F-4E33-F9B4CC2631A0}"/>
              </a:ext>
            </a:extLst>
          </p:cNvPr>
          <p:cNvSpPr/>
          <p:nvPr/>
        </p:nvSpPr>
        <p:spPr>
          <a:xfrm>
            <a:off x="7384099" y="1223028"/>
            <a:ext cx="2779445" cy="19042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58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51960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2" name="Picture 1" descr="A picture containing text, electronics, screenshot, mobile phone&#10;&#10;Description automatically generated">
            <a:extLst>
              <a:ext uri="{FF2B5EF4-FFF2-40B4-BE49-F238E27FC236}">
                <a16:creationId xmlns:a16="http://schemas.microsoft.com/office/drawing/2014/main" id="{A568023A-7B33-DD8D-D215-11A05B8ED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11" y="1360114"/>
            <a:ext cx="8832378" cy="48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222008" y="0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532888" y="99648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303192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PROIECTARE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63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FDC65-78F8-8C01-A307-BBA0A791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662"/>
            <a:ext cx="5687567" cy="280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0DE1B-ABB7-A2C5-B7A4-552EAD44F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97"/>
          <a:stretch/>
        </p:blipFill>
        <p:spPr bwMode="auto">
          <a:xfrm>
            <a:off x="5580636" y="1683229"/>
            <a:ext cx="6461812" cy="315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225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816352" y="112462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IMPLEMENTARE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pic>
        <p:nvPicPr>
          <p:cNvPr id="3" name="Picture 2" descr="A picture containing circle, colorfulness, screenshot, rectangle&#10;&#10;Description automatically generated">
            <a:extLst>
              <a:ext uri="{FF2B5EF4-FFF2-40B4-BE49-F238E27FC236}">
                <a16:creationId xmlns:a16="http://schemas.microsoft.com/office/drawing/2014/main" id="{223F422F-A381-09DE-2789-5922AEBA5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" y="1172201"/>
            <a:ext cx="1325575" cy="1325575"/>
          </a:xfrm>
          <a:prstGeom prst="rect">
            <a:avLst/>
          </a:prstGeom>
        </p:spPr>
      </p:pic>
      <p:pic>
        <p:nvPicPr>
          <p:cNvPr id="5" name="Picture 4" descr="A picture containing circle, screenshot, design&#10;&#10;Description automatically generated">
            <a:extLst>
              <a:ext uri="{FF2B5EF4-FFF2-40B4-BE49-F238E27FC236}">
                <a16:creationId xmlns:a16="http://schemas.microsoft.com/office/drawing/2014/main" id="{83B52733-6821-5E7E-19E9-17A84310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30" y="1099488"/>
            <a:ext cx="1460189" cy="1460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5BB29-BF5F-DC47-ABF2-53E7166F5E93}"/>
              </a:ext>
            </a:extLst>
          </p:cNvPr>
          <p:cNvSpPr txBox="1"/>
          <p:nvPr/>
        </p:nvSpPr>
        <p:spPr>
          <a:xfrm>
            <a:off x="1426629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APLICAȚIILE 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68FA4-745C-4406-6BBE-91627D6FD235}"/>
              </a:ext>
            </a:extLst>
          </p:cNvPr>
          <p:cNvSpPr txBox="1"/>
          <p:nvPr/>
        </p:nvSpPr>
        <p:spPr>
          <a:xfrm>
            <a:off x="7985926" y="1629528"/>
            <a:ext cx="277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APLICAȚIA ARDUINO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9B489B42-C400-951F-A198-B3F606F8A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1920" y="2867127"/>
            <a:ext cx="985892" cy="958404"/>
          </a:xfrm>
          <a:prstGeom prst="rect">
            <a:avLst/>
          </a:prstGeom>
        </p:spPr>
      </p:pic>
      <p:pic>
        <p:nvPicPr>
          <p:cNvPr id="9" name="Graphic 8" descr="Internet Of Things outline">
            <a:extLst>
              <a:ext uri="{FF2B5EF4-FFF2-40B4-BE49-F238E27FC236}">
                <a16:creationId xmlns:a16="http://schemas.microsoft.com/office/drawing/2014/main" id="{45B65D8B-78B7-4DCD-7578-05A99074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1920" y="4447939"/>
            <a:ext cx="985892" cy="958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87EB0-E1EE-454D-F6EE-E45C8BFEF6B9}"/>
              </a:ext>
            </a:extLst>
          </p:cNvPr>
          <p:cNvSpPr txBox="1"/>
          <p:nvPr/>
        </p:nvSpPr>
        <p:spPr>
          <a:xfrm>
            <a:off x="7527819" y="2689017"/>
            <a:ext cx="332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Implemetarea hardware</a:t>
            </a:r>
            <a:endParaRPr lang="en-US" b="1" dirty="0"/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plăcii Arduino Mega și a componentelor necesare</a:t>
            </a:r>
            <a:endParaRPr lang="en-US" sz="1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400F3-0134-B517-3A43-07CAED773245}"/>
              </a:ext>
            </a:extLst>
          </p:cNvPr>
          <p:cNvSpPr txBox="1"/>
          <p:nvPr/>
        </p:nvSpPr>
        <p:spPr>
          <a:xfrm>
            <a:off x="7527819" y="4187410"/>
            <a:ext cx="360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software</a:t>
            </a:r>
            <a:endParaRPr lang="en-US" b="1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Conectarea bluetooth</a:t>
            </a:r>
            <a:endParaRPr lang="en-US" sz="1800" dirty="0">
              <a:latin typeface="+mj-lt"/>
            </a:endParaRP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Primirea datelor de la aplicația mobile și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+mj-lt"/>
              </a:rPr>
              <a:t>deschiderea/închiderea mașinii</a:t>
            </a:r>
            <a:endParaRPr lang="ro-RO" sz="1800" dirty="0">
              <a:latin typeface="+mj-lt"/>
            </a:endParaRPr>
          </a:p>
        </p:txBody>
      </p:sp>
      <p:pic>
        <p:nvPicPr>
          <p:cNvPr id="13" name="Graphic 12" descr="Inventory outline">
            <a:extLst>
              <a:ext uri="{FF2B5EF4-FFF2-40B4-BE49-F238E27FC236}">
                <a16:creationId xmlns:a16="http://schemas.microsoft.com/office/drawing/2014/main" id="{63E14587-EDFF-1684-E9B9-549F26D8F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075" y="2867127"/>
            <a:ext cx="985891" cy="958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99C9C-F453-C01F-4044-CD95364461FD}"/>
              </a:ext>
            </a:extLst>
          </p:cNvPr>
          <p:cNvSpPr txBox="1"/>
          <p:nvPr/>
        </p:nvSpPr>
        <p:spPr>
          <a:xfrm>
            <a:off x="641813" y="2743062"/>
            <a:ext cx="3282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componentelor</a:t>
            </a:r>
            <a:endParaRPr lang="en-US" b="1" dirty="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Cre</a:t>
            </a:r>
            <a:r>
              <a:rPr lang="en-US" sz="1800" dirty="0">
                <a:latin typeface="+mj-lt"/>
              </a:rPr>
              <a:t>a</a:t>
            </a:r>
            <a:r>
              <a:rPr lang="ro-RO" sz="1800" dirty="0">
                <a:latin typeface="+mj-lt"/>
              </a:rPr>
              <a:t>rea fiecărei componente (activity) specifice</a:t>
            </a: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Implementarea funcționalitățiilor 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  <p:pic>
        <p:nvPicPr>
          <p:cNvPr id="15" name="Graphic 14" descr="Ui Ux outline">
            <a:extLst>
              <a:ext uri="{FF2B5EF4-FFF2-40B4-BE49-F238E27FC236}">
                <a16:creationId xmlns:a16="http://schemas.microsoft.com/office/drawing/2014/main" id="{24689041-4D77-BAFE-5479-A0C555ACF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6074" y="4447939"/>
            <a:ext cx="985892" cy="958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C3F430-40C7-EFF3-78AD-EC119A563AD9}"/>
              </a:ext>
            </a:extLst>
          </p:cNvPr>
          <p:cNvSpPr txBox="1"/>
          <p:nvPr/>
        </p:nvSpPr>
        <p:spPr>
          <a:xfrm>
            <a:off x="823788" y="4447939"/>
            <a:ext cx="3073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Implementarea designului</a:t>
            </a:r>
            <a:endParaRPr lang="en-US" b="1" dirty="0"/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latin typeface="+mj-lt"/>
              </a:rPr>
              <a:t>Adăugarea stilului pentru fiecare componentă utilizând fișierele XML</a:t>
            </a:r>
            <a:endParaRPr lang="en-US" sz="1800" dirty="0">
              <a:latin typeface="+mj-lt"/>
            </a:endParaRPr>
          </a:p>
          <a:p>
            <a:pPr algn="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98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121408" y="132576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TESTARE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8A1A6A-29BA-8DF7-C591-8E57790EB5D5}"/>
              </a:ext>
            </a:extLst>
          </p:cNvPr>
          <p:cNvSpPr/>
          <p:nvPr/>
        </p:nvSpPr>
        <p:spPr>
          <a:xfrm>
            <a:off x="950976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3AD6A-119F-929B-FE2F-E92F628066C5}"/>
              </a:ext>
            </a:extLst>
          </p:cNvPr>
          <p:cNvSpPr/>
          <p:nvPr/>
        </p:nvSpPr>
        <p:spPr>
          <a:xfrm>
            <a:off x="6629400" y="3026663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AB8193-6251-C127-7A62-B8B600585143}"/>
              </a:ext>
            </a:extLst>
          </p:cNvPr>
          <p:cNvSpPr/>
          <p:nvPr/>
        </p:nvSpPr>
        <p:spPr>
          <a:xfrm>
            <a:off x="3749040" y="3026664"/>
            <a:ext cx="2048256" cy="161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47BB63-AE45-F1F6-7D72-3ACE8385F50C}"/>
              </a:ext>
            </a:extLst>
          </p:cNvPr>
          <p:cNvSpPr/>
          <p:nvPr/>
        </p:nvSpPr>
        <p:spPr>
          <a:xfrm>
            <a:off x="868680" y="3026664"/>
            <a:ext cx="2048256" cy="16184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92CE30-FDD6-637F-1355-2C16AD03231F}"/>
              </a:ext>
            </a:extLst>
          </p:cNvPr>
          <p:cNvSpPr txBox="1"/>
          <p:nvPr/>
        </p:nvSpPr>
        <p:spPr>
          <a:xfrm>
            <a:off x="868680" y="3651242"/>
            <a:ext cx="201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TESTARE MANUALĂ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25672-4168-F0C6-FBDF-6BFF80897042}"/>
              </a:ext>
            </a:extLst>
          </p:cNvPr>
          <p:cNvSpPr txBox="1"/>
          <p:nvPr/>
        </p:nvSpPr>
        <p:spPr>
          <a:xfrm>
            <a:off x="3769604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EMULATORUL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9E498-B6A3-438F-DA1C-DDB0FB2E629D}"/>
              </a:ext>
            </a:extLst>
          </p:cNvPr>
          <p:cNvSpPr txBox="1"/>
          <p:nvPr/>
        </p:nvSpPr>
        <p:spPr>
          <a:xfrm>
            <a:off x="6629400" y="3512742"/>
            <a:ext cx="203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 FOLOSIND </a:t>
            </a:r>
          </a:p>
          <a:p>
            <a:pPr algn="ctr"/>
            <a:r>
              <a:rPr lang="ro-RO" dirty="0"/>
              <a:t>TELEFONUL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84848E-AAA7-62BC-4B6A-A5843795C413}"/>
              </a:ext>
            </a:extLst>
          </p:cNvPr>
          <p:cNvSpPr txBox="1"/>
          <p:nvPr/>
        </p:nvSpPr>
        <p:spPr>
          <a:xfrm>
            <a:off x="9616168" y="3651242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/>
              <a:t>TESTAREA FINALĂ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9B289-C58A-770C-92D2-6D98CB9B28CD}"/>
              </a:ext>
            </a:extLst>
          </p:cNvPr>
          <p:cNvSpPr/>
          <p:nvPr/>
        </p:nvSpPr>
        <p:spPr>
          <a:xfrm>
            <a:off x="521201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B337F2-3FD6-AB6E-9A05-FB197D11D65A}"/>
              </a:ext>
            </a:extLst>
          </p:cNvPr>
          <p:cNvSpPr/>
          <p:nvPr/>
        </p:nvSpPr>
        <p:spPr>
          <a:xfrm>
            <a:off x="3389369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D2AFAD-314F-E908-617E-7590F0BF61FF}"/>
              </a:ext>
            </a:extLst>
          </p:cNvPr>
          <p:cNvSpPr/>
          <p:nvPr/>
        </p:nvSpPr>
        <p:spPr>
          <a:xfrm>
            <a:off x="6257537" y="4042191"/>
            <a:ext cx="1034555" cy="102790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1E092-BC43-D634-33B9-DF801EE00B9F}"/>
              </a:ext>
            </a:extLst>
          </p:cNvPr>
          <p:cNvSpPr/>
          <p:nvPr/>
        </p:nvSpPr>
        <p:spPr>
          <a:xfrm>
            <a:off x="9125705" y="4297651"/>
            <a:ext cx="829804" cy="69500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09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67A44-10AA-4A5D-B879-C1AB478D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/>
          <a:stretch/>
        </p:blipFill>
        <p:spPr>
          <a:xfrm>
            <a:off x="194577" y="15"/>
            <a:ext cx="2722359" cy="1027905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63B059A-B609-6ECD-31EE-C43A05689B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12984" y="163110"/>
            <a:ext cx="3427656" cy="63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dirty="0">
                <a:solidFill>
                  <a:srgbClr val="303192"/>
                </a:solidFill>
                <a:latin typeface="Calibri" panose="020F0502020204030204"/>
              </a:rPr>
              <a:t>CONCLUZII</a:t>
            </a:r>
            <a:endParaRPr kumimoji="0" lang="en-US" sz="3600" b="1" i="0" u="none" strike="noStrike" kern="1200" cap="none" spc="-50" normalizeH="0" baseline="0" noProof="0" dirty="0">
              <a:ln>
                <a:noFill/>
              </a:ln>
              <a:solidFill>
                <a:srgbClr val="303192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BFE0-F228-0FE7-C3D4-7D5F94B7019C}"/>
              </a:ext>
            </a:extLst>
          </p:cNvPr>
          <p:cNvSpPr/>
          <p:nvPr/>
        </p:nvSpPr>
        <p:spPr>
          <a:xfrm>
            <a:off x="2722360" y="801678"/>
            <a:ext cx="9469640" cy="226242"/>
          </a:xfrm>
          <a:prstGeom prst="rect">
            <a:avLst/>
          </a:prstGeom>
          <a:gradFill flip="none" rotWithShape="1">
            <a:gsLst>
              <a:gs pos="0">
                <a:srgbClr val="30319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1D1C6F6-2B4E-A491-3BC6-D2845D75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199" y="1500923"/>
            <a:ext cx="4012207" cy="454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000" b="1" dirty="0"/>
              <a:t>OBIECTIVELE INIȚIALE AU FOST ATINSE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8BAFC-ED4E-5DEF-E029-B9DE6BA66C96}"/>
              </a:ext>
            </a:extLst>
          </p:cNvPr>
          <p:cNvSpPr txBox="1"/>
          <p:nvPr/>
        </p:nvSpPr>
        <p:spPr>
          <a:xfrm>
            <a:off x="3842234" y="2805337"/>
            <a:ext cx="488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Aplicația pentru administratori gestionează clienții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D8DF4-D251-6133-6EC2-3413E803D634}"/>
              </a:ext>
            </a:extLst>
          </p:cNvPr>
          <p:cNvSpPr txBox="1"/>
          <p:nvPr/>
        </p:nvSpPr>
        <p:spPr>
          <a:xfrm>
            <a:off x="2916936" y="3653705"/>
            <a:ext cx="5570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dirty="0"/>
              <a:t>Aplicația pentru clienți se poate conecta prin intermediul </a:t>
            </a:r>
          </a:p>
          <a:p>
            <a:pPr algn="r"/>
            <a:r>
              <a:rPr lang="ro-RO" dirty="0"/>
              <a:t>bluetooth cu mașina și poate comanda închiderea sau </a:t>
            </a:r>
          </a:p>
          <a:p>
            <a:pPr algn="r"/>
            <a:r>
              <a:rPr lang="ro-RO" dirty="0"/>
              <a:t>deschiderea mașinii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81622-5E6B-436C-2065-4B9692C9BB39}"/>
              </a:ext>
            </a:extLst>
          </p:cNvPr>
          <p:cNvSpPr txBox="1"/>
          <p:nvPr/>
        </p:nvSpPr>
        <p:spPr>
          <a:xfrm>
            <a:off x="3986784" y="5740748"/>
            <a:ext cx="544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Montaj hardware care simulează mânerul mașinii poate </a:t>
            </a:r>
          </a:p>
          <a:p>
            <a:r>
              <a:rPr lang="ro-RO" dirty="0"/>
              <a:t>primi comenzi prin intermediul bluetooth de la client</a:t>
            </a:r>
            <a:endParaRPr lang="en-US" dirty="0"/>
          </a:p>
          <a:p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F422C-55D7-2C77-BAFF-7925438F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61510">
            <a:off x="920272" y="1678315"/>
            <a:ext cx="3100225" cy="1221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38C056-98D0-26B2-37F5-D385D608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4057">
            <a:off x="8342217" y="3734258"/>
            <a:ext cx="3312858" cy="1231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3BD801-CF2F-DB15-0646-2B2A5AEC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5434">
            <a:off x="1074185" y="5065599"/>
            <a:ext cx="3059203" cy="1201387"/>
          </a:xfrm>
          <a:prstGeom prst="rect">
            <a:avLst/>
          </a:pr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1EADB797-E0D5-9852-00C7-18E4E6FB27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07" y="3796272"/>
            <a:ext cx="1091935" cy="1106978"/>
          </a:xfrm>
          <a:prstGeom prst="rect">
            <a:avLst/>
          </a:prstGeom>
        </p:spPr>
      </p:pic>
      <p:pic>
        <p:nvPicPr>
          <p:cNvPr id="19" name="Picture 18" descr="Icon&#10;&#10;Description automatically generated with medium confidence">
            <a:extLst>
              <a:ext uri="{FF2B5EF4-FFF2-40B4-BE49-F238E27FC236}">
                <a16:creationId xmlns:a16="http://schemas.microsoft.com/office/drawing/2014/main" id="{307A6EC2-EA9B-DE49-80D6-986196CD92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16" y="1727006"/>
            <a:ext cx="1091935" cy="1106978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62F68FFC-03E3-C49A-9B5A-FF195C0BE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8" y="5095435"/>
            <a:ext cx="1091935" cy="11069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2B5547-23B3-2847-45ED-987AF9A6F904}"/>
              </a:ext>
            </a:extLst>
          </p:cNvPr>
          <p:cNvSpPr/>
          <p:nvPr/>
        </p:nvSpPr>
        <p:spPr>
          <a:xfrm>
            <a:off x="3959114" y="1483191"/>
            <a:ext cx="444691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102CA5-61B7-0014-9621-07BF9E8B9587}"/>
              </a:ext>
            </a:extLst>
          </p:cNvPr>
          <p:cNvSpPr/>
          <p:nvPr/>
        </p:nvSpPr>
        <p:spPr>
          <a:xfrm>
            <a:off x="3842234" y="2816716"/>
            <a:ext cx="47988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7268E-E217-36D7-CB87-353B349EC139}"/>
              </a:ext>
            </a:extLst>
          </p:cNvPr>
          <p:cNvSpPr/>
          <p:nvPr/>
        </p:nvSpPr>
        <p:spPr>
          <a:xfrm>
            <a:off x="2901695" y="3680716"/>
            <a:ext cx="5601429" cy="86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339D7D-9197-3AE1-F9EF-4F5FC920A04C}"/>
              </a:ext>
            </a:extLst>
          </p:cNvPr>
          <p:cNvSpPr/>
          <p:nvPr/>
        </p:nvSpPr>
        <p:spPr>
          <a:xfrm>
            <a:off x="3986784" y="5742206"/>
            <a:ext cx="5601429" cy="702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011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Murariu, Sebastian-Cosmin (uib62942)</dc:creator>
  <cp:lastModifiedBy>Senciuc, Paula-Kristine (uif02499)</cp:lastModifiedBy>
  <cp:revision>8</cp:revision>
  <dcterms:created xsi:type="dcterms:W3CDTF">2023-06-02T11:19:46Z</dcterms:created>
  <dcterms:modified xsi:type="dcterms:W3CDTF">2023-06-02T14:38:23Z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