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 id="266" r:id="rId1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192"/>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01F00-C4EE-4FAB-A536-C5273BA0C068}" v="1" dt="2023-06-12T12:49:26.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4" autoAdjust="0"/>
  </p:normalViewPr>
  <p:slideViewPr>
    <p:cSldViewPr snapToGrid="0">
      <p:cViewPr varScale="1">
        <p:scale>
          <a:sx n="60" d="100"/>
          <a:sy n="60" d="100"/>
        </p:scale>
        <p:origin x="802" y="48"/>
      </p:cViewPr>
      <p:guideLst>
        <p:guide orient="horz" pos="1944"/>
        <p:guide pos="3840"/>
      </p:guideLst>
    </p:cSldViewPr>
  </p:slideViewPr>
  <p:notesTextViewPr>
    <p:cViewPr>
      <p:scale>
        <a:sx n="1" d="1"/>
        <a:sy n="1" d="1"/>
      </p:scale>
      <p:origin x="0" y="0"/>
    </p:cViewPr>
  </p:notesTextViewPr>
  <p:notesViewPr>
    <p:cSldViewPr snapToGrid="0">
      <p:cViewPr varScale="1">
        <p:scale>
          <a:sx n="62" d="100"/>
          <a:sy n="62" d="100"/>
        </p:scale>
        <p:origin x="91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CB558-25AA-4E89-84CC-E25BF9F40668}"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0A304-C2DC-4AD8-AE81-3D9119FFB40C}" type="slidenum">
              <a:rPr lang="en-US" smtClean="0"/>
              <a:t>‹#›</a:t>
            </a:fld>
            <a:endParaRPr lang="en-US"/>
          </a:p>
        </p:txBody>
      </p:sp>
    </p:spTree>
    <p:extLst>
      <p:ext uri="{BB962C8B-B14F-4D97-AF65-F5344CB8AC3E}">
        <p14:creationId xmlns:p14="http://schemas.microsoft.com/office/powerpoint/2010/main" val="165154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40A304-C2DC-4AD8-AE81-3D9119FFB40C}" type="slidenum">
              <a:rPr lang="en-US" smtClean="0"/>
              <a:t>1</a:t>
            </a:fld>
            <a:endParaRPr lang="en-US"/>
          </a:p>
        </p:txBody>
      </p:sp>
    </p:spTree>
    <p:extLst>
      <p:ext uri="{BB962C8B-B14F-4D97-AF65-F5344CB8AC3E}">
        <p14:creationId xmlns:p14="http://schemas.microsoft.com/office/powerpoint/2010/main" val="202471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Testarea aplicației a fost făcută manual, folosind atât un telefon fizic pentru aplicația cliențiilor, dar și un emulator integrat în Android Studio pentru aplicația administratorului când nu există nevoia de conexiune bluetooth.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Aceste testări au fost făcute într-un mod agile testând și integrând fiecare funcționalitate în parte. În final am testat întregul sistem și toate conexiunile din acesta.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10</a:t>
            </a:fld>
            <a:endParaRPr lang="en-US"/>
          </a:p>
        </p:txBody>
      </p:sp>
    </p:spTree>
    <p:extLst>
      <p:ext uri="{BB962C8B-B14F-4D97-AF65-F5344CB8AC3E}">
        <p14:creationId xmlns:p14="http://schemas.microsoft.com/office/powerpoint/2010/main" val="215953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În concluzie toate obiectivele inițiale au fost atinse.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Au fost dezvoltate două aplicații Android: prima pentru administratori pentru a putea gestiona clienții și a doua destinată cliențiilor pentru a se putea conecta la mașină și a putea controla închidere și deschiderea mașinii folosind telefonul.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 partea de aplicația Arduino a fost realizat montajul hardware și a fost dezolvată aplicația care permite conectarea mașinii cu telefonul mobil și comunicarea dintre acestea.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11</a:t>
            </a:fld>
            <a:endParaRPr lang="en-US"/>
          </a:p>
        </p:txBody>
      </p:sp>
    </p:spTree>
    <p:extLst>
      <p:ext uri="{BB962C8B-B14F-4D97-AF65-F5344CB8AC3E}">
        <p14:creationId xmlns:p14="http://schemas.microsoft.com/office/powerpoint/2010/main" val="182735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Direcțiile de dezvoltare viitoare au fost împărțite pe partea de aplicație mobile și pe partea de aplicație Arduino.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Din punctul de vedere al aplicației pentru administrator ar putea fi dezvoltate mai multe funcționalități pentru gestionarea clienților, de exemplu ștergerea unui client, iar pentru aplicația destinată cliențiilor ar putea fi crescută interacțiunea smart cu clientul, de exemplu autentificarea cu amprenta sau recunoașterea facială.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 partea de Arduino, modulul bluetooth ar putea fi înlocuit de un modul GSM de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conexiunea</a:t>
            </a:r>
            <a:r>
              <a:rPr lang="en-US" sz="1800" dirty="0">
                <a:effectLst/>
                <a:latin typeface="Arial" panose="020B0604020202020204" pitchFamily="34" charset="0"/>
                <a:ea typeface="Calibri" panose="020F0502020204030204" pitchFamily="34" charset="0"/>
                <a:cs typeface="Times New Roman" panose="02020603050405020304" pitchFamily="18" charset="0"/>
              </a:rPr>
              <a:t> 5G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pentru</a:t>
            </a:r>
            <a:r>
              <a:rPr lang="en-US" sz="1800" dirty="0">
                <a:effectLst/>
                <a:latin typeface="Arial" panose="020B0604020202020204" pitchFamily="34" charset="0"/>
                <a:ea typeface="Calibri" panose="020F0502020204030204" pitchFamily="34" charset="0"/>
                <a:cs typeface="Times New Roman" panose="02020603050405020304" pitchFamily="18" charset="0"/>
              </a:rPr>
              <a:t> a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imbunatati</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viteza</a:t>
            </a:r>
            <a:r>
              <a:rPr lang="en-US" sz="1800" dirty="0">
                <a:effectLst/>
                <a:latin typeface="Arial" panose="020B0604020202020204" pitchFamily="34" charset="0"/>
                <a:ea typeface="Calibri" panose="020F0502020204030204" pitchFamily="34" charset="0"/>
                <a:cs typeface="Times New Roman" panose="02020603050405020304" pitchFamily="18" charset="0"/>
              </a:rPr>
              <a:t> de transfer a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datelor</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ro-RO" sz="1800" dirty="0">
                <a:effectLst/>
                <a:latin typeface="Arial" panose="020B0604020202020204" pitchFamily="34" charset="0"/>
                <a:ea typeface="Calibri" panose="020F0502020204030204" pitchFamily="34" charset="0"/>
                <a:cs typeface="Times New Roman" panose="02020603050405020304" pitchFamily="18" charset="0"/>
              </a:rPr>
              <a:t>și ar trebui adăugate mai multe layere de securitate.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12</a:t>
            </a:fld>
            <a:endParaRPr lang="en-US"/>
          </a:p>
        </p:txBody>
      </p:sp>
    </p:spTree>
    <p:extLst>
      <p:ext uri="{BB962C8B-B14F-4D97-AF65-F5344CB8AC3E}">
        <p14:creationId xmlns:p14="http://schemas.microsoft.com/office/powerpoint/2010/main" val="35788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400" dirty="0">
                <a:effectLst/>
                <a:latin typeface="Arial" panose="020B0604020202020204" pitchFamily="34" charset="0"/>
                <a:ea typeface="Calibri" panose="020F0502020204030204" pitchFamily="34" charset="0"/>
                <a:cs typeface="Times New Roman" panose="02020603050405020304" pitchFamily="18" charset="0"/>
              </a:rPr>
              <a:t>Voi începe cu motivația alegerii temei. Pentru a alege această temă am luat în considerare 3 factori.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400" b="1" dirty="0">
                <a:solidFill>
                  <a:srgbClr val="548235"/>
                </a:solidFill>
                <a:effectLst/>
                <a:latin typeface="Arial" panose="020B0604020202020204" pitchFamily="34" charset="0"/>
                <a:ea typeface="Calibri" panose="020F0502020204030204" pitchFamily="34" charset="0"/>
                <a:cs typeface="Times New Roman" panose="02020603050405020304" pitchFamily="18" charset="0"/>
              </a:rPr>
              <a:t>Primul</a:t>
            </a:r>
            <a:r>
              <a:rPr lang="ro-RO" sz="1400" dirty="0">
                <a:effectLst/>
                <a:latin typeface="Arial" panose="020B0604020202020204" pitchFamily="34" charset="0"/>
                <a:ea typeface="Calibri" panose="020F0502020204030204" pitchFamily="34" charset="0"/>
                <a:cs typeface="Times New Roman" panose="02020603050405020304" pitchFamily="18" charset="0"/>
              </a:rPr>
              <a:t> este dezvoltarea rapidă și continuă a tehnologiei care ne impactează pe toți atât din punct de vedere profesional, cât și personal, oamenii nemaifiind doar nevoiți să se adapteze la noile tehnologii ci devenind atrași de acestea.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400" b="1" dirty="0">
                <a:solidFill>
                  <a:srgbClr val="548235"/>
                </a:solidFill>
                <a:effectLst/>
                <a:latin typeface="Arial" panose="020B0604020202020204" pitchFamily="34" charset="0"/>
                <a:ea typeface="Calibri" panose="020F0502020204030204" pitchFamily="34" charset="0"/>
                <a:cs typeface="Times New Roman" panose="02020603050405020304" pitchFamily="18" charset="0"/>
              </a:rPr>
              <a:t>Al doilea</a:t>
            </a:r>
            <a:r>
              <a:rPr lang="ro-RO" sz="1400" dirty="0">
                <a:solidFill>
                  <a:srgbClr val="548235"/>
                </a:solidFill>
                <a:effectLst/>
                <a:latin typeface="Arial" panose="020B0604020202020204" pitchFamily="34" charset="0"/>
                <a:ea typeface="Calibri" panose="020F0502020204030204" pitchFamily="34" charset="0"/>
                <a:cs typeface="Times New Roman" panose="02020603050405020304" pitchFamily="18" charset="0"/>
              </a:rPr>
              <a:t> </a:t>
            </a:r>
            <a:r>
              <a:rPr lang="ro-RO" sz="1400" dirty="0">
                <a:effectLst/>
                <a:latin typeface="Arial" panose="020B0604020202020204" pitchFamily="34" charset="0"/>
                <a:ea typeface="Calibri" panose="020F0502020204030204" pitchFamily="34" charset="0"/>
                <a:cs typeface="Times New Roman" panose="02020603050405020304" pitchFamily="18" charset="0"/>
              </a:rPr>
              <a:t>factor este nevoia oamenilor de a-și crea așa zisele „ecosisteme” digitale încercând să își controleze cât mai ușor toate dispozitivele ce le dețin, telefonul mobil fiind telecomanda pentru acest ecosistem.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400" b="1" dirty="0">
                <a:solidFill>
                  <a:srgbClr val="548235"/>
                </a:solidFill>
                <a:effectLst/>
                <a:latin typeface="Arial" panose="020B0604020202020204" pitchFamily="34" charset="0"/>
                <a:ea typeface="Calibri" panose="020F0502020204030204" pitchFamily="34" charset="0"/>
                <a:cs typeface="Times New Roman" panose="02020603050405020304" pitchFamily="18" charset="0"/>
              </a:rPr>
              <a:t>Ultimul</a:t>
            </a:r>
            <a:r>
              <a:rPr lang="ro-RO" sz="1400" dirty="0">
                <a:effectLst/>
                <a:latin typeface="Arial" panose="020B0604020202020204" pitchFamily="34" charset="0"/>
                <a:ea typeface="Calibri" panose="020F0502020204030204" pitchFamily="34" charset="0"/>
                <a:cs typeface="Times New Roman" panose="02020603050405020304" pitchFamily="18" charset="0"/>
              </a:rPr>
              <a:t> factor este domeniul în care activez în prezent, domeniul automotive, unde împreună cu mentorul meu am reușit să găsesc ideea de lucrare care se pretează cel mai bine pe situația actuală, unde cheia devine o aplicație mobilă, interconectată prin bluetooth cu mașina oferind acces facil. Este o tehnologie nouă care se dezvoltă chiar în aceste momente de către colegii mei absolvenți și ei ai facultății noastre.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050" dirty="0"/>
          </a:p>
        </p:txBody>
      </p:sp>
      <p:sp>
        <p:nvSpPr>
          <p:cNvPr id="4" name="Slide Number Placeholder 3"/>
          <p:cNvSpPr>
            <a:spLocks noGrp="1"/>
          </p:cNvSpPr>
          <p:nvPr>
            <p:ph type="sldNum" sz="quarter" idx="5"/>
          </p:nvPr>
        </p:nvSpPr>
        <p:spPr/>
        <p:txBody>
          <a:bodyPr/>
          <a:lstStyle/>
          <a:p>
            <a:fld id="{6840A304-C2DC-4AD8-AE81-3D9119FFB40C}" type="slidenum">
              <a:rPr lang="en-US" smtClean="0"/>
              <a:t>2</a:t>
            </a:fld>
            <a:endParaRPr lang="en-US"/>
          </a:p>
        </p:txBody>
      </p:sp>
    </p:spTree>
    <p:extLst>
      <p:ext uri="{BB962C8B-B14F-4D97-AF65-F5344CB8AC3E}">
        <p14:creationId xmlns:p14="http://schemas.microsoft.com/office/powerpoint/2010/main" val="419624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Obiectivele lucrării au fost împărțite în două arii: cea pentru aplicațiile mobile și cea pentru aplicația Arduino.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b="1" dirty="0">
                <a:effectLst/>
                <a:latin typeface="Arial" panose="020B0604020202020204" pitchFamily="34" charset="0"/>
                <a:ea typeface="Calibri" panose="020F0502020204030204" pitchFamily="34" charset="0"/>
                <a:cs typeface="Times New Roman" panose="02020603050405020304" pitchFamily="18" charset="0"/>
              </a:rPr>
              <a:t>În partea mobile </a:t>
            </a:r>
            <a:r>
              <a:rPr lang="ro-RO" sz="1800" dirty="0">
                <a:effectLst/>
                <a:latin typeface="Arial" panose="020B0604020202020204" pitchFamily="34" charset="0"/>
                <a:ea typeface="Calibri" panose="020F0502020204030204" pitchFamily="34" charset="0"/>
                <a:cs typeface="Times New Roman" panose="02020603050405020304" pitchFamily="18" charset="0"/>
              </a:rPr>
              <a:t>există două aplicații Android: una destinată administratorului pentru a gestiona înscrierea cliențiilor în aplicație și una pentru clienți care va fi folosită direct de aceștia pentru a se putea conecta prin bluetooth la mașină și a putea gestiona închiderea și deschiderea mașinii din telefonul mobil.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b="1" dirty="0">
                <a:effectLst/>
                <a:latin typeface="Arial" panose="020B0604020202020204" pitchFamily="34" charset="0"/>
                <a:ea typeface="Calibri" panose="020F0502020204030204" pitchFamily="34" charset="0"/>
                <a:cs typeface="Times New Roman" panose="02020603050405020304" pitchFamily="18" charset="0"/>
              </a:rPr>
              <a:t>În partea aplicației Arduino </a:t>
            </a:r>
            <a:r>
              <a:rPr lang="ro-RO" sz="1800" dirty="0">
                <a:effectLst/>
                <a:latin typeface="Arial" panose="020B0604020202020204" pitchFamily="34" charset="0"/>
                <a:ea typeface="Calibri" panose="020F0502020204030204" pitchFamily="34" charset="0"/>
                <a:cs typeface="Times New Roman" panose="02020603050405020304" pitchFamily="18" charset="0"/>
              </a:rPr>
              <a:t>ca obiective au fost crearea unui montaj hardware care simulează prezența unei mașini și dezvoltarea unei aplicații care permite conectarea și comunicarea cu telefonul prin intermediul bluetooth-ului.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3</a:t>
            </a:fld>
            <a:endParaRPr lang="en-US"/>
          </a:p>
        </p:txBody>
      </p:sp>
    </p:spTree>
    <p:extLst>
      <p:ext uri="{BB962C8B-B14F-4D97-AF65-F5344CB8AC3E}">
        <p14:creationId xmlns:p14="http://schemas.microsoft.com/office/powerpoint/2010/main" val="1076092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Pentru aplicațiile mobile din acestă lucrare am ales ca sistem de operare Android, iar pentru dezvoltarea acestora s-a folosit limbajul de programare Java în IDE ul Android Studio.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Pentru baza de date pentru clienți și pentru autentificare s-a folosit Firebase.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Pentru aplicația Arduino s-a folosit IDE-ul specific și limbajul C, iar pentru montajul hardware au fost utilizate o placă de dezvoltare Arduino Mega, un modul bluetooth, un senzor tactil și un led.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4</a:t>
            </a:fld>
            <a:endParaRPr lang="en-US"/>
          </a:p>
        </p:txBody>
      </p:sp>
    </p:spTree>
    <p:extLst>
      <p:ext uri="{BB962C8B-B14F-4D97-AF65-F5344CB8AC3E}">
        <p14:creationId xmlns:p14="http://schemas.microsoft.com/office/powerpoint/2010/main" val="126734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Arial" panose="020B0604020202020204" pitchFamily="34" charset="0"/>
                <a:ea typeface="Calibri" panose="020F0502020204030204" pitchFamily="34" charset="0"/>
                <a:cs typeface="Times New Roman" panose="02020603050405020304" pitchFamily="18" charset="0"/>
              </a:rPr>
              <a:t>În vederea proiectării lucrării de diplomă s-a dezvoltat o aplicație Android destinată administratorului, o aplicație Android destinată clienților și o aplicație Arduino ce simulează prezența unei mașini.</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Arial" panose="020B0604020202020204" pitchFamily="34" charset="0"/>
                <a:ea typeface="Calibri" panose="020F0502020204030204" pitchFamily="34" charset="0"/>
                <a:cs typeface="Times New Roman" panose="02020603050405020304" pitchFamily="18" charset="0"/>
              </a:rPr>
              <a:t>Aplicația administratoului gestionează clienții și le salvează datele prin intermediul Firebase. Pentru a se putea conecta la mașina dorită, clientul primește datele sale salvate de administrator, iar comunicarea dintre aplicația Android a clientului și aplicația Arduino se realizează prin intermediul unui protocol bazat pe bluetooth.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5</a:t>
            </a:fld>
            <a:endParaRPr lang="en-US"/>
          </a:p>
        </p:txBody>
      </p:sp>
    </p:spTree>
    <p:extLst>
      <p:ext uri="{BB962C8B-B14F-4D97-AF65-F5344CB8AC3E}">
        <p14:creationId xmlns:p14="http://schemas.microsoft.com/office/powerpoint/2010/main" val="248616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800" dirty="0">
                <a:effectLst/>
                <a:latin typeface="Arial" panose="020B0604020202020204" pitchFamily="34" charset="0"/>
                <a:ea typeface="Calibri" panose="020F0502020204030204" pitchFamily="34" charset="0"/>
              </a:rPr>
              <a:t>În cadrul aplicației destinată administratorului, acesta se poate autentifica, poate vizualiza datele clienților, să adauge noi clienți și să adauge noi adrese MAC care reprezintă posibilitatea ca clientul să se conecteze la o nouă mașină.</a:t>
            </a:r>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6</a:t>
            </a:fld>
            <a:endParaRPr lang="en-US"/>
          </a:p>
        </p:txBody>
      </p:sp>
    </p:spTree>
    <p:extLst>
      <p:ext uri="{BB962C8B-B14F-4D97-AF65-F5344CB8AC3E}">
        <p14:creationId xmlns:p14="http://schemas.microsoft.com/office/powerpoint/2010/main" val="383767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Arial" panose="020B0604020202020204" pitchFamily="34" charset="0"/>
                <a:ea typeface="Calibri" panose="020F0502020204030204" pitchFamily="34" charset="0"/>
                <a:cs typeface="Times New Roman" panose="02020603050405020304" pitchFamily="18" charset="0"/>
              </a:rPr>
              <a:t>În cadrul aplicației clientului, acesta se autentifică cu datele primite de administrator, poate porni sau opri bluetoothul telefonului, poate căuta mașinile sale în apropiere, poate vizualiza atât starea de oprire sau pornire bluetoothului telefonului, cât și disponibilitatea telefonului de bluetooth. După căutarea mașinilor, clientul vede o listă cu acestea și se poate conecta după preferințe. După ce conectarea a fost făcută cu succes poate vedea starea în care se află mașina, deschisă sau închisă, poate deschide sau închide mașina și se poate deconecta de la mașină.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7</a:t>
            </a:fld>
            <a:endParaRPr lang="en-US"/>
          </a:p>
        </p:txBody>
      </p:sp>
    </p:spTree>
    <p:extLst>
      <p:ext uri="{BB962C8B-B14F-4D97-AF65-F5344CB8AC3E}">
        <p14:creationId xmlns:p14="http://schemas.microsoft.com/office/powerpoint/2010/main" val="2656832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Arial" panose="020B0604020202020204" pitchFamily="34" charset="0"/>
                <a:ea typeface="Calibri" panose="020F0502020204030204" pitchFamily="34" charset="0"/>
                <a:cs typeface="Times New Roman" panose="02020603050405020304" pitchFamily="18" charset="0"/>
              </a:rPr>
              <a:t>În prima parte a proiectării aplicației Arduino care simulează prezența unei mașini, s-a implementat funcționalitatea seznorului tactil. Dacă acesta este acționat și în funcție de starea ledului se va trimite către aplicația Android un mesaj de STATUS_LOCK sau un mesaj de STATUS_UNLOCK.</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o-RO" sz="1800" dirty="0">
                <a:effectLst/>
                <a:latin typeface="Arial" panose="020B0604020202020204" pitchFamily="34" charset="0"/>
                <a:ea typeface="Calibri" panose="020F0502020204030204" pitchFamily="34" charset="0"/>
                <a:cs typeface="Times New Roman" panose="02020603050405020304" pitchFamily="18" charset="0"/>
              </a:rPr>
              <a:t>În a doua parte a proiectării se verifică căt timp aplicația Arduino primește mesaje de la aplicația Android prin bluetooth. În cazul în care există un mesaj acesta va fi tratat.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8</a:t>
            </a:fld>
            <a:endParaRPr lang="en-US"/>
          </a:p>
        </p:txBody>
      </p:sp>
    </p:spTree>
    <p:extLst>
      <p:ext uri="{BB962C8B-B14F-4D97-AF65-F5344CB8AC3E}">
        <p14:creationId xmlns:p14="http://schemas.microsoft.com/office/powerpoint/2010/main" val="244720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În partea de implementare a aplicațiilor Android am creat cate o compentă de tip activity pentru fiecare fereastra cu care utilizatorul ia contact, iar în cadrul acestora am implementat funcționalitățiile gândite în faza de proiectare. O altă componentă implementată a fost cea de BroadcastReceiver pentru a putea primi și trata un eveniment, acela de a găsi dispozitive bluetooth în apropiere, ceea ce reprezintă o funcționalitate cheie în conectarea clientului la mașină.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Dupa implementarea funcționalităților a fost creat designul fiecarei componente utilizând fișiere xml speficice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o-RO" sz="1800" dirty="0">
                <a:effectLst/>
                <a:latin typeface="Arial" panose="020B0604020202020204" pitchFamily="34" charset="0"/>
                <a:ea typeface="Calibri" panose="020F0502020204030204" pitchFamily="34" charset="0"/>
                <a:cs typeface="Times New Roman" panose="02020603050405020304" pitchFamily="18" charset="0"/>
              </a:rPr>
              <a:t>Pe partea de aplicație Arduino a fost creat prima dată montajul hardware iar apoi a fost facuta implementarea software pentru a putea conecta teleffonul cu masina si pentru a putea primi si trimite date între cele doua aplicații.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40A304-C2DC-4AD8-AE81-3D9119FFB40C}" type="slidenum">
              <a:rPr lang="en-US" smtClean="0"/>
              <a:t>9</a:t>
            </a:fld>
            <a:endParaRPr lang="en-US"/>
          </a:p>
        </p:txBody>
      </p:sp>
    </p:spTree>
    <p:extLst>
      <p:ext uri="{BB962C8B-B14F-4D97-AF65-F5344CB8AC3E}">
        <p14:creationId xmlns:p14="http://schemas.microsoft.com/office/powerpoint/2010/main" val="285671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6C9B-0EE0-C875-4A3E-9C22BF16A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FD39BA2-B0FB-B718-9D9E-29A129F09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39041C4C-DFE3-A537-5983-E75AF79E3BFD}"/>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68C6BB67-0AEA-84E7-76A8-2BBA6011943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7953049-3296-CF2A-4A23-17B2B56D1850}"/>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2601487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A947-DFE9-6075-9784-0002EC0B0EE8}"/>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45BA3C4A-2342-D5C5-36B7-CB5734337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F7C2050-E0FE-5E5D-1949-5A43635B3EFE}"/>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5C88BA75-96E0-7A4D-50B3-3C0D7FCF2E35}"/>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05180113-567D-C2C1-2F55-38F443C174EA}"/>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148625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DDA37E-4EE7-FCDD-9D1A-0A93030DBE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C93CBA6-9AF8-A384-DDEF-60F679292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73F3218-6BE2-E251-E202-D3C8A668AA6F}"/>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AB929730-A046-6213-F25B-A73584632FE8}"/>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744605D7-9061-176F-4003-7212EF6DEB12}"/>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127048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B083-B8D0-EEB6-9678-272470ED7C4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A8CBC818-4DA1-8630-A4AB-42B654497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CF2437E-569A-756A-17E3-DDDE000935FA}"/>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FAACD2A8-148D-AD65-6D2F-D64635EB302F}"/>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9E7233C2-6FB3-15C6-5980-8CE79000DF13}"/>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57438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33BB-5F70-49BA-6372-EAA9692D0F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2B2AE831-C569-519B-B43B-174F4FCF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8986C-688A-9F5D-0E38-58EEDDD9E309}"/>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1A409CED-B1A8-E0A3-8A60-0B574525626B}"/>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D0C9E409-A097-1B14-77BC-A5FACEEA5AA1}"/>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8596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FFC5-0BEF-FEBB-FD21-0EAEFD699F3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9421C0-BC77-F1AE-D800-FC009EC81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A21F8C05-DD25-1BB4-BD74-3E50AA895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2FA8E96C-C788-105E-D8CC-0C71D57FBEB7}"/>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6" name="Footer Placeholder 5">
            <a:extLst>
              <a:ext uri="{FF2B5EF4-FFF2-40B4-BE49-F238E27FC236}">
                <a16:creationId xmlns:a16="http://schemas.microsoft.com/office/drawing/2014/main" id="{E4C8B3CB-C8C9-AB91-6B8C-793AA5951090}"/>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ED7D0F89-F136-8969-9A5D-FC399AA4FBF9}"/>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258672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0F666-3C03-97A9-FBC7-8DE6635C2C39}"/>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A785E341-9DE0-3FCC-F30C-3AD25F79F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9514EF-2702-20AB-E0B4-B34715D291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4B76634-DE2A-B3D7-42BB-CEE5C2414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E718C-DB5C-9910-CF60-64BD317AC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5F012BE7-3593-79EF-DC8E-0045E1360BDD}"/>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8" name="Footer Placeholder 7">
            <a:extLst>
              <a:ext uri="{FF2B5EF4-FFF2-40B4-BE49-F238E27FC236}">
                <a16:creationId xmlns:a16="http://schemas.microsoft.com/office/drawing/2014/main" id="{7E8BC523-015A-54D3-34C0-7B1EFE663D46}"/>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48837FDF-0CDB-2FA0-1F80-8ACA84C6FACB}"/>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209462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9C48-7A42-22D1-C299-0E98A5A05FE6}"/>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65F41F6F-B559-5D61-2C30-46CFEB0FEA5E}"/>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4" name="Footer Placeholder 3">
            <a:extLst>
              <a:ext uri="{FF2B5EF4-FFF2-40B4-BE49-F238E27FC236}">
                <a16:creationId xmlns:a16="http://schemas.microsoft.com/office/drawing/2014/main" id="{A33C5302-0DAE-84E6-43E3-EE2E53BD23BC}"/>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07B08D13-CB21-F643-6EF3-57BE8BA09726}"/>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262275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AD0D3-6B88-8AF4-CF3C-6F4173185DEF}"/>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3" name="Footer Placeholder 2">
            <a:extLst>
              <a:ext uri="{FF2B5EF4-FFF2-40B4-BE49-F238E27FC236}">
                <a16:creationId xmlns:a16="http://schemas.microsoft.com/office/drawing/2014/main" id="{58ABEC5A-D0F5-A7C6-4B4F-03A5D46F67DF}"/>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D8F82B00-870D-63AA-8298-0277B6B00AD4}"/>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377882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03A5-63A6-5525-1242-3DBAEC1BD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FBE6412-BE4C-7FB3-4347-E1EB9AE4B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617E5E26-A486-EF9B-55CB-B7ADAB144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3FC51-6490-A54A-F2C7-FE92E65608C7}"/>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6" name="Footer Placeholder 5">
            <a:extLst>
              <a:ext uri="{FF2B5EF4-FFF2-40B4-BE49-F238E27FC236}">
                <a16:creationId xmlns:a16="http://schemas.microsoft.com/office/drawing/2014/main" id="{F60AFE6A-9859-2B09-B5A4-10E52C9381BE}"/>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39A34D4C-663F-D17F-32C7-C8EF58573E8C}"/>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11722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9A36-11A9-EC3E-F113-C6F855875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6CC8288D-3B6F-70BC-E1C2-4151F2658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C0747FF3-0814-FF52-4E30-CCBE6E801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D1DDB-0B8F-51E6-40B9-C75869096CF5}"/>
              </a:ext>
            </a:extLst>
          </p:cNvPr>
          <p:cNvSpPr>
            <a:spLocks noGrp="1"/>
          </p:cNvSpPr>
          <p:nvPr>
            <p:ph type="dt" sz="half" idx="10"/>
          </p:nvPr>
        </p:nvSpPr>
        <p:spPr/>
        <p:txBody>
          <a:bodyPr/>
          <a:lstStyle/>
          <a:p>
            <a:fld id="{33DEE708-5594-4FF7-B087-39172A70F381}" type="datetimeFigureOut">
              <a:rPr lang="ro-RO" smtClean="0"/>
              <a:t>12.06.2023</a:t>
            </a:fld>
            <a:endParaRPr lang="ro-RO"/>
          </a:p>
        </p:txBody>
      </p:sp>
      <p:sp>
        <p:nvSpPr>
          <p:cNvPr id="6" name="Footer Placeholder 5">
            <a:extLst>
              <a:ext uri="{FF2B5EF4-FFF2-40B4-BE49-F238E27FC236}">
                <a16:creationId xmlns:a16="http://schemas.microsoft.com/office/drawing/2014/main" id="{C14734DF-5681-04A7-8819-33ECE8C2AEF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F7778CB8-B201-AD2C-E99D-2D439F61C396}"/>
              </a:ext>
            </a:extLst>
          </p:cNvPr>
          <p:cNvSpPr>
            <a:spLocks noGrp="1"/>
          </p:cNvSpPr>
          <p:nvPr>
            <p:ph type="sldNum" sz="quarter" idx="12"/>
          </p:nvPr>
        </p:nvSpPr>
        <p:spPr/>
        <p:txBody>
          <a:bodyPr/>
          <a:lstStyle/>
          <a:p>
            <a:fld id="{353F9BDB-CD45-49E1-A327-3B4635B0E1FE}" type="slidenum">
              <a:rPr lang="ro-RO" smtClean="0"/>
              <a:t>‹#›</a:t>
            </a:fld>
            <a:endParaRPr lang="ro-RO"/>
          </a:p>
        </p:txBody>
      </p:sp>
    </p:spTree>
    <p:extLst>
      <p:ext uri="{BB962C8B-B14F-4D97-AF65-F5344CB8AC3E}">
        <p14:creationId xmlns:p14="http://schemas.microsoft.com/office/powerpoint/2010/main" val="164268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53C4-8072-18BE-88EC-D91C3C62B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593C2665-81BA-3486-4890-6B26F321F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6CDBC714-8957-C6D3-19F0-7F3C8FA26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E708-5594-4FF7-B087-39172A70F381}" type="datetimeFigureOut">
              <a:rPr lang="ro-RO" smtClean="0"/>
              <a:t>12.06.2023</a:t>
            </a:fld>
            <a:endParaRPr lang="ro-RO"/>
          </a:p>
        </p:txBody>
      </p:sp>
      <p:sp>
        <p:nvSpPr>
          <p:cNvPr id="5" name="Footer Placeholder 4">
            <a:extLst>
              <a:ext uri="{FF2B5EF4-FFF2-40B4-BE49-F238E27FC236}">
                <a16:creationId xmlns:a16="http://schemas.microsoft.com/office/drawing/2014/main" id="{8887F9AD-D4E0-DDAB-8426-B73B043F7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1C389DE5-AC5E-7E91-5062-ED768D5EF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F9BDB-CD45-49E1-A327-3B4635B0E1FE}" type="slidenum">
              <a:rPr lang="ro-RO" smtClean="0"/>
              <a:t>‹#›</a:t>
            </a:fld>
            <a:endParaRPr lang="ro-RO"/>
          </a:p>
        </p:txBody>
      </p:sp>
    </p:spTree>
    <p:extLst>
      <p:ext uri="{BB962C8B-B14F-4D97-AF65-F5344CB8AC3E}">
        <p14:creationId xmlns:p14="http://schemas.microsoft.com/office/powerpoint/2010/main" val="533864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pn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7.png"/><Relationship Id="rId10" Type="http://schemas.openxmlformats.org/officeDocument/2006/relationships/image" Target="../media/image24.png"/><Relationship Id="rId4" Type="http://schemas.openxmlformats.org/officeDocument/2006/relationships/image" Target="../media/image6.png"/><Relationship Id="rId9"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1CBD83B-0071-761D-08C0-CE8ED066A6D9}"/>
              </a:ext>
            </a:extLst>
          </p:cNvPr>
          <p:cNvSpPr/>
          <p:nvPr/>
        </p:nvSpPr>
        <p:spPr>
          <a:xfrm>
            <a:off x="2648932" y="1640264"/>
            <a:ext cx="6900421" cy="325224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ro-RO"/>
          </a:p>
        </p:txBody>
      </p:sp>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88536" y="0"/>
            <a:ext cx="2722359" cy="1027905"/>
          </a:xfrm>
          <a:prstGeom prst="rect">
            <a:avLst/>
          </a:prstGeom>
          <a:noFill/>
        </p:spPr>
      </p:pic>
      <p:sp>
        <p:nvSpPr>
          <p:cNvPr id="5" name="Rectangle 4">
            <a:extLst>
              <a:ext uri="{FF2B5EF4-FFF2-40B4-BE49-F238E27FC236}">
                <a16:creationId xmlns:a16="http://schemas.microsoft.com/office/drawing/2014/main" id="{E7A49B37-558A-43A2-80CA-421C8C59D8F2}"/>
              </a:ext>
            </a:extLst>
          </p:cNvPr>
          <p:cNvSpPr/>
          <p:nvPr/>
        </p:nvSpPr>
        <p:spPr>
          <a:xfrm>
            <a:off x="2722360" y="1"/>
            <a:ext cx="9469640" cy="1027904"/>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6" name="Rectangle 5">
            <a:extLst>
              <a:ext uri="{FF2B5EF4-FFF2-40B4-BE49-F238E27FC236}">
                <a16:creationId xmlns:a16="http://schemas.microsoft.com/office/drawing/2014/main" id="{0E7A426B-7489-9D7D-67CE-339CF8ACCE96}"/>
              </a:ext>
            </a:extLst>
          </p:cNvPr>
          <p:cNvSpPr/>
          <p:nvPr/>
        </p:nvSpPr>
        <p:spPr>
          <a:xfrm>
            <a:off x="0" y="6608190"/>
            <a:ext cx="12192000" cy="249809"/>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3258518" y="2017098"/>
            <a:ext cx="5368793" cy="7634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5500" b="1" i="0" u="none" strike="noStrike" kern="1200" cap="none" spc="-50" normalizeH="0" baseline="0" noProof="0" dirty="0">
                <a:ln>
                  <a:noFill/>
                </a:ln>
                <a:solidFill>
                  <a:srgbClr val="303192"/>
                </a:solidFill>
                <a:effectLst/>
                <a:uLnTx/>
                <a:uFillTx/>
                <a:latin typeface="Calibri" panose="020F0502020204030204"/>
                <a:ea typeface="+mj-ea"/>
                <a:cs typeface="+mj-cs"/>
              </a:rPr>
            </a:br>
            <a:r>
              <a:rPr kumimoji="0" lang="en-US" sz="7200" b="1" i="0" u="none" strike="noStrike" kern="1200" cap="none" spc="-50" normalizeH="0" baseline="0" noProof="0" dirty="0">
                <a:ln>
                  <a:noFill/>
                </a:ln>
                <a:solidFill>
                  <a:srgbClr val="303192"/>
                </a:solidFill>
                <a:effectLst/>
                <a:uLnTx/>
                <a:uFillTx/>
                <a:latin typeface="Calibri" panose="020F0502020204030204"/>
                <a:ea typeface="+mj-ea"/>
                <a:cs typeface="+mj-cs"/>
              </a:rPr>
              <a:t>DIGITAL</a:t>
            </a:r>
            <a:r>
              <a:rPr kumimoji="0" lang="en-US" sz="5000" b="1" i="0" u="none" strike="noStrike" kern="1200" cap="none" spc="-50" normalizeH="0" baseline="0" noProof="0" dirty="0">
                <a:ln>
                  <a:noFill/>
                </a:ln>
                <a:solidFill>
                  <a:srgbClr val="303192"/>
                </a:solidFill>
                <a:effectLst/>
                <a:uLnTx/>
                <a:uFillTx/>
                <a:latin typeface="Calibri" panose="020F0502020204030204"/>
                <a:ea typeface="+mj-ea"/>
                <a:cs typeface="+mj-cs"/>
              </a:rPr>
              <a:t>KEY </a:t>
            </a:r>
          </a:p>
        </p:txBody>
      </p:sp>
      <p:sp>
        <p:nvSpPr>
          <p:cNvPr id="13" name="Subtitle 3">
            <a:extLst>
              <a:ext uri="{FF2B5EF4-FFF2-40B4-BE49-F238E27FC236}">
                <a16:creationId xmlns:a16="http://schemas.microsoft.com/office/drawing/2014/main" id="{A47F59C8-AEC9-6146-EC57-6F83BB1F8414}"/>
              </a:ext>
            </a:extLst>
          </p:cNvPr>
          <p:cNvSpPr txBox="1">
            <a:spLocks/>
          </p:cNvSpPr>
          <p:nvPr/>
        </p:nvSpPr>
        <p:spPr>
          <a:xfrm>
            <a:off x="3764616" y="3281154"/>
            <a:ext cx="4526280" cy="1279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SIMULAREA FUNCȚIONALITĂȚILOR DE ÎNCHIDERE ȘI DESCHIDERE A MAȘINII</a:t>
            </a:r>
          </a:p>
        </p:txBody>
      </p:sp>
      <p:sp>
        <p:nvSpPr>
          <p:cNvPr id="14" name="Subtitle 3">
            <a:extLst>
              <a:ext uri="{FF2B5EF4-FFF2-40B4-BE49-F238E27FC236}">
                <a16:creationId xmlns:a16="http://schemas.microsoft.com/office/drawing/2014/main" id="{E30F79E5-787D-4036-ABE5-C2BCD30E2CBD}"/>
              </a:ext>
            </a:extLst>
          </p:cNvPr>
          <p:cNvSpPr txBox="1">
            <a:spLocks/>
          </p:cNvSpPr>
          <p:nvPr/>
        </p:nvSpPr>
        <p:spPr>
          <a:xfrm>
            <a:off x="0" y="5703334"/>
            <a:ext cx="4526280" cy="76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t>
            </a:r>
            <a:r>
              <a:rPr lang="ro-RO" sz="1800" b="1" dirty="0"/>
              <a:t>OORDONATOR</a:t>
            </a:r>
            <a:r>
              <a:rPr lang="en-US" sz="1800" b="1" dirty="0"/>
              <a:t> ȘTIINȚIFIC: </a:t>
            </a:r>
          </a:p>
          <a:p>
            <a:pPr marL="0" indent="0" algn="ctr">
              <a:buNone/>
            </a:pPr>
            <a:r>
              <a:rPr lang="en-US" sz="1800" b="1" dirty="0"/>
              <a:t>ȘL. DR. ING. DANIELA STĂNESCU</a:t>
            </a:r>
          </a:p>
        </p:txBody>
      </p:sp>
      <p:sp>
        <p:nvSpPr>
          <p:cNvPr id="15" name="Subtitle 3">
            <a:extLst>
              <a:ext uri="{FF2B5EF4-FFF2-40B4-BE49-F238E27FC236}">
                <a16:creationId xmlns:a16="http://schemas.microsoft.com/office/drawing/2014/main" id="{1F04185C-202D-8F94-83D0-2654D89C8B8F}"/>
              </a:ext>
            </a:extLst>
          </p:cNvPr>
          <p:cNvSpPr txBox="1">
            <a:spLocks/>
          </p:cNvSpPr>
          <p:nvPr/>
        </p:nvSpPr>
        <p:spPr>
          <a:xfrm>
            <a:off x="7924978" y="5670221"/>
            <a:ext cx="4526280" cy="76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CANDIDAT:</a:t>
            </a:r>
          </a:p>
          <a:p>
            <a:pPr marL="0" indent="0" algn="ctr">
              <a:buNone/>
            </a:pPr>
            <a:r>
              <a:rPr lang="en-US" sz="1800" b="1" dirty="0"/>
              <a:t>PAULA-KRISTINE SENCIUC</a:t>
            </a:r>
          </a:p>
        </p:txBody>
      </p:sp>
    </p:spTree>
    <p:extLst>
      <p:ext uri="{BB962C8B-B14F-4D97-AF65-F5344CB8AC3E}">
        <p14:creationId xmlns:p14="http://schemas.microsoft.com/office/powerpoint/2010/main" val="45052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94577" y="15"/>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121408" y="132576"/>
            <a:ext cx="3427656"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ro-RO" sz="3600" dirty="0">
                <a:solidFill>
                  <a:srgbClr val="303192"/>
                </a:solidFill>
                <a:latin typeface="Calibri" panose="020F0502020204030204"/>
              </a:rPr>
              <a:t>TESTARE</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78"/>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grpSp>
        <p:nvGrpSpPr>
          <p:cNvPr id="5" name="Group 4">
            <a:extLst>
              <a:ext uri="{FF2B5EF4-FFF2-40B4-BE49-F238E27FC236}">
                <a16:creationId xmlns:a16="http://schemas.microsoft.com/office/drawing/2014/main" id="{8008BC0D-C8C6-D5DE-D608-547591E3973F}"/>
              </a:ext>
            </a:extLst>
          </p:cNvPr>
          <p:cNvGrpSpPr/>
          <p:nvPr/>
        </p:nvGrpSpPr>
        <p:grpSpPr>
          <a:xfrm>
            <a:off x="1491123" y="3026664"/>
            <a:ext cx="2417844" cy="2043432"/>
            <a:chOff x="1491123" y="3026664"/>
            <a:chExt cx="2417844" cy="2043432"/>
          </a:xfrm>
        </p:grpSpPr>
        <p:sp>
          <p:nvSpPr>
            <p:cNvPr id="29" name="Rectangle 28">
              <a:extLst>
                <a:ext uri="{FF2B5EF4-FFF2-40B4-BE49-F238E27FC236}">
                  <a16:creationId xmlns:a16="http://schemas.microsoft.com/office/drawing/2014/main" id="{8AAB8193-6251-C127-7A62-B8B600585143}"/>
                </a:ext>
              </a:extLst>
            </p:cNvPr>
            <p:cNvSpPr/>
            <p:nvPr/>
          </p:nvSpPr>
          <p:spPr>
            <a:xfrm>
              <a:off x="1850794" y="3026664"/>
              <a:ext cx="2048256" cy="1618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2" name="TextBox 31">
              <a:extLst>
                <a:ext uri="{FF2B5EF4-FFF2-40B4-BE49-F238E27FC236}">
                  <a16:creationId xmlns:a16="http://schemas.microsoft.com/office/drawing/2014/main" id="{FD525672-4168-F0C6-FBDF-6BFF80897042}"/>
                </a:ext>
              </a:extLst>
            </p:cNvPr>
            <p:cNvSpPr txBox="1"/>
            <p:nvPr/>
          </p:nvSpPr>
          <p:spPr>
            <a:xfrm>
              <a:off x="1871358" y="3512742"/>
              <a:ext cx="2037609" cy="646331"/>
            </a:xfrm>
            <a:prstGeom prst="rect">
              <a:avLst/>
            </a:prstGeom>
            <a:noFill/>
          </p:spPr>
          <p:txBody>
            <a:bodyPr wrap="none" rtlCol="0">
              <a:spAutoFit/>
            </a:bodyPr>
            <a:lstStyle/>
            <a:p>
              <a:pPr algn="ctr"/>
              <a:r>
                <a:rPr lang="ro-RO" dirty="0"/>
                <a:t>TESTARE FOLOSIND </a:t>
              </a:r>
            </a:p>
            <a:p>
              <a:pPr algn="ctr"/>
              <a:r>
                <a:rPr lang="ro-RO" dirty="0"/>
                <a:t>EMULATORUL</a:t>
              </a:r>
            </a:p>
          </p:txBody>
        </p:sp>
        <p:sp>
          <p:nvSpPr>
            <p:cNvPr id="36" name="Rectangle 35">
              <a:extLst>
                <a:ext uri="{FF2B5EF4-FFF2-40B4-BE49-F238E27FC236}">
                  <a16:creationId xmlns:a16="http://schemas.microsoft.com/office/drawing/2014/main" id="{20B337F2-3FD6-AB6E-9A05-FB197D11D65A}"/>
                </a:ext>
              </a:extLst>
            </p:cNvPr>
            <p:cNvSpPr/>
            <p:nvPr/>
          </p:nvSpPr>
          <p:spPr>
            <a:xfrm>
              <a:off x="1491123" y="4042191"/>
              <a:ext cx="1034555" cy="1027905"/>
            </a:xfrm>
            <a:prstGeom prst="rect">
              <a:avLst/>
            </a:prstGeom>
            <a:blipFill>
              <a:blip r:embed="rId4" cstate="print">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grpSp>
        <p:nvGrpSpPr>
          <p:cNvPr id="3" name="Group 2">
            <a:extLst>
              <a:ext uri="{FF2B5EF4-FFF2-40B4-BE49-F238E27FC236}">
                <a16:creationId xmlns:a16="http://schemas.microsoft.com/office/drawing/2014/main" id="{53734E33-CE29-739E-1060-2DC25FCDB7C0}"/>
              </a:ext>
            </a:extLst>
          </p:cNvPr>
          <p:cNvGrpSpPr/>
          <p:nvPr/>
        </p:nvGrpSpPr>
        <p:grpSpPr>
          <a:xfrm>
            <a:off x="4358153" y="3026663"/>
            <a:ext cx="2420119" cy="2043433"/>
            <a:chOff x="4359291" y="3026663"/>
            <a:chExt cx="2420119" cy="2043433"/>
          </a:xfrm>
        </p:grpSpPr>
        <p:sp>
          <p:nvSpPr>
            <p:cNvPr id="28" name="Rectangle 27">
              <a:extLst>
                <a:ext uri="{FF2B5EF4-FFF2-40B4-BE49-F238E27FC236}">
                  <a16:creationId xmlns:a16="http://schemas.microsoft.com/office/drawing/2014/main" id="{0FF3AD6A-119F-929B-FE2F-E92F628066C5}"/>
                </a:ext>
              </a:extLst>
            </p:cNvPr>
            <p:cNvSpPr/>
            <p:nvPr/>
          </p:nvSpPr>
          <p:spPr>
            <a:xfrm>
              <a:off x="4731154" y="3026663"/>
              <a:ext cx="2048256" cy="1618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3" name="TextBox 32">
              <a:extLst>
                <a:ext uri="{FF2B5EF4-FFF2-40B4-BE49-F238E27FC236}">
                  <a16:creationId xmlns:a16="http://schemas.microsoft.com/office/drawing/2014/main" id="{D3D9E498-B6A3-438F-DA1C-DDB0FB2E629D}"/>
                </a:ext>
              </a:extLst>
            </p:cNvPr>
            <p:cNvSpPr txBox="1"/>
            <p:nvPr/>
          </p:nvSpPr>
          <p:spPr>
            <a:xfrm>
              <a:off x="4731154" y="3512742"/>
              <a:ext cx="2037609" cy="646331"/>
            </a:xfrm>
            <a:prstGeom prst="rect">
              <a:avLst/>
            </a:prstGeom>
            <a:noFill/>
          </p:spPr>
          <p:txBody>
            <a:bodyPr wrap="none" rtlCol="0">
              <a:spAutoFit/>
            </a:bodyPr>
            <a:lstStyle/>
            <a:p>
              <a:pPr algn="ctr"/>
              <a:r>
                <a:rPr lang="ro-RO" dirty="0"/>
                <a:t>TESTARE FOLOSIND </a:t>
              </a:r>
            </a:p>
            <a:p>
              <a:pPr algn="ctr"/>
              <a:r>
                <a:rPr lang="ro-RO" dirty="0"/>
                <a:t>TELEFONUL</a:t>
              </a:r>
            </a:p>
          </p:txBody>
        </p:sp>
        <p:sp>
          <p:nvSpPr>
            <p:cNvPr id="37" name="Rectangle 36">
              <a:extLst>
                <a:ext uri="{FF2B5EF4-FFF2-40B4-BE49-F238E27FC236}">
                  <a16:creationId xmlns:a16="http://schemas.microsoft.com/office/drawing/2014/main" id="{A4D2AFAD-314F-E908-617E-7590F0BF61FF}"/>
                </a:ext>
              </a:extLst>
            </p:cNvPr>
            <p:cNvSpPr/>
            <p:nvPr/>
          </p:nvSpPr>
          <p:spPr>
            <a:xfrm>
              <a:off x="4359291" y="4042191"/>
              <a:ext cx="1034555" cy="1027905"/>
            </a:xfrm>
            <a:prstGeom prst="rect">
              <a:avLst/>
            </a:prstGeom>
            <a:blipFill>
              <a:blip r:embed="rId4" cstate="print">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sp>
        <p:nvSpPr>
          <p:cNvPr id="34" name="TextBox 33">
            <a:extLst>
              <a:ext uri="{FF2B5EF4-FFF2-40B4-BE49-F238E27FC236}">
                <a16:creationId xmlns:a16="http://schemas.microsoft.com/office/drawing/2014/main" id="{9784848E-AAA7-62BC-4B6A-A5843795C413}"/>
              </a:ext>
            </a:extLst>
          </p:cNvPr>
          <p:cNvSpPr txBox="1"/>
          <p:nvPr/>
        </p:nvSpPr>
        <p:spPr>
          <a:xfrm>
            <a:off x="7783197" y="3728687"/>
            <a:ext cx="1704889" cy="369332"/>
          </a:xfrm>
          <a:prstGeom prst="rect">
            <a:avLst/>
          </a:prstGeom>
          <a:noFill/>
        </p:spPr>
        <p:txBody>
          <a:bodyPr wrap="none" rtlCol="0">
            <a:spAutoFit/>
          </a:bodyPr>
          <a:lstStyle/>
          <a:p>
            <a:pPr algn="ctr"/>
            <a:r>
              <a:rPr lang="ro-RO" dirty="0"/>
              <a:t>TESTARE FINALĂ</a:t>
            </a:r>
          </a:p>
        </p:txBody>
      </p:sp>
      <p:sp>
        <p:nvSpPr>
          <p:cNvPr id="38" name="Rectangle 37">
            <a:extLst>
              <a:ext uri="{FF2B5EF4-FFF2-40B4-BE49-F238E27FC236}">
                <a16:creationId xmlns:a16="http://schemas.microsoft.com/office/drawing/2014/main" id="{FD01E092-BC43-D634-33B9-DF801EE00B9F}"/>
              </a:ext>
            </a:extLst>
          </p:cNvPr>
          <p:cNvSpPr/>
          <p:nvPr/>
        </p:nvSpPr>
        <p:spPr>
          <a:xfrm>
            <a:off x="7227459" y="4305646"/>
            <a:ext cx="829804" cy="695000"/>
          </a:xfrm>
          <a:prstGeom prst="rect">
            <a:avLst/>
          </a:prstGeom>
          <a:blipFill rotWithShape="1">
            <a:blip r:embed="rId5" cstate="print">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Rectangle 5">
            <a:extLst>
              <a:ext uri="{FF2B5EF4-FFF2-40B4-BE49-F238E27FC236}">
                <a16:creationId xmlns:a16="http://schemas.microsoft.com/office/drawing/2014/main" id="{3597F198-0A29-01BF-31C4-A5A06C356417}"/>
              </a:ext>
            </a:extLst>
          </p:cNvPr>
          <p:cNvSpPr/>
          <p:nvPr/>
        </p:nvSpPr>
        <p:spPr>
          <a:xfrm>
            <a:off x="7647698" y="3016650"/>
            <a:ext cx="2048256" cy="1618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56099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5DF45BB-0454-BBF7-8F10-9D5E98B33691}"/>
              </a:ext>
            </a:extLst>
          </p:cNvPr>
          <p:cNvPicPr>
            <a:picLocks noChangeAspect="1"/>
          </p:cNvPicPr>
          <p:nvPr/>
        </p:nvPicPr>
        <p:blipFill>
          <a:blip r:embed="rId3"/>
          <a:stretch>
            <a:fillRect/>
          </a:stretch>
        </p:blipFill>
        <p:spPr>
          <a:xfrm rot="2818911">
            <a:off x="8263344" y="3909287"/>
            <a:ext cx="3581900" cy="1076475"/>
          </a:xfrm>
          <a:prstGeom prst="rect">
            <a:avLst/>
          </a:prstGeom>
        </p:spPr>
      </p:pic>
      <p:pic>
        <p:nvPicPr>
          <p:cNvPr id="10" name="Picture 9">
            <a:extLst>
              <a:ext uri="{FF2B5EF4-FFF2-40B4-BE49-F238E27FC236}">
                <a16:creationId xmlns:a16="http://schemas.microsoft.com/office/drawing/2014/main" id="{CB5A90C6-DB06-7704-7CE5-B017822A08D3}"/>
              </a:ext>
            </a:extLst>
          </p:cNvPr>
          <p:cNvPicPr>
            <a:picLocks noChangeAspect="1"/>
          </p:cNvPicPr>
          <p:nvPr/>
        </p:nvPicPr>
        <p:blipFill>
          <a:blip r:embed="rId4"/>
          <a:stretch>
            <a:fillRect/>
          </a:stretch>
        </p:blipFill>
        <p:spPr>
          <a:xfrm rot="20436064">
            <a:off x="939062" y="5080405"/>
            <a:ext cx="3329449" cy="1106978"/>
          </a:xfrm>
          <a:prstGeom prst="rect">
            <a:avLst/>
          </a:prstGeom>
        </p:spPr>
      </p:pic>
      <p:pic>
        <p:nvPicPr>
          <p:cNvPr id="5" name="Picture 4">
            <a:extLst>
              <a:ext uri="{FF2B5EF4-FFF2-40B4-BE49-F238E27FC236}">
                <a16:creationId xmlns:a16="http://schemas.microsoft.com/office/drawing/2014/main" id="{07AE87E2-8651-5A40-A0B7-B5E1E8AE6458}"/>
              </a:ext>
            </a:extLst>
          </p:cNvPr>
          <p:cNvPicPr>
            <a:picLocks noChangeAspect="1"/>
          </p:cNvPicPr>
          <p:nvPr/>
        </p:nvPicPr>
        <p:blipFill>
          <a:blip r:embed="rId5"/>
          <a:stretch>
            <a:fillRect/>
          </a:stretch>
        </p:blipFill>
        <p:spPr>
          <a:xfrm rot="1344424">
            <a:off x="845252" y="1725148"/>
            <a:ext cx="3000603" cy="1000201"/>
          </a:xfrm>
          <a:prstGeom prst="rect">
            <a:avLst/>
          </a:prstGeom>
        </p:spPr>
      </p:pic>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6">
            <a:extLst>
              <a:ext uri="{28A0092B-C50C-407E-A947-70E740481C1C}">
                <a14:useLocalDpi xmlns:a14="http://schemas.microsoft.com/office/drawing/2010/main" val="0"/>
              </a:ext>
            </a:extLst>
          </a:blip>
          <a:srcRect r="4469"/>
          <a:stretch/>
        </p:blipFill>
        <p:spPr>
          <a:xfrm>
            <a:off x="194577" y="15"/>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412984" y="163110"/>
            <a:ext cx="3427656"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ro-RO" sz="3600" dirty="0">
                <a:solidFill>
                  <a:srgbClr val="303192"/>
                </a:solidFill>
                <a:latin typeface="Calibri" panose="020F0502020204030204"/>
              </a:rPr>
              <a:t>CONCLUZII</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78"/>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2" name="Content Placeholder 7">
            <a:extLst>
              <a:ext uri="{FF2B5EF4-FFF2-40B4-BE49-F238E27FC236}">
                <a16:creationId xmlns:a16="http://schemas.microsoft.com/office/drawing/2014/main" id="{41D1C6F6-2B4E-A491-3BC6-D2845D754881}"/>
              </a:ext>
            </a:extLst>
          </p:cNvPr>
          <p:cNvSpPr>
            <a:spLocks noGrp="1"/>
          </p:cNvSpPr>
          <p:nvPr>
            <p:ph idx="1"/>
          </p:nvPr>
        </p:nvSpPr>
        <p:spPr>
          <a:xfrm>
            <a:off x="4147199" y="1500923"/>
            <a:ext cx="4012207" cy="454920"/>
          </a:xfrm>
        </p:spPr>
        <p:txBody>
          <a:bodyPr>
            <a:normAutofit fontScale="92500"/>
          </a:bodyPr>
          <a:lstStyle/>
          <a:p>
            <a:pPr marL="0" indent="0">
              <a:buNone/>
            </a:pPr>
            <a:r>
              <a:rPr lang="ro-RO" sz="2000" b="1" dirty="0"/>
              <a:t>OBIECTIVELE INIȚIALE AU FOST ATINSE</a:t>
            </a:r>
          </a:p>
        </p:txBody>
      </p:sp>
      <p:sp>
        <p:nvSpPr>
          <p:cNvPr id="7" name="TextBox 6">
            <a:extLst>
              <a:ext uri="{FF2B5EF4-FFF2-40B4-BE49-F238E27FC236}">
                <a16:creationId xmlns:a16="http://schemas.microsoft.com/office/drawing/2014/main" id="{CCE8BAFC-ED4E-5DEF-E029-B9DE6BA66C96}"/>
              </a:ext>
            </a:extLst>
          </p:cNvPr>
          <p:cNvSpPr txBox="1"/>
          <p:nvPr/>
        </p:nvSpPr>
        <p:spPr>
          <a:xfrm>
            <a:off x="3842234" y="2805337"/>
            <a:ext cx="4888454" cy="369332"/>
          </a:xfrm>
          <a:prstGeom prst="rect">
            <a:avLst/>
          </a:prstGeom>
          <a:noFill/>
        </p:spPr>
        <p:txBody>
          <a:bodyPr wrap="none" rtlCol="0">
            <a:spAutoFit/>
          </a:bodyPr>
          <a:lstStyle/>
          <a:p>
            <a:r>
              <a:rPr lang="ro-RO" dirty="0"/>
              <a:t>Aplicația pentru administratori gestionează clienții</a:t>
            </a:r>
          </a:p>
        </p:txBody>
      </p:sp>
      <p:sp>
        <p:nvSpPr>
          <p:cNvPr id="8" name="TextBox 7">
            <a:extLst>
              <a:ext uri="{FF2B5EF4-FFF2-40B4-BE49-F238E27FC236}">
                <a16:creationId xmlns:a16="http://schemas.microsoft.com/office/drawing/2014/main" id="{1E7D8DF4-D251-6133-6EC2-3413E803D634}"/>
              </a:ext>
            </a:extLst>
          </p:cNvPr>
          <p:cNvSpPr txBox="1"/>
          <p:nvPr/>
        </p:nvSpPr>
        <p:spPr>
          <a:xfrm>
            <a:off x="2916936" y="3653705"/>
            <a:ext cx="5570949" cy="923330"/>
          </a:xfrm>
          <a:prstGeom prst="rect">
            <a:avLst/>
          </a:prstGeom>
          <a:noFill/>
        </p:spPr>
        <p:txBody>
          <a:bodyPr wrap="none" rtlCol="0">
            <a:spAutoFit/>
          </a:bodyPr>
          <a:lstStyle/>
          <a:p>
            <a:pPr algn="r"/>
            <a:r>
              <a:rPr lang="ro-RO" dirty="0"/>
              <a:t>Aplicația pentru clienți se poate conecta prin intermediul </a:t>
            </a:r>
          </a:p>
          <a:p>
            <a:pPr algn="r"/>
            <a:r>
              <a:rPr lang="ro-RO" dirty="0"/>
              <a:t>bluetooth cu mașina și poate comanda închiderea sau </a:t>
            </a:r>
          </a:p>
          <a:p>
            <a:pPr algn="r"/>
            <a:r>
              <a:rPr lang="ro-RO" dirty="0"/>
              <a:t>deschiderea mașinii </a:t>
            </a:r>
            <a:endParaRPr lang="en-US" dirty="0"/>
          </a:p>
        </p:txBody>
      </p:sp>
      <p:sp>
        <p:nvSpPr>
          <p:cNvPr id="9" name="TextBox 8">
            <a:extLst>
              <a:ext uri="{FF2B5EF4-FFF2-40B4-BE49-F238E27FC236}">
                <a16:creationId xmlns:a16="http://schemas.microsoft.com/office/drawing/2014/main" id="{17281622-5E6B-436C-2065-4B9692C9BB39}"/>
              </a:ext>
            </a:extLst>
          </p:cNvPr>
          <p:cNvSpPr txBox="1"/>
          <p:nvPr/>
        </p:nvSpPr>
        <p:spPr>
          <a:xfrm>
            <a:off x="3986784" y="5740748"/>
            <a:ext cx="5449120" cy="923330"/>
          </a:xfrm>
          <a:prstGeom prst="rect">
            <a:avLst/>
          </a:prstGeom>
          <a:noFill/>
        </p:spPr>
        <p:txBody>
          <a:bodyPr wrap="none" rtlCol="0">
            <a:spAutoFit/>
          </a:bodyPr>
          <a:lstStyle/>
          <a:p>
            <a:r>
              <a:rPr lang="ro-RO" dirty="0"/>
              <a:t>Montaj hardware care simulează mânerul mașinii poate </a:t>
            </a:r>
          </a:p>
          <a:p>
            <a:r>
              <a:rPr lang="ro-RO" dirty="0"/>
              <a:t>primi comenzi prin intermediul bluetooth de la client</a:t>
            </a:r>
            <a:endParaRPr lang="en-US" dirty="0"/>
          </a:p>
          <a:p>
            <a:endParaRPr lang="ro-RO" dirty="0"/>
          </a:p>
        </p:txBody>
      </p:sp>
      <p:pic>
        <p:nvPicPr>
          <p:cNvPr id="18" name="Picture 17" descr="Icon&#10;&#10;Description automatically generated with medium confidence">
            <a:extLst>
              <a:ext uri="{FF2B5EF4-FFF2-40B4-BE49-F238E27FC236}">
                <a16:creationId xmlns:a16="http://schemas.microsoft.com/office/drawing/2014/main" id="{1EADB797-E0D5-9852-00C7-18E4E6FB2783}"/>
              </a:ext>
            </a:extLst>
          </p:cNvPr>
          <p:cNvPicPr>
            <a:picLocks noChangeAspect="1"/>
          </p:cNvPicPr>
          <p:nvPr/>
        </p:nvPicPr>
        <p:blipFill>
          <a:blip r:embed="rId7" cstate="print">
            <a:alphaModFix amt="50000"/>
            <a:extLst>
              <a:ext uri="{28A0092B-C50C-407E-A947-70E740481C1C}">
                <a14:useLocalDpi xmlns:a14="http://schemas.microsoft.com/office/drawing/2010/main" val="0"/>
              </a:ext>
            </a:extLst>
          </a:blip>
          <a:stretch>
            <a:fillRect/>
          </a:stretch>
        </p:blipFill>
        <p:spPr>
          <a:xfrm>
            <a:off x="9442407" y="3796272"/>
            <a:ext cx="1091935" cy="1106978"/>
          </a:xfrm>
          <a:prstGeom prst="rect">
            <a:avLst/>
          </a:prstGeom>
        </p:spPr>
      </p:pic>
      <p:pic>
        <p:nvPicPr>
          <p:cNvPr id="19" name="Picture 18" descr="Icon&#10;&#10;Description automatically generated with medium confidence">
            <a:extLst>
              <a:ext uri="{FF2B5EF4-FFF2-40B4-BE49-F238E27FC236}">
                <a16:creationId xmlns:a16="http://schemas.microsoft.com/office/drawing/2014/main" id="{307A6EC2-EA9B-DE49-80D6-986196CD92E4}"/>
              </a:ext>
            </a:extLst>
          </p:cNvPr>
          <p:cNvPicPr>
            <a:picLocks noChangeAspect="1"/>
          </p:cNvPicPr>
          <p:nvPr/>
        </p:nvPicPr>
        <p:blipFill>
          <a:blip r:embed="rId7" cstate="print">
            <a:alphaModFix amt="50000"/>
            <a:extLst>
              <a:ext uri="{28A0092B-C50C-407E-A947-70E740481C1C}">
                <a14:useLocalDpi xmlns:a14="http://schemas.microsoft.com/office/drawing/2010/main" val="0"/>
              </a:ext>
            </a:extLst>
          </a:blip>
          <a:stretch>
            <a:fillRect/>
          </a:stretch>
        </p:blipFill>
        <p:spPr>
          <a:xfrm>
            <a:off x="1867016" y="1727006"/>
            <a:ext cx="1091935" cy="1106978"/>
          </a:xfrm>
          <a:prstGeom prst="rect">
            <a:avLst/>
          </a:prstGeom>
        </p:spPr>
      </p:pic>
      <p:pic>
        <p:nvPicPr>
          <p:cNvPr id="20" name="Picture 19" descr="Icon&#10;&#10;Description automatically generated with medium confidence">
            <a:extLst>
              <a:ext uri="{FF2B5EF4-FFF2-40B4-BE49-F238E27FC236}">
                <a16:creationId xmlns:a16="http://schemas.microsoft.com/office/drawing/2014/main" id="{62F68FFC-03E3-C49A-9B5A-FF195C0BEED2}"/>
              </a:ext>
            </a:extLst>
          </p:cNvPr>
          <p:cNvPicPr>
            <a:picLocks noChangeAspect="1"/>
          </p:cNvPicPr>
          <p:nvPr/>
        </p:nvPicPr>
        <p:blipFill>
          <a:blip r:embed="rId7" cstate="print">
            <a:alphaModFix amt="50000"/>
            <a:extLst>
              <a:ext uri="{28A0092B-C50C-407E-A947-70E740481C1C}">
                <a14:useLocalDpi xmlns:a14="http://schemas.microsoft.com/office/drawing/2010/main" val="0"/>
              </a:ext>
            </a:extLst>
          </a:blip>
          <a:stretch>
            <a:fillRect/>
          </a:stretch>
        </p:blipFill>
        <p:spPr>
          <a:xfrm>
            <a:off x="2057818" y="5095435"/>
            <a:ext cx="1091935" cy="1106978"/>
          </a:xfrm>
          <a:prstGeom prst="rect">
            <a:avLst/>
          </a:prstGeom>
        </p:spPr>
      </p:pic>
      <p:sp>
        <p:nvSpPr>
          <p:cNvPr id="21" name="Rectangle 20">
            <a:extLst>
              <a:ext uri="{FF2B5EF4-FFF2-40B4-BE49-F238E27FC236}">
                <a16:creationId xmlns:a16="http://schemas.microsoft.com/office/drawing/2014/main" id="{632B5547-23B3-2847-45ED-987AF9A6F904}"/>
              </a:ext>
            </a:extLst>
          </p:cNvPr>
          <p:cNvSpPr/>
          <p:nvPr/>
        </p:nvSpPr>
        <p:spPr>
          <a:xfrm>
            <a:off x="3959114" y="1483191"/>
            <a:ext cx="444691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Rectangle 21">
            <a:extLst>
              <a:ext uri="{FF2B5EF4-FFF2-40B4-BE49-F238E27FC236}">
                <a16:creationId xmlns:a16="http://schemas.microsoft.com/office/drawing/2014/main" id="{31102CA5-61B7-0014-9621-07BF9E8B9587}"/>
              </a:ext>
            </a:extLst>
          </p:cNvPr>
          <p:cNvSpPr/>
          <p:nvPr/>
        </p:nvSpPr>
        <p:spPr>
          <a:xfrm>
            <a:off x="3842234" y="2816716"/>
            <a:ext cx="4798846"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3" name="Rectangle 22">
            <a:extLst>
              <a:ext uri="{FF2B5EF4-FFF2-40B4-BE49-F238E27FC236}">
                <a16:creationId xmlns:a16="http://schemas.microsoft.com/office/drawing/2014/main" id="{1D17268E-E217-36D7-CB87-353B349EC139}"/>
              </a:ext>
            </a:extLst>
          </p:cNvPr>
          <p:cNvSpPr/>
          <p:nvPr/>
        </p:nvSpPr>
        <p:spPr>
          <a:xfrm>
            <a:off x="2901695" y="3680716"/>
            <a:ext cx="5601429" cy="869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5" name="Rectangle 24">
            <a:extLst>
              <a:ext uri="{FF2B5EF4-FFF2-40B4-BE49-F238E27FC236}">
                <a16:creationId xmlns:a16="http://schemas.microsoft.com/office/drawing/2014/main" id="{7C339D7D-9197-3AE1-F9EF-4F5FC920A04C}"/>
              </a:ext>
            </a:extLst>
          </p:cNvPr>
          <p:cNvSpPr/>
          <p:nvPr/>
        </p:nvSpPr>
        <p:spPr>
          <a:xfrm>
            <a:off x="3986784" y="5742206"/>
            <a:ext cx="5601429" cy="702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291011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94577" y="15"/>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395728" y="163110"/>
            <a:ext cx="8951976"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ro-RO" sz="3600" dirty="0">
                <a:solidFill>
                  <a:srgbClr val="303192"/>
                </a:solidFill>
                <a:latin typeface="Calibri" panose="020F0502020204030204"/>
              </a:rPr>
              <a:t>DIRECȚII DE CONTINUARE A DEZVOLTĂRII</a:t>
            </a: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78"/>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5" name="Picture 4" descr="A picture containing circle, colorfulness, screenshot, rectangle&#10;&#10;Description automatically generated">
            <a:extLst>
              <a:ext uri="{FF2B5EF4-FFF2-40B4-BE49-F238E27FC236}">
                <a16:creationId xmlns:a16="http://schemas.microsoft.com/office/drawing/2014/main" id="{F5A6C8E8-48E4-A224-3259-A0B27ED75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518" y="2392219"/>
            <a:ext cx="1325575" cy="1325575"/>
          </a:xfrm>
          <a:prstGeom prst="rect">
            <a:avLst/>
          </a:prstGeom>
        </p:spPr>
      </p:pic>
      <p:sp>
        <p:nvSpPr>
          <p:cNvPr id="6" name="Rectangle 5">
            <a:extLst>
              <a:ext uri="{FF2B5EF4-FFF2-40B4-BE49-F238E27FC236}">
                <a16:creationId xmlns:a16="http://schemas.microsoft.com/office/drawing/2014/main" id="{71756234-0EE7-13FF-3B19-BB5AF242FFC6}"/>
              </a:ext>
            </a:extLst>
          </p:cNvPr>
          <p:cNvSpPr/>
          <p:nvPr/>
        </p:nvSpPr>
        <p:spPr>
          <a:xfrm>
            <a:off x="109081" y="3985441"/>
            <a:ext cx="5879628" cy="1581912"/>
          </a:xfrm>
          <a:prstGeom prst="rect">
            <a:avLst/>
          </a:prstGeom>
          <a:solidFill>
            <a:srgbClr val="00CC99">
              <a:alpha val="6000"/>
            </a:srgbClr>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TextBox 6">
            <a:extLst>
              <a:ext uri="{FF2B5EF4-FFF2-40B4-BE49-F238E27FC236}">
                <a16:creationId xmlns:a16="http://schemas.microsoft.com/office/drawing/2014/main" id="{3E2F1EB3-7016-0A59-2F5B-A3160DD856F1}"/>
              </a:ext>
            </a:extLst>
          </p:cNvPr>
          <p:cNvSpPr txBox="1"/>
          <p:nvPr/>
        </p:nvSpPr>
        <p:spPr>
          <a:xfrm>
            <a:off x="109081" y="4358400"/>
            <a:ext cx="5922264" cy="923330"/>
          </a:xfrm>
          <a:prstGeom prst="rect">
            <a:avLst/>
          </a:prstGeom>
          <a:noFill/>
        </p:spPr>
        <p:txBody>
          <a:bodyPr wrap="square" rtlCol="0">
            <a:spAutoFit/>
          </a:bodyPr>
          <a:lstStyle/>
          <a:p>
            <a:r>
              <a:rPr lang="ro-RO" dirty="0"/>
              <a:t>INTERACȚIUNE SMART CU APLICAȚIA PENTRU CLIENȚI</a:t>
            </a:r>
          </a:p>
          <a:p>
            <a:r>
              <a:rPr lang="ro-RO" dirty="0"/>
              <a:t>NOI FUNCȚIONALITĂȚI DE GESTIUNE PENTRU ADMINISTRATORI</a:t>
            </a:r>
          </a:p>
        </p:txBody>
      </p:sp>
      <p:pic>
        <p:nvPicPr>
          <p:cNvPr id="3" name="Picture 2" descr="A picture containing circle, clipart, graphics, screenshot&#10;&#10;Description automatically generated">
            <a:extLst>
              <a:ext uri="{FF2B5EF4-FFF2-40B4-BE49-F238E27FC236}">
                <a16:creationId xmlns:a16="http://schemas.microsoft.com/office/drawing/2014/main" id="{151319B0-7531-7401-C36B-1FE5A2386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77" y="3390717"/>
            <a:ext cx="967683" cy="967683"/>
          </a:xfrm>
          <a:prstGeom prst="rect">
            <a:avLst/>
          </a:prstGeom>
        </p:spPr>
      </p:pic>
      <p:sp>
        <p:nvSpPr>
          <p:cNvPr id="8" name="Rectangle 7">
            <a:extLst>
              <a:ext uri="{FF2B5EF4-FFF2-40B4-BE49-F238E27FC236}">
                <a16:creationId xmlns:a16="http://schemas.microsoft.com/office/drawing/2014/main" id="{44426356-1BBA-3C7A-CFE4-9C322446922D}"/>
              </a:ext>
            </a:extLst>
          </p:cNvPr>
          <p:cNvSpPr/>
          <p:nvPr/>
        </p:nvSpPr>
        <p:spPr>
          <a:xfrm>
            <a:off x="6216073" y="3985441"/>
            <a:ext cx="5879628" cy="1581912"/>
          </a:xfrm>
          <a:prstGeom prst="rect">
            <a:avLst/>
          </a:prstGeom>
          <a:solidFill>
            <a:srgbClr val="303192">
              <a:alpha val="6000"/>
            </a:srgbClr>
          </a:solidFill>
          <a:ln>
            <a:solidFill>
              <a:srgbClr val="3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9" name="Picture 8" descr="A picture containing circle, screenshot, design&#10;&#10;Description automatically generated">
            <a:extLst>
              <a:ext uri="{FF2B5EF4-FFF2-40B4-BE49-F238E27FC236}">
                <a16:creationId xmlns:a16="http://schemas.microsoft.com/office/drawing/2014/main" id="{3DB7A48A-0029-8ED7-351D-01F9979F4E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9634" y="2392219"/>
            <a:ext cx="1460189" cy="1460189"/>
          </a:xfrm>
          <a:prstGeom prst="rect">
            <a:avLst/>
          </a:prstGeom>
        </p:spPr>
      </p:pic>
      <p:sp>
        <p:nvSpPr>
          <p:cNvPr id="10" name="TextBox 9">
            <a:extLst>
              <a:ext uri="{FF2B5EF4-FFF2-40B4-BE49-F238E27FC236}">
                <a16:creationId xmlns:a16="http://schemas.microsoft.com/office/drawing/2014/main" id="{461F7D1E-37C9-1EBC-7B73-6451B2119A55}"/>
              </a:ext>
            </a:extLst>
          </p:cNvPr>
          <p:cNvSpPr txBox="1"/>
          <p:nvPr/>
        </p:nvSpPr>
        <p:spPr>
          <a:xfrm>
            <a:off x="1527213" y="1906515"/>
            <a:ext cx="2779445" cy="400110"/>
          </a:xfrm>
          <a:prstGeom prst="rect">
            <a:avLst/>
          </a:prstGeom>
          <a:noFill/>
        </p:spPr>
        <p:txBody>
          <a:bodyPr wrap="square" rtlCol="0">
            <a:spAutoFit/>
          </a:bodyPr>
          <a:lstStyle/>
          <a:p>
            <a:pPr algn="ctr"/>
            <a:r>
              <a:rPr lang="ro-RO" sz="2000" dirty="0"/>
              <a:t>APLICAȚIILE MOBILE</a:t>
            </a:r>
          </a:p>
        </p:txBody>
      </p:sp>
      <p:sp>
        <p:nvSpPr>
          <p:cNvPr id="11" name="TextBox 10">
            <a:extLst>
              <a:ext uri="{FF2B5EF4-FFF2-40B4-BE49-F238E27FC236}">
                <a16:creationId xmlns:a16="http://schemas.microsoft.com/office/drawing/2014/main" id="{E55930BB-E236-6A9F-B806-D07167DACA0B}"/>
              </a:ext>
            </a:extLst>
          </p:cNvPr>
          <p:cNvSpPr txBox="1"/>
          <p:nvPr/>
        </p:nvSpPr>
        <p:spPr>
          <a:xfrm>
            <a:off x="7650007" y="1925593"/>
            <a:ext cx="2779445" cy="400110"/>
          </a:xfrm>
          <a:prstGeom prst="rect">
            <a:avLst/>
          </a:prstGeom>
          <a:noFill/>
        </p:spPr>
        <p:txBody>
          <a:bodyPr wrap="square" rtlCol="0">
            <a:spAutoFit/>
          </a:bodyPr>
          <a:lstStyle/>
          <a:p>
            <a:pPr algn="ctr"/>
            <a:r>
              <a:rPr lang="ro-RO" sz="2000" dirty="0"/>
              <a:t>APLICAȚIA ARDUINO</a:t>
            </a:r>
          </a:p>
        </p:txBody>
      </p:sp>
      <p:sp>
        <p:nvSpPr>
          <p:cNvPr id="15" name="TextBox 14">
            <a:extLst>
              <a:ext uri="{FF2B5EF4-FFF2-40B4-BE49-F238E27FC236}">
                <a16:creationId xmlns:a16="http://schemas.microsoft.com/office/drawing/2014/main" id="{40D58940-11A6-D475-F487-5734D40DC2B5}"/>
              </a:ext>
            </a:extLst>
          </p:cNvPr>
          <p:cNvSpPr txBox="1"/>
          <p:nvPr/>
        </p:nvSpPr>
        <p:spPr>
          <a:xfrm>
            <a:off x="6216073" y="4338764"/>
            <a:ext cx="5922264" cy="923330"/>
          </a:xfrm>
          <a:prstGeom prst="rect">
            <a:avLst/>
          </a:prstGeom>
          <a:noFill/>
        </p:spPr>
        <p:txBody>
          <a:bodyPr wrap="square" rtlCol="0">
            <a:spAutoFit/>
          </a:bodyPr>
          <a:lstStyle/>
          <a:p>
            <a:pPr algn="r"/>
            <a:r>
              <a:rPr lang="ro-RO" dirty="0"/>
              <a:t>FOLOSIREA CONEXIUNII 5G PENTRU A ÎMBUNĂTĂȚII VITEZA DE TRANSFER A DATELOR</a:t>
            </a:r>
          </a:p>
          <a:p>
            <a:pPr algn="r"/>
            <a:r>
              <a:rPr lang="ro-RO" dirty="0"/>
              <a:t>ADĂUGAREA  MAI MULTOR NIVELE DE SECURITATE</a:t>
            </a:r>
          </a:p>
        </p:txBody>
      </p:sp>
      <p:pic>
        <p:nvPicPr>
          <p:cNvPr id="16" name="Picture 15" descr="A picture containing circle, clipart, graphics, screenshot&#10;&#10;Description automatically generated">
            <a:extLst>
              <a:ext uri="{FF2B5EF4-FFF2-40B4-BE49-F238E27FC236}">
                <a16:creationId xmlns:a16="http://schemas.microsoft.com/office/drawing/2014/main" id="{6B60EA43-CDE0-6C79-6C3A-F990229A46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4317" y="3304564"/>
            <a:ext cx="967683" cy="967683"/>
          </a:xfrm>
          <a:prstGeom prst="rect">
            <a:avLst/>
          </a:prstGeom>
        </p:spPr>
      </p:pic>
    </p:spTree>
    <p:extLst>
      <p:ext uri="{BB962C8B-B14F-4D97-AF65-F5344CB8AC3E}">
        <p14:creationId xmlns:p14="http://schemas.microsoft.com/office/powerpoint/2010/main" val="301372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1CBD83B-0071-761D-08C0-CE8ED066A6D9}"/>
              </a:ext>
            </a:extLst>
          </p:cNvPr>
          <p:cNvSpPr/>
          <p:nvPr/>
        </p:nvSpPr>
        <p:spPr>
          <a:xfrm>
            <a:off x="2214061" y="1618853"/>
            <a:ext cx="7434226" cy="328271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ro-RO"/>
          </a:p>
        </p:txBody>
      </p:sp>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2">
            <a:extLst>
              <a:ext uri="{28A0092B-C50C-407E-A947-70E740481C1C}">
                <a14:useLocalDpi xmlns:a14="http://schemas.microsoft.com/office/drawing/2010/main" val="0"/>
              </a:ext>
            </a:extLst>
          </a:blip>
          <a:srcRect r="4469"/>
          <a:stretch/>
        </p:blipFill>
        <p:spPr>
          <a:xfrm>
            <a:off x="188536" y="0"/>
            <a:ext cx="2722359" cy="1027905"/>
          </a:xfrm>
          <a:prstGeom prst="rect">
            <a:avLst/>
          </a:prstGeom>
          <a:noFill/>
        </p:spPr>
      </p:pic>
      <p:sp>
        <p:nvSpPr>
          <p:cNvPr id="5" name="Rectangle 4">
            <a:extLst>
              <a:ext uri="{FF2B5EF4-FFF2-40B4-BE49-F238E27FC236}">
                <a16:creationId xmlns:a16="http://schemas.microsoft.com/office/drawing/2014/main" id="{E7A49B37-558A-43A2-80CA-421C8C59D8F2}"/>
              </a:ext>
            </a:extLst>
          </p:cNvPr>
          <p:cNvSpPr/>
          <p:nvPr/>
        </p:nvSpPr>
        <p:spPr>
          <a:xfrm>
            <a:off x="2722360" y="1"/>
            <a:ext cx="9469640" cy="1027904"/>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6" name="Rectangle 5">
            <a:extLst>
              <a:ext uri="{FF2B5EF4-FFF2-40B4-BE49-F238E27FC236}">
                <a16:creationId xmlns:a16="http://schemas.microsoft.com/office/drawing/2014/main" id="{0E7A426B-7489-9D7D-67CE-339CF8ACCE96}"/>
              </a:ext>
            </a:extLst>
          </p:cNvPr>
          <p:cNvSpPr/>
          <p:nvPr/>
        </p:nvSpPr>
        <p:spPr>
          <a:xfrm>
            <a:off x="0" y="6608190"/>
            <a:ext cx="12192000" cy="249809"/>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312696" y="2661537"/>
            <a:ext cx="7335591" cy="7957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ro-RO" sz="4400" b="1" i="0" u="none" strike="noStrike" kern="1200" cap="none" spc="-50" normalizeH="0" baseline="0" noProof="0" dirty="0">
                <a:ln>
                  <a:noFill/>
                </a:ln>
                <a:solidFill>
                  <a:srgbClr val="303192"/>
                </a:solidFill>
                <a:effectLst/>
                <a:uLnTx/>
                <a:uFillTx/>
                <a:latin typeface="Calibri" panose="020F0502020204030204"/>
                <a:ea typeface="+mj-ea"/>
                <a:cs typeface="+mj-cs"/>
              </a:rPr>
              <a:t>MULȚUMESC PENTRU ATENȚIE!</a:t>
            </a:r>
            <a:endParaRPr kumimoji="0" lang="en-US" sz="40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5" name="Subtitle 3">
            <a:extLst>
              <a:ext uri="{FF2B5EF4-FFF2-40B4-BE49-F238E27FC236}">
                <a16:creationId xmlns:a16="http://schemas.microsoft.com/office/drawing/2014/main" id="{1F04185C-202D-8F94-83D0-2654D89C8B8F}"/>
              </a:ext>
            </a:extLst>
          </p:cNvPr>
          <p:cNvSpPr txBox="1">
            <a:spLocks/>
          </p:cNvSpPr>
          <p:nvPr/>
        </p:nvSpPr>
        <p:spPr>
          <a:xfrm>
            <a:off x="7924978" y="5670221"/>
            <a:ext cx="4526280" cy="76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CANDIDAT:</a:t>
            </a:r>
          </a:p>
          <a:p>
            <a:pPr marL="0" indent="0" algn="ctr">
              <a:buNone/>
            </a:pPr>
            <a:r>
              <a:rPr lang="en-US" sz="1800" b="1" dirty="0"/>
              <a:t>PAULA-KRISTINE SENCIUC</a:t>
            </a:r>
          </a:p>
        </p:txBody>
      </p:sp>
    </p:spTree>
    <p:extLst>
      <p:ext uri="{BB962C8B-B14F-4D97-AF65-F5344CB8AC3E}">
        <p14:creationId xmlns:p14="http://schemas.microsoft.com/office/powerpoint/2010/main" val="220755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88536"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3007405" y="0"/>
            <a:ext cx="5368793" cy="7634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4000" b="1" i="0" u="none" strike="noStrike" kern="1200" cap="none" spc="-50" normalizeH="0" baseline="0" noProof="0" dirty="0">
                <a:ln>
                  <a:noFill/>
                </a:ln>
                <a:solidFill>
                  <a:srgbClr val="303192"/>
                </a:solidFill>
                <a:effectLst/>
                <a:uLnTx/>
                <a:uFillTx/>
                <a:latin typeface="Calibri" panose="020F0502020204030204"/>
                <a:ea typeface="+mj-ea"/>
                <a:cs typeface="+mj-cs"/>
              </a:rPr>
            </a:br>
            <a:r>
              <a:rPr kumimoji="0" lang="ro-RO" sz="3600" b="1" i="0" u="none" strike="noStrike" kern="1200" cap="none" spc="-50" normalizeH="0" baseline="0" noProof="0" dirty="0">
                <a:ln>
                  <a:noFill/>
                </a:ln>
                <a:solidFill>
                  <a:srgbClr val="303192"/>
                </a:solidFill>
                <a:effectLst/>
                <a:uLnTx/>
                <a:uFillTx/>
                <a:latin typeface="Calibri" panose="020F0502020204030204"/>
                <a:ea typeface="+mj-ea"/>
                <a:cs typeface="+mj-cs"/>
              </a:rPr>
              <a:t>MOTIVAȚIA ALEGERII TEMEI</a:t>
            </a: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 </a:t>
            </a: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cxnSp>
        <p:nvCxnSpPr>
          <p:cNvPr id="20" name="Straight Connector 19">
            <a:extLst>
              <a:ext uri="{FF2B5EF4-FFF2-40B4-BE49-F238E27FC236}">
                <a16:creationId xmlns:a16="http://schemas.microsoft.com/office/drawing/2014/main" id="{44AB9750-A45C-63D4-E241-482B3CDD2564}"/>
              </a:ext>
            </a:extLst>
          </p:cNvPr>
          <p:cNvCxnSpPr>
            <a:cxnSpLocks noGrp="1" noRot="1" noMove="1" noResize="1" noEditPoints="1" noAdjustHandles="1" noChangeArrowheads="1" noChangeShapeType="1"/>
          </p:cNvCxnSpPr>
          <p:nvPr/>
        </p:nvCxnSpPr>
        <p:spPr>
          <a:xfrm>
            <a:off x="188536" y="2479249"/>
            <a:ext cx="11814928" cy="0"/>
          </a:xfrm>
          <a:prstGeom prst="line">
            <a:avLst/>
          </a:prstGeom>
          <a:ln w="38100">
            <a:solidFill>
              <a:srgbClr val="303192"/>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E047D6C-A450-F98F-B5D3-E62522D86903}"/>
              </a:ext>
            </a:extLst>
          </p:cNvPr>
          <p:cNvSpPr>
            <a:spLocks noGrp="1" noRot="1" noMove="1" noResize="1" noEditPoints="1" noAdjustHandles="1" noChangeArrowheads="1" noChangeShapeType="1"/>
          </p:cNvSpPr>
          <p:nvPr/>
        </p:nvSpPr>
        <p:spPr>
          <a:xfrm>
            <a:off x="1313968" y="2167895"/>
            <a:ext cx="612743" cy="5938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o-RO"/>
          </a:p>
        </p:txBody>
      </p:sp>
      <p:sp>
        <p:nvSpPr>
          <p:cNvPr id="22" name="Rectangle 21">
            <a:extLst>
              <a:ext uri="{FF2B5EF4-FFF2-40B4-BE49-F238E27FC236}">
                <a16:creationId xmlns:a16="http://schemas.microsoft.com/office/drawing/2014/main" id="{562D1064-E274-85DD-86FA-494EAD9C22AF}"/>
              </a:ext>
            </a:extLst>
          </p:cNvPr>
          <p:cNvSpPr>
            <a:spLocks noGrp="1" noRot="1" noMove="1" noResize="1" noEditPoints="1" noAdjustHandles="1" noChangeArrowheads="1" noChangeShapeType="1"/>
          </p:cNvSpPr>
          <p:nvPr/>
        </p:nvSpPr>
        <p:spPr>
          <a:xfrm>
            <a:off x="4243947" y="2198641"/>
            <a:ext cx="612743" cy="5938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ro-RO"/>
          </a:p>
        </p:txBody>
      </p:sp>
      <p:sp>
        <p:nvSpPr>
          <p:cNvPr id="23" name="Rectangle 22">
            <a:extLst>
              <a:ext uri="{FF2B5EF4-FFF2-40B4-BE49-F238E27FC236}">
                <a16:creationId xmlns:a16="http://schemas.microsoft.com/office/drawing/2014/main" id="{3C1AF67A-4F1C-8325-4BE9-E1B47DCD459E}"/>
              </a:ext>
            </a:extLst>
          </p:cNvPr>
          <p:cNvSpPr>
            <a:spLocks noGrp="1" noRot="1" noMove="1" noResize="1" noEditPoints="1" noAdjustHandles="1" noChangeArrowheads="1" noChangeShapeType="1"/>
          </p:cNvSpPr>
          <p:nvPr/>
        </p:nvSpPr>
        <p:spPr>
          <a:xfrm>
            <a:off x="7173926" y="2219853"/>
            <a:ext cx="612743" cy="593889"/>
          </a:xfrm>
          <a:prstGeom prst="rect">
            <a:avLst/>
          </a:prstGeom>
          <a:ln>
            <a:solidFill>
              <a:srgbClr val="303192"/>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o-RO"/>
          </a:p>
        </p:txBody>
      </p:sp>
      <p:cxnSp>
        <p:nvCxnSpPr>
          <p:cNvPr id="25" name="Straight Connector 24">
            <a:extLst>
              <a:ext uri="{FF2B5EF4-FFF2-40B4-BE49-F238E27FC236}">
                <a16:creationId xmlns:a16="http://schemas.microsoft.com/office/drawing/2014/main" id="{18F7F331-7D18-47E9-8F75-A3BD4F624FEA}"/>
              </a:ext>
            </a:extLst>
          </p:cNvPr>
          <p:cNvCxnSpPr>
            <a:cxnSpLocks noGrp="1" noRot="1" noMove="1" noResize="1" noEditPoints="1" noAdjustHandles="1" noChangeArrowheads="1" noChangeShapeType="1"/>
            <a:stCxn id="21" idx="2"/>
          </p:cNvCxnSpPr>
          <p:nvPr/>
        </p:nvCxnSpPr>
        <p:spPr>
          <a:xfrm flipH="1">
            <a:off x="1620339" y="2761784"/>
            <a:ext cx="1" cy="325226"/>
          </a:xfrm>
          <a:prstGeom prst="line">
            <a:avLst/>
          </a:prstGeom>
          <a:ln w="28575">
            <a:solidFill>
              <a:srgbClr val="30319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8E7918-6201-AB94-7355-4F0197A866E0}"/>
              </a:ext>
            </a:extLst>
          </p:cNvPr>
          <p:cNvCxnSpPr>
            <a:cxnSpLocks noGrp="1" noRot="1" noMove="1" noResize="1" noEditPoints="1" noAdjustHandles="1" noChangeArrowheads="1" noChangeShapeType="1"/>
          </p:cNvCxnSpPr>
          <p:nvPr/>
        </p:nvCxnSpPr>
        <p:spPr>
          <a:xfrm flipH="1">
            <a:off x="4537354" y="2785463"/>
            <a:ext cx="1" cy="325226"/>
          </a:xfrm>
          <a:prstGeom prst="line">
            <a:avLst/>
          </a:prstGeom>
          <a:ln w="28575">
            <a:solidFill>
              <a:srgbClr val="30319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98A289-7DDE-9053-9ED5-2D329C3C284B}"/>
              </a:ext>
            </a:extLst>
          </p:cNvPr>
          <p:cNvCxnSpPr>
            <a:cxnSpLocks noGrp="1" noRot="1" noMove="1" noResize="1" noEditPoints="1" noAdjustHandles="1" noChangeArrowheads="1" noChangeShapeType="1"/>
          </p:cNvCxnSpPr>
          <p:nvPr/>
        </p:nvCxnSpPr>
        <p:spPr>
          <a:xfrm flipH="1">
            <a:off x="7483440" y="2820816"/>
            <a:ext cx="1" cy="325226"/>
          </a:xfrm>
          <a:prstGeom prst="line">
            <a:avLst/>
          </a:prstGeom>
          <a:ln w="28575">
            <a:solidFill>
              <a:srgbClr val="30319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09F2760-AAFD-69B2-6EBA-12B1B1879966}"/>
              </a:ext>
            </a:extLst>
          </p:cNvPr>
          <p:cNvSpPr txBox="1">
            <a:spLocks noGrp="1" noRot="1" noMove="1" noResize="1" noEditPoints="1" noAdjustHandles="1" noChangeArrowheads="1" noChangeShapeType="1"/>
          </p:cNvSpPr>
          <p:nvPr/>
        </p:nvSpPr>
        <p:spPr>
          <a:xfrm>
            <a:off x="1447934" y="2202874"/>
            <a:ext cx="340158" cy="461665"/>
          </a:xfrm>
          <a:prstGeom prst="rect">
            <a:avLst/>
          </a:prstGeom>
          <a:noFill/>
        </p:spPr>
        <p:txBody>
          <a:bodyPr wrap="none" rtlCol="0">
            <a:spAutoFit/>
          </a:bodyPr>
          <a:lstStyle/>
          <a:p>
            <a:r>
              <a:rPr lang="ro-RO" sz="2400" dirty="0"/>
              <a:t>1</a:t>
            </a:r>
          </a:p>
        </p:txBody>
      </p:sp>
      <p:sp>
        <p:nvSpPr>
          <p:cNvPr id="29" name="TextBox 28">
            <a:extLst>
              <a:ext uri="{FF2B5EF4-FFF2-40B4-BE49-F238E27FC236}">
                <a16:creationId xmlns:a16="http://schemas.microsoft.com/office/drawing/2014/main" id="{EC7A8420-8C5C-0785-F78E-8CB19AB07EB9}"/>
              </a:ext>
            </a:extLst>
          </p:cNvPr>
          <p:cNvSpPr txBox="1">
            <a:spLocks noGrp="1" noRot="1" noMove="1" noResize="1" noEditPoints="1" noAdjustHandles="1" noChangeArrowheads="1" noChangeShapeType="1"/>
          </p:cNvSpPr>
          <p:nvPr/>
        </p:nvSpPr>
        <p:spPr>
          <a:xfrm>
            <a:off x="4380239" y="2236471"/>
            <a:ext cx="340158" cy="461665"/>
          </a:xfrm>
          <a:prstGeom prst="rect">
            <a:avLst/>
          </a:prstGeom>
          <a:noFill/>
        </p:spPr>
        <p:txBody>
          <a:bodyPr wrap="none" rtlCol="0">
            <a:spAutoFit/>
          </a:bodyPr>
          <a:lstStyle/>
          <a:p>
            <a:r>
              <a:rPr lang="ro-RO" sz="2400" dirty="0"/>
              <a:t>2</a:t>
            </a:r>
          </a:p>
        </p:txBody>
      </p:sp>
      <p:sp>
        <p:nvSpPr>
          <p:cNvPr id="30" name="TextBox 29">
            <a:extLst>
              <a:ext uri="{FF2B5EF4-FFF2-40B4-BE49-F238E27FC236}">
                <a16:creationId xmlns:a16="http://schemas.microsoft.com/office/drawing/2014/main" id="{EB162662-CD52-89E7-DD40-9F43EE06DAE9}"/>
              </a:ext>
            </a:extLst>
          </p:cNvPr>
          <p:cNvSpPr txBox="1">
            <a:spLocks noGrp="1" noRot="1" noMove="1" noResize="1" noEditPoints="1" noAdjustHandles="1" noChangeArrowheads="1" noChangeShapeType="1"/>
          </p:cNvSpPr>
          <p:nvPr/>
        </p:nvSpPr>
        <p:spPr>
          <a:xfrm>
            <a:off x="7310218" y="2264754"/>
            <a:ext cx="340158" cy="461665"/>
          </a:xfrm>
          <a:prstGeom prst="rect">
            <a:avLst/>
          </a:prstGeom>
          <a:noFill/>
        </p:spPr>
        <p:txBody>
          <a:bodyPr wrap="none" rtlCol="0">
            <a:spAutoFit/>
          </a:bodyPr>
          <a:lstStyle/>
          <a:p>
            <a:r>
              <a:rPr lang="ro-RO" sz="2400" dirty="0"/>
              <a:t>3</a:t>
            </a:r>
          </a:p>
        </p:txBody>
      </p:sp>
      <p:sp>
        <p:nvSpPr>
          <p:cNvPr id="31" name="Rectangle 30">
            <a:extLst>
              <a:ext uri="{FF2B5EF4-FFF2-40B4-BE49-F238E27FC236}">
                <a16:creationId xmlns:a16="http://schemas.microsoft.com/office/drawing/2014/main" id="{8A4BB9AC-7219-5C56-0A3D-8136161C461F}"/>
              </a:ext>
            </a:extLst>
          </p:cNvPr>
          <p:cNvSpPr>
            <a:spLocks noGrp="1" noRot="1" noMove="1" noResize="1" noEditPoints="1" noAdjustHandles="1" noChangeArrowheads="1" noChangeShapeType="1"/>
          </p:cNvSpPr>
          <p:nvPr/>
        </p:nvSpPr>
        <p:spPr>
          <a:xfrm>
            <a:off x="206398" y="3322552"/>
            <a:ext cx="2686636" cy="313700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ro-RO" b="1" dirty="0"/>
          </a:p>
        </p:txBody>
      </p:sp>
      <p:sp>
        <p:nvSpPr>
          <p:cNvPr id="32" name="Rectangle 31">
            <a:extLst>
              <a:ext uri="{FF2B5EF4-FFF2-40B4-BE49-F238E27FC236}">
                <a16:creationId xmlns:a16="http://schemas.microsoft.com/office/drawing/2014/main" id="{F5F8B78B-EF91-2E4C-AF12-A2CAB1933C50}"/>
              </a:ext>
            </a:extLst>
          </p:cNvPr>
          <p:cNvSpPr>
            <a:spLocks noGrp="1" noRot="1" noMove="1" noResize="1" noEditPoints="1" noAdjustHandles="1" noChangeArrowheads="1" noChangeShapeType="1"/>
          </p:cNvSpPr>
          <p:nvPr/>
        </p:nvSpPr>
        <p:spPr>
          <a:xfrm>
            <a:off x="3207001" y="3339288"/>
            <a:ext cx="2686637" cy="3120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o-RO"/>
          </a:p>
        </p:txBody>
      </p:sp>
      <p:sp>
        <p:nvSpPr>
          <p:cNvPr id="33" name="Rectangle 32">
            <a:extLst>
              <a:ext uri="{FF2B5EF4-FFF2-40B4-BE49-F238E27FC236}">
                <a16:creationId xmlns:a16="http://schemas.microsoft.com/office/drawing/2014/main" id="{3FBC63F1-0217-A53A-9B3D-0473493C8779}"/>
              </a:ext>
            </a:extLst>
          </p:cNvPr>
          <p:cNvSpPr>
            <a:spLocks noGrp="1" noRot="1" noMove="1" noResize="1" noEditPoints="1" noAdjustHandles="1" noChangeArrowheads="1" noChangeShapeType="1"/>
          </p:cNvSpPr>
          <p:nvPr/>
        </p:nvSpPr>
        <p:spPr>
          <a:xfrm>
            <a:off x="6155577" y="3339288"/>
            <a:ext cx="2686637" cy="3120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o-RO"/>
          </a:p>
        </p:txBody>
      </p:sp>
      <p:sp>
        <p:nvSpPr>
          <p:cNvPr id="34" name="TextBox 33">
            <a:extLst>
              <a:ext uri="{FF2B5EF4-FFF2-40B4-BE49-F238E27FC236}">
                <a16:creationId xmlns:a16="http://schemas.microsoft.com/office/drawing/2014/main" id="{676E93AD-BA9D-36CA-236C-AA9935CF484A}"/>
              </a:ext>
            </a:extLst>
          </p:cNvPr>
          <p:cNvSpPr txBox="1">
            <a:spLocks noGrp="1" noRot="1" noMove="1" noResize="1" noEditPoints="1" noAdjustHandles="1" noChangeArrowheads="1" noChangeShapeType="1"/>
          </p:cNvSpPr>
          <p:nvPr/>
        </p:nvSpPr>
        <p:spPr>
          <a:xfrm>
            <a:off x="238828" y="3517041"/>
            <a:ext cx="2686635" cy="928282"/>
          </a:xfrm>
          <a:prstGeom prst="rect">
            <a:avLst/>
          </a:prstGeom>
          <a:noFill/>
        </p:spPr>
        <p:txBody>
          <a:bodyPr wrap="square" rtlCol="0">
            <a:spAutoFit/>
          </a:bodyPr>
          <a:lstStyle/>
          <a:p>
            <a:pPr algn="ctr"/>
            <a:r>
              <a:rPr lang="ro-RO" b="1" dirty="0"/>
              <a:t>DEZVOLTAREA CONTINUĂ ȘI RAPIDĂ A TEHNOLOGIEI</a:t>
            </a:r>
          </a:p>
          <a:p>
            <a:pPr algn="ctr"/>
            <a:endParaRPr lang="ro-RO" dirty="0"/>
          </a:p>
        </p:txBody>
      </p:sp>
      <p:sp>
        <p:nvSpPr>
          <p:cNvPr id="35" name="TextBox 34">
            <a:extLst>
              <a:ext uri="{FF2B5EF4-FFF2-40B4-BE49-F238E27FC236}">
                <a16:creationId xmlns:a16="http://schemas.microsoft.com/office/drawing/2014/main" id="{1670D323-89DD-4023-CF63-24CC9B8E0292}"/>
              </a:ext>
            </a:extLst>
          </p:cNvPr>
          <p:cNvSpPr txBox="1">
            <a:spLocks noGrp="1" noRot="1" noMove="1" noResize="1" noEditPoints="1" noAdjustHandles="1" noChangeArrowheads="1" noChangeShapeType="1"/>
          </p:cNvSpPr>
          <p:nvPr/>
        </p:nvSpPr>
        <p:spPr>
          <a:xfrm>
            <a:off x="3198775" y="3485901"/>
            <a:ext cx="2686636" cy="646331"/>
          </a:xfrm>
          <a:prstGeom prst="rect">
            <a:avLst/>
          </a:prstGeom>
          <a:noFill/>
        </p:spPr>
        <p:txBody>
          <a:bodyPr wrap="square" rtlCol="0">
            <a:spAutoFit/>
          </a:bodyPr>
          <a:lstStyle/>
          <a:p>
            <a:pPr algn="ctr"/>
            <a:r>
              <a:rPr lang="ro-RO" b="1" dirty="0"/>
              <a:t>NEVOIA DE „ECOSISTEME” DIGITALE</a:t>
            </a:r>
            <a:endParaRPr lang="ro-RO" dirty="0"/>
          </a:p>
        </p:txBody>
      </p:sp>
      <p:sp>
        <p:nvSpPr>
          <p:cNvPr id="36" name="TextBox 35">
            <a:extLst>
              <a:ext uri="{FF2B5EF4-FFF2-40B4-BE49-F238E27FC236}">
                <a16:creationId xmlns:a16="http://schemas.microsoft.com/office/drawing/2014/main" id="{22AAC5C5-2753-BB0A-237C-4B3C6E63915E}"/>
              </a:ext>
            </a:extLst>
          </p:cNvPr>
          <p:cNvSpPr txBox="1">
            <a:spLocks noGrp="1" noRot="1" noMove="1" noResize="1" noEditPoints="1" noAdjustHandles="1" noChangeArrowheads="1" noChangeShapeType="1"/>
          </p:cNvSpPr>
          <p:nvPr/>
        </p:nvSpPr>
        <p:spPr>
          <a:xfrm>
            <a:off x="6187045" y="3487588"/>
            <a:ext cx="2686636" cy="369332"/>
          </a:xfrm>
          <a:prstGeom prst="rect">
            <a:avLst/>
          </a:prstGeom>
          <a:noFill/>
        </p:spPr>
        <p:txBody>
          <a:bodyPr wrap="square" rtlCol="0">
            <a:spAutoFit/>
          </a:bodyPr>
          <a:lstStyle/>
          <a:p>
            <a:pPr algn="ctr"/>
            <a:r>
              <a:rPr lang="ro-RO" b="1" dirty="0"/>
              <a:t>DOMENIUL ALES </a:t>
            </a:r>
            <a:endParaRPr lang="ro-RO" dirty="0"/>
          </a:p>
        </p:txBody>
      </p:sp>
      <p:pic>
        <p:nvPicPr>
          <p:cNvPr id="40" name="Picture 39">
            <a:extLst>
              <a:ext uri="{FF2B5EF4-FFF2-40B4-BE49-F238E27FC236}">
                <a16:creationId xmlns:a16="http://schemas.microsoft.com/office/drawing/2014/main" id="{D8972D34-8917-C000-5C5A-20140213D1CF}"/>
              </a:ext>
            </a:extLst>
          </p:cNvPr>
          <p:cNvPicPr>
            <a:picLocks noGrp="1" noRot="1" noChangeAspect="1" noMove="1" noResize="1" noEditPoints="1" noAdjustHandles="1" noChangeArrowheads="1" noChangeShapeType="1" noCrop="1"/>
          </p:cNvPicPr>
          <p:nvPr/>
        </p:nvPicPr>
        <p:blipFill>
          <a:blip r:embed="rId4"/>
          <a:stretch>
            <a:fillRect/>
          </a:stretch>
        </p:blipFill>
        <p:spPr>
          <a:xfrm>
            <a:off x="3569570" y="4184152"/>
            <a:ext cx="2324068" cy="2101230"/>
          </a:xfrm>
          <a:prstGeom prst="rect">
            <a:avLst/>
          </a:prstGeom>
        </p:spPr>
      </p:pic>
      <p:pic>
        <p:nvPicPr>
          <p:cNvPr id="42" name="Picture 41">
            <a:extLst>
              <a:ext uri="{FF2B5EF4-FFF2-40B4-BE49-F238E27FC236}">
                <a16:creationId xmlns:a16="http://schemas.microsoft.com/office/drawing/2014/main" id="{7554E798-A791-6AEB-E762-660C3E710BC3}"/>
              </a:ext>
            </a:extLst>
          </p:cNvPr>
          <p:cNvPicPr>
            <a:picLocks noGrp="1" noRot="1" noChangeAspect="1" noMove="1" noResize="1" noEditPoints="1" noAdjustHandles="1" noChangeArrowheads="1" noChangeShapeType="1" noCrop="1"/>
          </p:cNvPicPr>
          <p:nvPr/>
        </p:nvPicPr>
        <p:blipFill>
          <a:blip r:embed="rId5"/>
          <a:stretch>
            <a:fillRect/>
          </a:stretch>
        </p:blipFill>
        <p:spPr>
          <a:xfrm>
            <a:off x="6564208" y="4005220"/>
            <a:ext cx="1932310" cy="2049983"/>
          </a:xfrm>
          <a:prstGeom prst="rect">
            <a:avLst/>
          </a:prstGeom>
        </p:spPr>
      </p:pic>
      <p:sp>
        <p:nvSpPr>
          <p:cNvPr id="3" name="Rectangle 2">
            <a:extLst>
              <a:ext uri="{FF2B5EF4-FFF2-40B4-BE49-F238E27FC236}">
                <a16:creationId xmlns:a16="http://schemas.microsoft.com/office/drawing/2014/main" id="{7861A69C-C771-20FA-05E2-5312C8FC5836}"/>
              </a:ext>
            </a:extLst>
          </p:cNvPr>
          <p:cNvSpPr>
            <a:spLocks noGrp="1" noRot="1" noMove="1" noResize="1" noEditPoints="1" noAdjustHandles="1" noChangeArrowheads="1" noChangeShapeType="1"/>
          </p:cNvSpPr>
          <p:nvPr/>
        </p:nvSpPr>
        <p:spPr>
          <a:xfrm>
            <a:off x="10122502" y="2219853"/>
            <a:ext cx="612743" cy="593889"/>
          </a:xfrm>
          <a:prstGeom prst="rect">
            <a:avLst/>
          </a:prstGeom>
          <a:ln>
            <a:solidFill>
              <a:srgbClr val="303192"/>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o-RO"/>
          </a:p>
        </p:txBody>
      </p:sp>
      <p:cxnSp>
        <p:nvCxnSpPr>
          <p:cNvPr id="5" name="Straight Connector 4">
            <a:extLst>
              <a:ext uri="{FF2B5EF4-FFF2-40B4-BE49-F238E27FC236}">
                <a16:creationId xmlns:a16="http://schemas.microsoft.com/office/drawing/2014/main" id="{19E0A5BB-82B1-E484-2F24-7E8DC5058140}"/>
              </a:ext>
            </a:extLst>
          </p:cNvPr>
          <p:cNvCxnSpPr>
            <a:cxnSpLocks noGrp="1" noRot="1" noMove="1" noResize="1" noEditPoints="1" noAdjustHandles="1" noChangeArrowheads="1" noChangeShapeType="1"/>
          </p:cNvCxnSpPr>
          <p:nvPr/>
        </p:nvCxnSpPr>
        <p:spPr>
          <a:xfrm flipH="1">
            <a:off x="10432016" y="2820816"/>
            <a:ext cx="1" cy="325226"/>
          </a:xfrm>
          <a:prstGeom prst="line">
            <a:avLst/>
          </a:prstGeom>
          <a:ln w="28575">
            <a:solidFill>
              <a:srgbClr val="30319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1EA6EF-69D1-9414-17D5-6F73C748B7E5}"/>
              </a:ext>
            </a:extLst>
          </p:cNvPr>
          <p:cNvSpPr txBox="1">
            <a:spLocks noGrp="1" noRot="1" noMove="1" noResize="1" noEditPoints="1" noAdjustHandles="1" noChangeArrowheads="1" noChangeShapeType="1"/>
          </p:cNvSpPr>
          <p:nvPr/>
        </p:nvSpPr>
        <p:spPr>
          <a:xfrm>
            <a:off x="10258794" y="2264754"/>
            <a:ext cx="340158" cy="461665"/>
          </a:xfrm>
          <a:prstGeom prst="rect">
            <a:avLst/>
          </a:prstGeom>
          <a:noFill/>
        </p:spPr>
        <p:txBody>
          <a:bodyPr wrap="none" rtlCol="0">
            <a:spAutoFit/>
          </a:bodyPr>
          <a:lstStyle/>
          <a:p>
            <a:r>
              <a:rPr lang="ro-RO" sz="2400" dirty="0"/>
              <a:t>4</a:t>
            </a:r>
          </a:p>
        </p:txBody>
      </p:sp>
      <p:sp>
        <p:nvSpPr>
          <p:cNvPr id="7" name="Rectangle 6">
            <a:extLst>
              <a:ext uri="{FF2B5EF4-FFF2-40B4-BE49-F238E27FC236}">
                <a16:creationId xmlns:a16="http://schemas.microsoft.com/office/drawing/2014/main" id="{14917A26-22F6-A533-ED5A-997DAF57E21E}"/>
              </a:ext>
            </a:extLst>
          </p:cNvPr>
          <p:cNvSpPr>
            <a:spLocks noGrp="1" noRot="1" noMove="1" noResize="1" noEditPoints="1" noAdjustHandles="1" noChangeArrowheads="1" noChangeShapeType="1"/>
          </p:cNvSpPr>
          <p:nvPr/>
        </p:nvSpPr>
        <p:spPr>
          <a:xfrm>
            <a:off x="9104153" y="3339288"/>
            <a:ext cx="2686637" cy="3120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o-RO"/>
          </a:p>
        </p:txBody>
      </p:sp>
      <p:sp>
        <p:nvSpPr>
          <p:cNvPr id="8" name="TextBox 7">
            <a:extLst>
              <a:ext uri="{FF2B5EF4-FFF2-40B4-BE49-F238E27FC236}">
                <a16:creationId xmlns:a16="http://schemas.microsoft.com/office/drawing/2014/main" id="{485E901E-0962-3263-CB38-9AB50150BB1D}"/>
              </a:ext>
            </a:extLst>
          </p:cNvPr>
          <p:cNvSpPr txBox="1">
            <a:spLocks noGrp="1" noRot="1" noMove="1" noResize="1" noEditPoints="1" noAdjustHandles="1" noChangeArrowheads="1" noChangeShapeType="1"/>
          </p:cNvSpPr>
          <p:nvPr/>
        </p:nvSpPr>
        <p:spPr>
          <a:xfrm>
            <a:off x="9088698" y="3487588"/>
            <a:ext cx="2686636" cy="369332"/>
          </a:xfrm>
          <a:prstGeom prst="rect">
            <a:avLst/>
          </a:prstGeom>
          <a:noFill/>
        </p:spPr>
        <p:txBody>
          <a:bodyPr wrap="square" rtlCol="0">
            <a:spAutoFit/>
          </a:bodyPr>
          <a:lstStyle/>
          <a:p>
            <a:pPr algn="ctr"/>
            <a:r>
              <a:rPr lang="ro-RO" b="1" dirty="0"/>
              <a:t>SITUAȚIA ACTUALĂ </a:t>
            </a:r>
            <a:endParaRPr lang="ro-RO" dirty="0"/>
          </a:p>
        </p:txBody>
      </p:sp>
      <p:pic>
        <p:nvPicPr>
          <p:cNvPr id="11" name="Picture 10" descr="A screenshot of a car model&#10;&#10;Description automatically generated with medium confidence">
            <a:extLst>
              <a:ext uri="{FF2B5EF4-FFF2-40B4-BE49-F238E27FC236}">
                <a16:creationId xmlns:a16="http://schemas.microsoft.com/office/drawing/2014/main" id="{9369D2B9-2CC4-49BD-0C89-80447CC435A7}"/>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9494520" y="3871524"/>
            <a:ext cx="1940127" cy="2508909"/>
          </a:xfrm>
          <a:prstGeom prst="rect">
            <a:avLst/>
          </a:prstGeom>
        </p:spPr>
      </p:pic>
      <p:pic>
        <p:nvPicPr>
          <p:cNvPr id="14" name="Picture 13" descr="A picture containing text, screenshot, circle, font&#10;&#10;Description automatically generated">
            <a:extLst>
              <a:ext uri="{FF2B5EF4-FFF2-40B4-BE49-F238E27FC236}">
                <a16:creationId xmlns:a16="http://schemas.microsoft.com/office/drawing/2014/main" id="{FCF0604D-B220-8D44-2177-18BFB88951C7}"/>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tretch>
            <a:fillRect/>
          </a:stretch>
        </p:blipFill>
        <p:spPr>
          <a:xfrm>
            <a:off x="231238" y="4267723"/>
            <a:ext cx="2641331" cy="1760887"/>
          </a:xfrm>
          <a:prstGeom prst="rect">
            <a:avLst/>
          </a:prstGeom>
        </p:spPr>
      </p:pic>
    </p:spTree>
    <p:extLst>
      <p:ext uri="{BB962C8B-B14F-4D97-AF65-F5344CB8AC3E}">
        <p14:creationId xmlns:p14="http://schemas.microsoft.com/office/powerpoint/2010/main" val="359387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F8D479C-64F7-DA04-E3ED-FC270D08E27B}"/>
              </a:ext>
            </a:extLst>
          </p:cNvPr>
          <p:cNvSpPr>
            <a:spLocks noGrp="1" noRot="1" noMove="1" noResize="1" noEditPoints="1" noAdjustHandles="1" noChangeArrowheads="1" noChangeShapeType="1"/>
          </p:cNvSpPr>
          <p:nvPr/>
        </p:nvSpPr>
        <p:spPr>
          <a:xfrm>
            <a:off x="6879320" y="3321892"/>
            <a:ext cx="4523653" cy="1522521"/>
          </a:xfrm>
          <a:prstGeom prst="rect">
            <a:avLst/>
          </a:prstGeom>
          <a:solidFill>
            <a:srgbClr val="303192">
              <a:alpha val="14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o-RO" dirty="0">
              <a:solidFill>
                <a:schemeClr val="tx1"/>
              </a:solidFill>
            </a:endParaRPr>
          </a:p>
        </p:txBody>
      </p:sp>
      <p:sp>
        <p:nvSpPr>
          <p:cNvPr id="51" name="Rectangle 50">
            <a:extLst>
              <a:ext uri="{FF2B5EF4-FFF2-40B4-BE49-F238E27FC236}">
                <a16:creationId xmlns:a16="http://schemas.microsoft.com/office/drawing/2014/main" id="{EA64CC71-5435-EADD-8EF8-30C84D2208BF}"/>
              </a:ext>
            </a:extLst>
          </p:cNvPr>
          <p:cNvSpPr>
            <a:spLocks noGrp="1" noRot="1" noMove="1" noResize="1" noEditPoints="1" noAdjustHandles="1" noChangeArrowheads="1" noChangeShapeType="1"/>
          </p:cNvSpPr>
          <p:nvPr/>
        </p:nvSpPr>
        <p:spPr>
          <a:xfrm>
            <a:off x="766618" y="4428205"/>
            <a:ext cx="4351476" cy="1522521"/>
          </a:xfrm>
          <a:prstGeom prst="rect">
            <a:avLst/>
          </a:prstGeom>
          <a:solidFill>
            <a:srgbClr val="303192">
              <a:alpha val="14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o-RO" dirty="0"/>
          </a:p>
        </p:txBody>
      </p:sp>
      <p:sp>
        <p:nvSpPr>
          <p:cNvPr id="50" name="Rectangle 49">
            <a:extLst>
              <a:ext uri="{FF2B5EF4-FFF2-40B4-BE49-F238E27FC236}">
                <a16:creationId xmlns:a16="http://schemas.microsoft.com/office/drawing/2014/main" id="{C7E8058D-7559-FA6E-F3DC-59D2E9E47608}"/>
              </a:ext>
            </a:extLst>
          </p:cNvPr>
          <p:cNvSpPr>
            <a:spLocks noGrp="1" noRot="1" noMove="1" noResize="1" noEditPoints="1" noAdjustHandles="1" noChangeArrowheads="1" noChangeShapeType="1"/>
          </p:cNvSpPr>
          <p:nvPr/>
        </p:nvSpPr>
        <p:spPr>
          <a:xfrm>
            <a:off x="766618" y="2633843"/>
            <a:ext cx="4351476" cy="1522521"/>
          </a:xfrm>
          <a:prstGeom prst="rect">
            <a:avLst/>
          </a:prstGeom>
          <a:solidFill>
            <a:srgbClr val="303192">
              <a:alpha val="14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o-RO"/>
          </a:p>
        </p:txBody>
      </p:sp>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46541"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611225" y="131981"/>
            <a:ext cx="7921319"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OBIECTIVELE GENERALE ALE LUCRĂRII</a:t>
            </a: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sp>
        <p:nvSpPr>
          <p:cNvPr id="6" name="TextBox 5">
            <a:extLst>
              <a:ext uri="{FF2B5EF4-FFF2-40B4-BE49-F238E27FC236}">
                <a16:creationId xmlns:a16="http://schemas.microsoft.com/office/drawing/2014/main" id="{2250C4E2-610A-F75B-CAB6-794EA2C8317F}"/>
              </a:ext>
            </a:extLst>
          </p:cNvPr>
          <p:cNvSpPr txBox="1">
            <a:spLocks noGrp="1" noRot="1" noMove="1" noResize="1" noEditPoints="1" noAdjustHandles="1" noChangeArrowheads="1" noChangeShapeType="1"/>
          </p:cNvSpPr>
          <p:nvPr/>
        </p:nvSpPr>
        <p:spPr>
          <a:xfrm>
            <a:off x="-142270" y="1668534"/>
            <a:ext cx="6273277" cy="461665"/>
          </a:xfrm>
          <a:prstGeom prst="rect">
            <a:avLst/>
          </a:prstGeom>
          <a:noFill/>
        </p:spPr>
        <p:txBody>
          <a:bodyPr wrap="square" rtlCol="0">
            <a:spAutoFit/>
          </a:bodyPr>
          <a:lstStyle/>
          <a:p>
            <a:pPr algn="ctr"/>
            <a:r>
              <a:rPr lang="ro-RO" sz="2400" b="1" dirty="0"/>
              <a:t>APLICAȚIILE MOBILE</a:t>
            </a:r>
            <a:endParaRPr lang="ro-RO" sz="2400" dirty="0"/>
          </a:p>
        </p:txBody>
      </p:sp>
      <p:sp>
        <p:nvSpPr>
          <p:cNvPr id="7" name="TextBox 6">
            <a:extLst>
              <a:ext uri="{FF2B5EF4-FFF2-40B4-BE49-F238E27FC236}">
                <a16:creationId xmlns:a16="http://schemas.microsoft.com/office/drawing/2014/main" id="{D4AAE81C-F06C-F296-CC5F-AA8C71452824}"/>
              </a:ext>
            </a:extLst>
          </p:cNvPr>
          <p:cNvSpPr txBox="1">
            <a:spLocks noGrp="1" noRot="1" noMove="1" noResize="1" noEditPoints="1" noAdjustHandles="1" noChangeArrowheads="1" noChangeShapeType="1"/>
          </p:cNvSpPr>
          <p:nvPr/>
        </p:nvSpPr>
        <p:spPr>
          <a:xfrm>
            <a:off x="6402766" y="1670718"/>
            <a:ext cx="5238418" cy="461665"/>
          </a:xfrm>
          <a:prstGeom prst="rect">
            <a:avLst/>
          </a:prstGeom>
          <a:noFill/>
        </p:spPr>
        <p:txBody>
          <a:bodyPr wrap="square" rtlCol="0">
            <a:spAutoFit/>
          </a:bodyPr>
          <a:lstStyle/>
          <a:p>
            <a:pPr algn="ctr"/>
            <a:r>
              <a:rPr lang="ro-RO" sz="2400" b="1" dirty="0"/>
              <a:t>APLICAȚIA ARDUINO</a:t>
            </a:r>
            <a:endParaRPr lang="ro-RO" sz="2400" dirty="0"/>
          </a:p>
        </p:txBody>
      </p:sp>
      <p:sp>
        <p:nvSpPr>
          <p:cNvPr id="11" name="TextBox 10">
            <a:extLst>
              <a:ext uri="{FF2B5EF4-FFF2-40B4-BE49-F238E27FC236}">
                <a16:creationId xmlns:a16="http://schemas.microsoft.com/office/drawing/2014/main" id="{DB9BBF27-D396-96D8-D647-7E51A3D6E923}"/>
              </a:ext>
            </a:extLst>
          </p:cNvPr>
          <p:cNvSpPr txBox="1">
            <a:spLocks noGrp="1" noRot="1" noMove="1" noResize="1" noEditPoints="1" noAdjustHandles="1" noChangeArrowheads="1" noChangeShapeType="1"/>
          </p:cNvSpPr>
          <p:nvPr/>
        </p:nvSpPr>
        <p:spPr>
          <a:xfrm>
            <a:off x="1333832" y="3053276"/>
            <a:ext cx="3070136" cy="369332"/>
          </a:xfrm>
          <a:prstGeom prst="rect">
            <a:avLst/>
          </a:prstGeom>
          <a:noFill/>
        </p:spPr>
        <p:txBody>
          <a:bodyPr wrap="none" rtlCol="0">
            <a:spAutoFit/>
          </a:bodyPr>
          <a:lstStyle/>
          <a:p>
            <a:r>
              <a:rPr lang="ro-RO" b="1" dirty="0"/>
              <a:t>Aplicație pentru administrator</a:t>
            </a:r>
          </a:p>
        </p:txBody>
      </p:sp>
      <p:sp>
        <p:nvSpPr>
          <p:cNvPr id="13" name="TextBox 12">
            <a:extLst>
              <a:ext uri="{FF2B5EF4-FFF2-40B4-BE49-F238E27FC236}">
                <a16:creationId xmlns:a16="http://schemas.microsoft.com/office/drawing/2014/main" id="{3CCA59F4-A6F3-80C9-8AB8-60541108A60F}"/>
              </a:ext>
            </a:extLst>
          </p:cNvPr>
          <p:cNvSpPr txBox="1">
            <a:spLocks noGrp="1" noRot="1" noMove="1" noResize="1" noEditPoints="1" noAdjustHandles="1" noChangeArrowheads="1" noChangeShapeType="1"/>
          </p:cNvSpPr>
          <p:nvPr/>
        </p:nvSpPr>
        <p:spPr>
          <a:xfrm>
            <a:off x="1793841" y="4513161"/>
            <a:ext cx="2350643" cy="369332"/>
          </a:xfrm>
          <a:prstGeom prst="rect">
            <a:avLst/>
          </a:prstGeom>
          <a:noFill/>
        </p:spPr>
        <p:txBody>
          <a:bodyPr wrap="none" rtlCol="0">
            <a:spAutoFit/>
          </a:bodyPr>
          <a:lstStyle/>
          <a:p>
            <a:r>
              <a:rPr lang="ro-RO" b="1" dirty="0"/>
              <a:t>Aplicație pentru clienți</a:t>
            </a:r>
          </a:p>
        </p:txBody>
      </p:sp>
      <p:sp>
        <p:nvSpPr>
          <p:cNvPr id="14" name="TextBox 13">
            <a:extLst>
              <a:ext uri="{FF2B5EF4-FFF2-40B4-BE49-F238E27FC236}">
                <a16:creationId xmlns:a16="http://schemas.microsoft.com/office/drawing/2014/main" id="{BAF9D458-96F5-0EC8-AE4E-C09C06C88EE6}"/>
              </a:ext>
            </a:extLst>
          </p:cNvPr>
          <p:cNvSpPr txBox="1">
            <a:spLocks noGrp="1" noRot="1" noMove="1" noResize="1" noEditPoints="1" noAdjustHandles="1" noChangeArrowheads="1" noChangeShapeType="1"/>
          </p:cNvSpPr>
          <p:nvPr/>
        </p:nvSpPr>
        <p:spPr>
          <a:xfrm>
            <a:off x="1793841" y="3350428"/>
            <a:ext cx="2302553" cy="369332"/>
          </a:xfrm>
          <a:prstGeom prst="rect">
            <a:avLst/>
          </a:prstGeom>
          <a:noFill/>
        </p:spPr>
        <p:txBody>
          <a:bodyPr wrap="none" rtlCol="0">
            <a:spAutoFit/>
          </a:bodyPr>
          <a:lstStyle/>
          <a:p>
            <a:r>
              <a:rPr lang="ro-RO" dirty="0"/>
              <a:t>Gestionarea cliențiilor</a:t>
            </a:r>
          </a:p>
        </p:txBody>
      </p:sp>
      <p:sp>
        <p:nvSpPr>
          <p:cNvPr id="15" name="TextBox 14">
            <a:extLst>
              <a:ext uri="{FF2B5EF4-FFF2-40B4-BE49-F238E27FC236}">
                <a16:creationId xmlns:a16="http://schemas.microsoft.com/office/drawing/2014/main" id="{10C08695-FCDD-C485-2A02-A6649428804D}"/>
              </a:ext>
            </a:extLst>
          </p:cNvPr>
          <p:cNvSpPr txBox="1">
            <a:spLocks noGrp="1" noRot="1" noMove="1" noResize="1" noEditPoints="1" noAdjustHandles="1" noChangeArrowheads="1" noChangeShapeType="1"/>
          </p:cNvSpPr>
          <p:nvPr/>
        </p:nvSpPr>
        <p:spPr>
          <a:xfrm>
            <a:off x="1877581" y="4802075"/>
            <a:ext cx="2248308" cy="369332"/>
          </a:xfrm>
          <a:prstGeom prst="rect">
            <a:avLst/>
          </a:prstGeom>
          <a:noFill/>
        </p:spPr>
        <p:txBody>
          <a:bodyPr wrap="none" rtlCol="0">
            <a:spAutoFit/>
          </a:bodyPr>
          <a:lstStyle/>
          <a:p>
            <a:r>
              <a:rPr lang="ro-RO" dirty="0"/>
              <a:t>Conectarea cu mașina</a:t>
            </a:r>
          </a:p>
        </p:txBody>
      </p:sp>
      <p:sp>
        <p:nvSpPr>
          <p:cNvPr id="16" name="TextBox 15">
            <a:extLst>
              <a:ext uri="{FF2B5EF4-FFF2-40B4-BE49-F238E27FC236}">
                <a16:creationId xmlns:a16="http://schemas.microsoft.com/office/drawing/2014/main" id="{2BE9A29F-3D26-D7A6-6AF7-32D442AD45EC}"/>
              </a:ext>
            </a:extLst>
          </p:cNvPr>
          <p:cNvSpPr txBox="1">
            <a:spLocks noGrp="1" noRot="1" noMove="1" noResize="1" noEditPoints="1" noAdjustHandles="1" noChangeArrowheads="1" noChangeShapeType="1"/>
          </p:cNvSpPr>
          <p:nvPr/>
        </p:nvSpPr>
        <p:spPr>
          <a:xfrm>
            <a:off x="6819351" y="4009318"/>
            <a:ext cx="4583627" cy="369332"/>
          </a:xfrm>
          <a:prstGeom prst="rect">
            <a:avLst/>
          </a:prstGeom>
          <a:noFill/>
        </p:spPr>
        <p:txBody>
          <a:bodyPr wrap="none" rtlCol="0">
            <a:spAutoFit/>
          </a:bodyPr>
          <a:lstStyle/>
          <a:p>
            <a:r>
              <a:rPr lang="ro-RO" b="1" dirty="0"/>
              <a:t>Conexiunea prin bluetooth cu aplicația mobilă</a:t>
            </a:r>
          </a:p>
        </p:txBody>
      </p:sp>
      <p:sp>
        <p:nvSpPr>
          <p:cNvPr id="18" name="TextBox 17">
            <a:extLst>
              <a:ext uri="{FF2B5EF4-FFF2-40B4-BE49-F238E27FC236}">
                <a16:creationId xmlns:a16="http://schemas.microsoft.com/office/drawing/2014/main" id="{D497819C-735F-7149-94FB-63EF3A660F9E}"/>
              </a:ext>
            </a:extLst>
          </p:cNvPr>
          <p:cNvSpPr txBox="1">
            <a:spLocks noGrp="1" noRot="1" noMove="1" noResize="1" noEditPoints="1" noAdjustHandles="1" noChangeArrowheads="1" noChangeShapeType="1"/>
          </p:cNvSpPr>
          <p:nvPr/>
        </p:nvSpPr>
        <p:spPr>
          <a:xfrm>
            <a:off x="1311380" y="5090989"/>
            <a:ext cx="3486917" cy="369332"/>
          </a:xfrm>
          <a:prstGeom prst="rect">
            <a:avLst/>
          </a:prstGeom>
          <a:noFill/>
        </p:spPr>
        <p:txBody>
          <a:bodyPr wrap="none" rtlCol="0">
            <a:spAutoFit/>
          </a:bodyPr>
          <a:lstStyle/>
          <a:p>
            <a:r>
              <a:rPr lang="ro-RO" dirty="0"/>
              <a:t>Trimiterea comenzilor către mașină</a:t>
            </a:r>
          </a:p>
        </p:txBody>
      </p:sp>
      <p:sp>
        <p:nvSpPr>
          <p:cNvPr id="19" name="TextBox 18">
            <a:extLst>
              <a:ext uri="{FF2B5EF4-FFF2-40B4-BE49-F238E27FC236}">
                <a16:creationId xmlns:a16="http://schemas.microsoft.com/office/drawing/2014/main" id="{02092571-EEB0-F545-5889-01ED3512D9F7}"/>
              </a:ext>
            </a:extLst>
          </p:cNvPr>
          <p:cNvSpPr txBox="1">
            <a:spLocks noGrp="1" noRot="1" noMove="1" noResize="1" noEditPoints="1" noAdjustHandles="1" noChangeArrowheads="1" noChangeShapeType="1"/>
          </p:cNvSpPr>
          <p:nvPr/>
        </p:nvSpPr>
        <p:spPr>
          <a:xfrm>
            <a:off x="7341771" y="3654089"/>
            <a:ext cx="3426579" cy="369332"/>
          </a:xfrm>
          <a:prstGeom prst="rect">
            <a:avLst/>
          </a:prstGeom>
          <a:noFill/>
        </p:spPr>
        <p:txBody>
          <a:bodyPr wrap="none" rtlCol="0">
            <a:spAutoFit/>
          </a:bodyPr>
          <a:lstStyle/>
          <a:p>
            <a:r>
              <a:rPr lang="ro-RO" b="1" dirty="0"/>
              <a:t>Simularea mânerului de la mașină</a:t>
            </a:r>
          </a:p>
        </p:txBody>
      </p:sp>
      <p:cxnSp>
        <p:nvCxnSpPr>
          <p:cNvPr id="39" name="Straight Connector 38">
            <a:extLst>
              <a:ext uri="{FF2B5EF4-FFF2-40B4-BE49-F238E27FC236}">
                <a16:creationId xmlns:a16="http://schemas.microsoft.com/office/drawing/2014/main" id="{429F358E-EA04-BE5E-8644-2D9B9E063629}"/>
              </a:ext>
            </a:extLst>
          </p:cNvPr>
          <p:cNvCxnSpPr>
            <a:cxnSpLocks noGrp="1" noRot="1" noMove="1" noResize="1" noEditPoints="1" noAdjustHandles="1" noChangeArrowheads="1" noChangeShapeType="1"/>
          </p:cNvCxnSpPr>
          <p:nvPr/>
        </p:nvCxnSpPr>
        <p:spPr>
          <a:xfrm>
            <a:off x="6229932" y="1546481"/>
            <a:ext cx="0" cy="4811697"/>
          </a:xfrm>
          <a:prstGeom prst="line">
            <a:avLst/>
          </a:prstGeom>
          <a:ln w="38100">
            <a:solidFill>
              <a:srgbClr val="30319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6316ADF-997C-7A8D-FA93-0EA19EBBDADC}"/>
              </a:ext>
            </a:extLst>
          </p:cNvPr>
          <p:cNvCxnSpPr>
            <a:cxnSpLocks noGrp="1" noRot="1" noMove="1" noResize="1" noEditPoints="1" noAdjustHandles="1" noChangeArrowheads="1" noChangeShapeType="1"/>
          </p:cNvCxnSpPr>
          <p:nvPr/>
        </p:nvCxnSpPr>
        <p:spPr>
          <a:xfrm flipH="1">
            <a:off x="338544" y="2227096"/>
            <a:ext cx="11562052" cy="0"/>
          </a:xfrm>
          <a:prstGeom prst="line">
            <a:avLst/>
          </a:prstGeom>
          <a:ln w="38100">
            <a:solidFill>
              <a:srgbClr val="303192"/>
            </a:solidFill>
          </a:ln>
        </p:spPr>
        <p:style>
          <a:lnRef idx="1">
            <a:schemeClr val="accent1"/>
          </a:lnRef>
          <a:fillRef idx="0">
            <a:schemeClr val="accent1"/>
          </a:fillRef>
          <a:effectRef idx="0">
            <a:schemeClr val="accent1"/>
          </a:effectRef>
          <a:fontRef idx="minor">
            <a:schemeClr val="tx1"/>
          </a:fontRef>
        </p:style>
      </p:cxnSp>
      <p:pic>
        <p:nvPicPr>
          <p:cNvPr id="57" name="Picture 56" descr="A picture containing circle, colorfulness, screenshot, rectangle&#10;&#10;Description automatically generated">
            <a:extLst>
              <a:ext uri="{FF2B5EF4-FFF2-40B4-BE49-F238E27FC236}">
                <a16:creationId xmlns:a16="http://schemas.microsoft.com/office/drawing/2014/main" id="{D5F581AA-6AFE-13B8-E113-7AD7D8DC7AA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23815" y="1036427"/>
            <a:ext cx="1325575" cy="1325575"/>
          </a:xfrm>
          <a:prstGeom prst="rect">
            <a:avLst/>
          </a:prstGeom>
        </p:spPr>
      </p:pic>
      <p:pic>
        <p:nvPicPr>
          <p:cNvPr id="58" name="Picture 57" descr="A picture containing circle, screenshot, design&#10;&#10;Description automatically generated">
            <a:extLst>
              <a:ext uri="{FF2B5EF4-FFF2-40B4-BE49-F238E27FC236}">
                <a16:creationId xmlns:a16="http://schemas.microsoft.com/office/drawing/2014/main" id="{3A987692-A663-7A17-1E50-F6216FB011A4}"/>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0768350" y="1037587"/>
            <a:ext cx="1460189" cy="1460189"/>
          </a:xfrm>
          <a:prstGeom prst="rect">
            <a:avLst/>
          </a:prstGeom>
        </p:spPr>
      </p:pic>
    </p:spTree>
    <p:extLst>
      <p:ext uri="{BB962C8B-B14F-4D97-AF65-F5344CB8AC3E}">
        <p14:creationId xmlns:p14="http://schemas.microsoft.com/office/powerpoint/2010/main" val="163159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77463"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899822" y="121142"/>
            <a:ext cx="4436544"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TEHNOLOGII ULTIZATE</a:t>
            </a: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3" name="Picture 2" descr="A picture containing clipart, cartoon, design, illustration&#10;&#10;Description automatically generated">
            <a:extLst>
              <a:ext uri="{FF2B5EF4-FFF2-40B4-BE49-F238E27FC236}">
                <a16:creationId xmlns:a16="http://schemas.microsoft.com/office/drawing/2014/main" id="{926FDA3D-FB6B-D6E2-8BC5-84DEE65F6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763" y="3346937"/>
            <a:ext cx="1918200" cy="1918200"/>
          </a:xfrm>
          <a:prstGeom prst="rect">
            <a:avLst/>
          </a:prstGeom>
        </p:spPr>
      </p:pic>
      <p:pic>
        <p:nvPicPr>
          <p:cNvPr id="10" name="Picture 9" descr="A picture containing graphics, font, logo, clipart&#10;&#10;Description automatically generated">
            <a:extLst>
              <a:ext uri="{FF2B5EF4-FFF2-40B4-BE49-F238E27FC236}">
                <a16:creationId xmlns:a16="http://schemas.microsoft.com/office/drawing/2014/main" id="{A5B9B8E5-ECC9-E267-EF8A-F0BA81E660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2815" y="2938512"/>
            <a:ext cx="2326625" cy="2326625"/>
          </a:xfrm>
          <a:prstGeom prst="rect">
            <a:avLst/>
          </a:prstGeom>
        </p:spPr>
      </p:pic>
      <p:pic>
        <p:nvPicPr>
          <p:cNvPr id="21" name="Picture 20" descr="A picture containing logo, font, graphics, design&#10;&#10;Description automatically generated">
            <a:extLst>
              <a:ext uri="{FF2B5EF4-FFF2-40B4-BE49-F238E27FC236}">
                <a16:creationId xmlns:a16="http://schemas.microsoft.com/office/drawing/2014/main" id="{A6DCD86B-685A-EDBB-E40A-8F30755011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5126" y="3500295"/>
            <a:ext cx="3222968" cy="1611484"/>
          </a:xfrm>
          <a:prstGeom prst="rect">
            <a:avLst/>
          </a:prstGeom>
        </p:spPr>
      </p:pic>
      <p:pic>
        <p:nvPicPr>
          <p:cNvPr id="25" name="Picture 24" descr="A picture containing font, text, graphics, symbol&#10;&#10;Description automatically generated">
            <a:extLst>
              <a:ext uri="{FF2B5EF4-FFF2-40B4-BE49-F238E27FC236}">
                <a16:creationId xmlns:a16="http://schemas.microsoft.com/office/drawing/2014/main" id="{D6CE1DFA-00B4-C822-DC91-FB3E9B3B27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6368" y="3528583"/>
            <a:ext cx="2326625" cy="1583196"/>
          </a:xfrm>
          <a:prstGeom prst="rect">
            <a:avLst/>
          </a:prstGeom>
        </p:spPr>
      </p:pic>
      <p:pic>
        <p:nvPicPr>
          <p:cNvPr id="26" name="Picture 25" descr="A picture containing circle, colorfulness, screenshot, rectangle&#10;&#10;Description automatically generated">
            <a:extLst>
              <a:ext uri="{FF2B5EF4-FFF2-40B4-BE49-F238E27FC236}">
                <a16:creationId xmlns:a16="http://schemas.microsoft.com/office/drawing/2014/main" id="{F6CE1CED-B832-B0B5-5C37-82E812B7A0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9608" y="1801667"/>
            <a:ext cx="1325575" cy="1325575"/>
          </a:xfrm>
          <a:prstGeom prst="rect">
            <a:avLst/>
          </a:prstGeom>
        </p:spPr>
      </p:pic>
      <p:pic>
        <p:nvPicPr>
          <p:cNvPr id="28" name="Picture 27" descr="A picture containing circle, screenshot, design&#10;&#10;Description automatically generated">
            <a:extLst>
              <a:ext uri="{FF2B5EF4-FFF2-40B4-BE49-F238E27FC236}">
                <a16:creationId xmlns:a16="http://schemas.microsoft.com/office/drawing/2014/main" id="{BD310CD2-5559-C715-2B1C-06E2ED2DFC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8678" y="1614301"/>
            <a:ext cx="1460189" cy="1460189"/>
          </a:xfrm>
          <a:prstGeom prst="rect">
            <a:avLst/>
          </a:prstGeom>
        </p:spPr>
      </p:pic>
      <p:sp>
        <p:nvSpPr>
          <p:cNvPr id="29" name="TextBox 28">
            <a:extLst>
              <a:ext uri="{FF2B5EF4-FFF2-40B4-BE49-F238E27FC236}">
                <a16:creationId xmlns:a16="http://schemas.microsoft.com/office/drawing/2014/main" id="{D1127A31-E305-FD00-373F-493942308FDB}"/>
              </a:ext>
            </a:extLst>
          </p:cNvPr>
          <p:cNvSpPr txBox="1"/>
          <p:nvPr/>
        </p:nvSpPr>
        <p:spPr>
          <a:xfrm>
            <a:off x="2072672" y="1436220"/>
            <a:ext cx="2779445" cy="400110"/>
          </a:xfrm>
          <a:prstGeom prst="rect">
            <a:avLst/>
          </a:prstGeom>
          <a:noFill/>
        </p:spPr>
        <p:txBody>
          <a:bodyPr wrap="square" rtlCol="0">
            <a:spAutoFit/>
          </a:bodyPr>
          <a:lstStyle/>
          <a:p>
            <a:pPr algn="ctr"/>
            <a:r>
              <a:rPr lang="ro-RO" sz="2000" dirty="0"/>
              <a:t>APLICAȚIILE MOBILE</a:t>
            </a:r>
          </a:p>
        </p:txBody>
      </p:sp>
      <p:sp>
        <p:nvSpPr>
          <p:cNvPr id="30" name="TextBox 29">
            <a:extLst>
              <a:ext uri="{FF2B5EF4-FFF2-40B4-BE49-F238E27FC236}">
                <a16:creationId xmlns:a16="http://schemas.microsoft.com/office/drawing/2014/main" id="{D98C9378-0C5E-072E-89F1-F155F77E68E7}"/>
              </a:ext>
            </a:extLst>
          </p:cNvPr>
          <p:cNvSpPr txBox="1"/>
          <p:nvPr/>
        </p:nvSpPr>
        <p:spPr>
          <a:xfrm>
            <a:off x="8229051" y="1316162"/>
            <a:ext cx="2779445" cy="400110"/>
          </a:xfrm>
          <a:prstGeom prst="rect">
            <a:avLst/>
          </a:prstGeom>
          <a:noFill/>
        </p:spPr>
        <p:txBody>
          <a:bodyPr wrap="square" rtlCol="0">
            <a:spAutoFit/>
          </a:bodyPr>
          <a:lstStyle/>
          <a:p>
            <a:pPr algn="ctr"/>
            <a:r>
              <a:rPr lang="ro-RO" sz="2000" dirty="0"/>
              <a:t>APLICAȚIA ARDUINO</a:t>
            </a:r>
          </a:p>
        </p:txBody>
      </p:sp>
      <p:sp>
        <p:nvSpPr>
          <p:cNvPr id="31" name="Oval 30">
            <a:extLst>
              <a:ext uri="{FF2B5EF4-FFF2-40B4-BE49-F238E27FC236}">
                <a16:creationId xmlns:a16="http://schemas.microsoft.com/office/drawing/2014/main" id="{5C81282B-117B-73AB-CDDF-FF13CF9B5728}"/>
              </a:ext>
            </a:extLst>
          </p:cNvPr>
          <p:cNvSpPr/>
          <p:nvPr/>
        </p:nvSpPr>
        <p:spPr>
          <a:xfrm>
            <a:off x="2028456" y="1132763"/>
            <a:ext cx="2823661" cy="2196654"/>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ro-RO"/>
          </a:p>
        </p:txBody>
      </p:sp>
      <p:sp>
        <p:nvSpPr>
          <p:cNvPr id="32" name="Rectangle 31">
            <a:extLst>
              <a:ext uri="{FF2B5EF4-FFF2-40B4-BE49-F238E27FC236}">
                <a16:creationId xmlns:a16="http://schemas.microsoft.com/office/drawing/2014/main" id="{1C6857E3-F810-A86F-4E33-F9B4CC2631A0}"/>
              </a:ext>
            </a:extLst>
          </p:cNvPr>
          <p:cNvSpPr/>
          <p:nvPr/>
        </p:nvSpPr>
        <p:spPr>
          <a:xfrm>
            <a:off x="8229051" y="1223028"/>
            <a:ext cx="2779445" cy="190421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ro-RO"/>
          </a:p>
        </p:txBody>
      </p:sp>
    </p:spTree>
    <p:extLst>
      <p:ext uri="{BB962C8B-B14F-4D97-AF65-F5344CB8AC3E}">
        <p14:creationId xmlns:p14="http://schemas.microsoft.com/office/powerpoint/2010/main" val="376582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F8B6786C-A3B1-5C95-7267-AECB614B9543}"/>
              </a:ext>
            </a:extLst>
          </p:cNvPr>
          <p:cNvSpPr txBox="1"/>
          <p:nvPr/>
        </p:nvSpPr>
        <p:spPr>
          <a:xfrm>
            <a:off x="2501698" y="5564080"/>
            <a:ext cx="2683759" cy="281231"/>
          </a:xfrm>
          <a:prstGeom prst="rect">
            <a:avLst/>
          </a:prstGeom>
          <a:noFill/>
        </p:spPr>
        <p:txBody>
          <a:bodyPr wrap="square">
            <a:sp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[DATE MA</a:t>
            </a:r>
            <a:r>
              <a:rPr lang="ro-RO" sz="1200" b="1" dirty="0">
                <a:effectLst/>
                <a:latin typeface="Calibri" panose="020F0502020204030204" pitchFamily="34" charset="0"/>
                <a:ea typeface="Calibri" panose="020F0502020204030204" pitchFamily="34" charset="0"/>
                <a:cs typeface="Times New Roman" panose="02020603050405020304" pitchFamily="18" charset="0"/>
              </a:rPr>
              <a:t>ȘINĂ</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a:t>
            </a:r>
            <a:r>
              <a:rPr lang="ro-RO" sz="1200" b="1" dirty="0">
                <a:effectLst/>
                <a:latin typeface="Calibri" panose="020F0502020204030204" pitchFamily="34" charset="0"/>
                <a:ea typeface="Calibri" panose="020F0502020204030204" pitchFamily="34" charset="0"/>
                <a:cs typeface="Times New Roman" panose="02020603050405020304" pitchFamily="18" charset="0"/>
              </a:rPr>
              <a:t>ONECTARE MAȘINĂ</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47A704EC-5FB4-F76B-B4CA-8C79F1227244}"/>
              </a:ext>
            </a:extLst>
          </p:cNvPr>
          <p:cNvSpPr txBox="1"/>
          <p:nvPr/>
        </p:nvSpPr>
        <p:spPr>
          <a:xfrm>
            <a:off x="7373658" y="5057559"/>
            <a:ext cx="2566686" cy="281231"/>
          </a:xfrm>
          <a:prstGeom prst="rect">
            <a:avLst/>
          </a:prstGeom>
          <a:noFill/>
        </p:spPr>
        <p:txBody>
          <a:bodyPr wrap="square">
            <a:sp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[CLINET NOU]/CREARE CONT CLIENT</a:t>
            </a:r>
          </a:p>
        </p:txBody>
      </p:sp>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51960"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532888" y="99648"/>
            <a:ext cx="3427656"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PROIECTARE</a:t>
            </a: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11" name="Picture 10" descr="A screenshot of a phone&#10;&#10;Description automatically generated with medium confidence">
            <a:extLst>
              <a:ext uri="{FF2B5EF4-FFF2-40B4-BE49-F238E27FC236}">
                <a16:creationId xmlns:a16="http://schemas.microsoft.com/office/drawing/2014/main" id="{9E188619-BB6B-50BB-F69E-E5B29F516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4754" y="1367780"/>
            <a:ext cx="2317246" cy="4813040"/>
          </a:xfrm>
          <a:prstGeom prst="rect">
            <a:avLst/>
          </a:prstGeom>
        </p:spPr>
      </p:pic>
      <p:pic>
        <p:nvPicPr>
          <p:cNvPr id="14" name="Picture 13" descr="A screen shot of a phone&#10;&#10;Description automatically generated with medium confidence">
            <a:extLst>
              <a:ext uri="{FF2B5EF4-FFF2-40B4-BE49-F238E27FC236}">
                <a16:creationId xmlns:a16="http://schemas.microsoft.com/office/drawing/2014/main" id="{E3D6E5C4-5702-5AA8-266C-5839DE8A80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20" y="1367780"/>
            <a:ext cx="2317246" cy="4813040"/>
          </a:xfrm>
          <a:prstGeom prst="rect">
            <a:avLst/>
          </a:prstGeom>
        </p:spPr>
      </p:pic>
      <p:pic>
        <p:nvPicPr>
          <p:cNvPr id="16" name="Picture 15" descr="A picture containing yellow&#10;&#10;Description automatically generated">
            <a:extLst>
              <a:ext uri="{FF2B5EF4-FFF2-40B4-BE49-F238E27FC236}">
                <a16:creationId xmlns:a16="http://schemas.microsoft.com/office/drawing/2014/main" id="{DCC0CC57-7029-B85F-28A0-F52C5A82E3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8385" y="5211655"/>
            <a:ext cx="2305273" cy="648358"/>
          </a:xfrm>
          <a:prstGeom prst="rect">
            <a:avLst/>
          </a:prstGeom>
        </p:spPr>
      </p:pic>
      <p:pic>
        <p:nvPicPr>
          <p:cNvPr id="19" name="Picture 18" descr="A picture containing wheel, auto part, tire, engineering&#10;&#10;Description automatically generated">
            <a:extLst>
              <a:ext uri="{FF2B5EF4-FFF2-40B4-BE49-F238E27FC236}">
                <a16:creationId xmlns:a16="http://schemas.microsoft.com/office/drawing/2014/main" id="{2BFB2A67-48F8-B823-F823-9AB7E00BDE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4386" y="914784"/>
            <a:ext cx="4511173" cy="3385334"/>
          </a:xfrm>
          <a:prstGeom prst="rect">
            <a:avLst/>
          </a:prstGeom>
        </p:spPr>
      </p:pic>
      <p:cxnSp>
        <p:nvCxnSpPr>
          <p:cNvPr id="21" name="Straight Arrow Connector 20">
            <a:extLst>
              <a:ext uri="{FF2B5EF4-FFF2-40B4-BE49-F238E27FC236}">
                <a16:creationId xmlns:a16="http://schemas.microsoft.com/office/drawing/2014/main" id="{BA421055-2119-7FF9-1EC7-7987C994EA74}"/>
              </a:ext>
            </a:extLst>
          </p:cNvPr>
          <p:cNvCxnSpPr>
            <a:cxnSpLocks/>
          </p:cNvCxnSpPr>
          <p:nvPr/>
        </p:nvCxnSpPr>
        <p:spPr>
          <a:xfrm>
            <a:off x="2466330" y="5414026"/>
            <a:ext cx="25666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0D44B1-EDE5-81B2-BEFB-A7225AAD35E7}"/>
              </a:ext>
            </a:extLst>
          </p:cNvPr>
          <p:cNvCxnSpPr>
            <a:cxnSpLocks/>
          </p:cNvCxnSpPr>
          <p:nvPr/>
        </p:nvCxnSpPr>
        <p:spPr>
          <a:xfrm flipH="1">
            <a:off x="2439689" y="5860013"/>
            <a:ext cx="24890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CA0838-38D0-F482-8AC3-3CCE86FC4829}"/>
              </a:ext>
            </a:extLst>
          </p:cNvPr>
          <p:cNvCxnSpPr/>
          <p:nvPr/>
        </p:nvCxnSpPr>
        <p:spPr>
          <a:xfrm>
            <a:off x="2532888" y="1713053"/>
            <a:ext cx="265257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B71BE47-86CB-8340-6972-A3C9A8D2B0FB}"/>
              </a:ext>
            </a:extLst>
          </p:cNvPr>
          <p:cNvCxnSpPr>
            <a:cxnSpLocks/>
          </p:cNvCxnSpPr>
          <p:nvPr/>
        </p:nvCxnSpPr>
        <p:spPr>
          <a:xfrm>
            <a:off x="7373658" y="5376408"/>
            <a:ext cx="23786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BCC69D-836C-66F4-B8DA-42B26566038E}"/>
              </a:ext>
            </a:extLst>
          </p:cNvPr>
          <p:cNvCxnSpPr>
            <a:cxnSpLocks/>
          </p:cNvCxnSpPr>
          <p:nvPr/>
        </p:nvCxnSpPr>
        <p:spPr>
          <a:xfrm flipH="1">
            <a:off x="7208965" y="5860013"/>
            <a:ext cx="25433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bluetooth symbol in a circle&#10;&#10;Description automatically generated with low confidence">
            <a:extLst>
              <a:ext uri="{FF2B5EF4-FFF2-40B4-BE49-F238E27FC236}">
                <a16:creationId xmlns:a16="http://schemas.microsoft.com/office/drawing/2014/main" id="{13544F49-57BD-4ADB-02BE-9129DC995A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0631" y="2004552"/>
            <a:ext cx="2107178" cy="1316986"/>
          </a:xfrm>
          <a:prstGeom prst="rect">
            <a:avLst/>
          </a:prstGeom>
        </p:spPr>
      </p:pic>
      <p:sp>
        <p:nvSpPr>
          <p:cNvPr id="37" name="TextBox 36">
            <a:extLst>
              <a:ext uri="{FF2B5EF4-FFF2-40B4-BE49-F238E27FC236}">
                <a16:creationId xmlns:a16="http://schemas.microsoft.com/office/drawing/2014/main" id="{30FCE87E-9131-6FD5-0AAE-616DDA3C0EF3}"/>
              </a:ext>
            </a:extLst>
          </p:cNvPr>
          <p:cNvSpPr txBox="1"/>
          <p:nvPr/>
        </p:nvSpPr>
        <p:spPr>
          <a:xfrm>
            <a:off x="7360551" y="5547192"/>
            <a:ext cx="2566686" cy="281231"/>
          </a:xfrm>
          <a:prstGeom prst="rect">
            <a:avLst/>
          </a:prstGeom>
          <a:noFill/>
        </p:spPr>
        <p:txBody>
          <a:bodyPr wrap="square">
            <a:sp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r>
              <a:rPr lang="en-US" sz="1200" b="1" dirty="0">
                <a:latin typeface="Calibri" panose="020F0502020204030204" pitchFamily="34" charset="0"/>
                <a:ea typeface="Calibri" panose="020F0502020204030204" pitchFamily="34" charset="0"/>
                <a:cs typeface="Times New Roman" panose="02020603050405020304" pitchFamily="18" charset="0"/>
              </a:rPr>
              <a:t>AUTENTIFICARE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CERERE DATE</a:t>
            </a:r>
          </a:p>
        </p:txBody>
      </p:sp>
      <p:sp>
        <p:nvSpPr>
          <p:cNvPr id="38" name="TextBox 37">
            <a:extLst>
              <a:ext uri="{FF2B5EF4-FFF2-40B4-BE49-F238E27FC236}">
                <a16:creationId xmlns:a16="http://schemas.microsoft.com/office/drawing/2014/main" id="{B249C2B9-4DE4-BDDE-A101-F051049AE8C6}"/>
              </a:ext>
            </a:extLst>
          </p:cNvPr>
          <p:cNvSpPr txBox="1"/>
          <p:nvPr/>
        </p:nvSpPr>
        <p:spPr>
          <a:xfrm>
            <a:off x="2466330" y="5069639"/>
            <a:ext cx="2566686" cy="281231"/>
          </a:xfrm>
          <a:prstGeom prst="rect">
            <a:avLst/>
          </a:prstGeom>
          <a:noFill/>
        </p:spPr>
        <p:txBody>
          <a:bodyPr wrap="square">
            <a:spAutoFit/>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r>
              <a:rPr lang="en-US" sz="1200" b="1" dirty="0">
                <a:latin typeface="Calibri" panose="020F0502020204030204" pitchFamily="34" charset="0"/>
                <a:ea typeface="Calibri" panose="020F0502020204030204" pitchFamily="34" charset="0"/>
                <a:cs typeface="Times New Roman" panose="02020603050405020304" pitchFamily="18" charset="0"/>
              </a:rPr>
              <a:t>AUTENTIFICARE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CERERE DATE</a:t>
            </a:r>
          </a:p>
        </p:txBody>
      </p:sp>
      <p:sp>
        <p:nvSpPr>
          <p:cNvPr id="48" name="TextBox 47">
            <a:extLst>
              <a:ext uri="{FF2B5EF4-FFF2-40B4-BE49-F238E27FC236}">
                <a16:creationId xmlns:a16="http://schemas.microsoft.com/office/drawing/2014/main" id="{C9BAA83D-8141-7CDD-A75C-6C05B93C40BB}"/>
              </a:ext>
            </a:extLst>
          </p:cNvPr>
          <p:cNvSpPr txBox="1"/>
          <p:nvPr/>
        </p:nvSpPr>
        <p:spPr>
          <a:xfrm>
            <a:off x="2362065" y="1391154"/>
            <a:ext cx="3135909" cy="281231"/>
          </a:xfrm>
          <a:prstGeom prst="rect">
            <a:avLst/>
          </a:prstGeom>
          <a:noFill/>
        </p:spPr>
        <p:txBody>
          <a:bodyPr wrap="square">
            <a:spAutoFit/>
          </a:bodyPr>
          <a:lstStyle/>
          <a:p>
            <a:pPr>
              <a:lnSpc>
                <a:spcPct val="107000"/>
              </a:lnSpc>
              <a:spcAft>
                <a:spcPts val="800"/>
              </a:spcAft>
            </a:pPr>
            <a:r>
              <a:rPr lang="ro-RO" sz="1200" b="1" dirty="0">
                <a:effectLst/>
                <a:latin typeface="Calibri" panose="020F0502020204030204" pitchFamily="34" charset="0"/>
                <a:ea typeface="Calibri" panose="020F0502020204030204" pitchFamily="34" charset="0"/>
                <a:cs typeface="Times New Roman" panose="02020603050405020304" pitchFamily="18" charset="0"/>
              </a:rPr>
              <a:t>CONTROL ÎNCHIDERE/DESCHIDERE MAȘINĂ</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68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222008"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652158" y="163095"/>
            <a:ext cx="9437104"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PROIECTARE</a:t>
            </a:r>
            <a:r>
              <a:rPr kumimoji="0" lang="ro-RO" sz="3600" b="1" i="0" u="none" strike="noStrike" kern="1200" cap="none" spc="-50" normalizeH="0" baseline="0" noProof="0" dirty="0">
                <a:ln>
                  <a:noFill/>
                </a:ln>
                <a:solidFill>
                  <a:srgbClr val="303192"/>
                </a:solidFill>
                <a:effectLst/>
                <a:uLnTx/>
                <a:uFillTx/>
                <a:latin typeface="Calibri" panose="020F0502020204030204"/>
                <a:ea typeface="+mj-ea"/>
                <a:cs typeface="+mj-cs"/>
              </a:rPr>
              <a:t>A APLICAȚIEI ADMINISTRATORULUI</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a:spLocks noGrp="1" noRot="1" noMove="1" noResize="1" noEditPoints="1" noAdjustHandles="1" noChangeArrowheads="1" noChangeShapeType="1"/>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3" name="Picture 2">
            <a:extLst>
              <a:ext uri="{FF2B5EF4-FFF2-40B4-BE49-F238E27FC236}">
                <a16:creationId xmlns:a16="http://schemas.microsoft.com/office/drawing/2014/main" id="{A8CFDC65-78F8-8C01-A307-BBA0A7911CF4}"/>
              </a:ext>
            </a:extLst>
          </p:cNvPr>
          <p:cNvPicPr>
            <a:picLocks noGrp="1" noRot="1" noChangeAspect="1" noMove="1" noResize="1" noEditPoints="1" noAdjustHandles="1" noChangeArrowheads="1" noChangeShapeType="1" noCrop="1"/>
          </p:cNvPicPr>
          <p:nvPr/>
        </p:nvPicPr>
        <p:blipFill>
          <a:blip r:embed="rId4"/>
          <a:stretch>
            <a:fillRect/>
          </a:stretch>
        </p:blipFill>
        <p:spPr>
          <a:xfrm>
            <a:off x="0" y="1440231"/>
            <a:ext cx="9469640" cy="4676365"/>
          </a:xfrm>
          <a:prstGeom prst="rect">
            <a:avLst/>
          </a:prstGeom>
        </p:spPr>
      </p:pic>
      <p:sp>
        <p:nvSpPr>
          <p:cNvPr id="8" name="Rectangle 7">
            <a:extLst>
              <a:ext uri="{FF2B5EF4-FFF2-40B4-BE49-F238E27FC236}">
                <a16:creationId xmlns:a16="http://schemas.microsoft.com/office/drawing/2014/main" id="{5CB5E3E3-2500-1D13-4B29-431F2282D7C5}"/>
              </a:ext>
            </a:extLst>
          </p:cNvPr>
          <p:cNvSpPr>
            <a:spLocks noGrp="1" noRot="1" noMove="1" noResize="1" noEditPoints="1" noAdjustHandles="1" noChangeArrowheads="1" noChangeShapeType="1"/>
          </p:cNvSpPr>
          <p:nvPr/>
        </p:nvSpPr>
        <p:spPr>
          <a:xfrm>
            <a:off x="9225022" y="1296364"/>
            <a:ext cx="2864239" cy="5185459"/>
          </a:xfrm>
          <a:prstGeom prst="rect">
            <a:avLst/>
          </a:prstGeom>
          <a:gradFill flip="none" rotWithShape="1">
            <a:gsLst>
              <a:gs pos="0">
                <a:srgbClr val="00B0F0">
                  <a:tint val="66000"/>
                  <a:satMod val="160000"/>
                </a:srgbClr>
              </a:gs>
              <a:gs pos="0">
                <a:srgbClr val="00B0F0">
                  <a:tint val="44500"/>
                  <a:satMod val="160000"/>
                </a:srgbClr>
              </a:gs>
              <a:gs pos="0">
                <a:srgbClr val="00B0F0">
                  <a:tint val="23500"/>
                  <a:satMod val="160000"/>
                  <a:alpha val="6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Administratorul are responsabilitatea ca la cererea creării unui cont pentru un nou client, acesta să adauge în baza de date datele noului client: adresa de mail, parola și câmpul destinat adreselor MAC (fiecare adresă este destinată pentru o mașină) împreună cu modelul mașinii. </a:t>
            </a:r>
            <a:endParaRPr lang="en-US" dirty="0">
              <a:solidFill>
                <a:schemeClr val="tx1"/>
              </a:solidFill>
            </a:endParaRPr>
          </a:p>
        </p:txBody>
      </p:sp>
      <p:cxnSp>
        <p:nvCxnSpPr>
          <p:cNvPr id="10" name="Straight Connector 9">
            <a:extLst>
              <a:ext uri="{FF2B5EF4-FFF2-40B4-BE49-F238E27FC236}">
                <a16:creationId xmlns:a16="http://schemas.microsoft.com/office/drawing/2014/main" id="{3CEB591C-0FB8-ABCB-497A-791DD509FF6C}"/>
              </a:ext>
            </a:extLst>
          </p:cNvPr>
          <p:cNvCxnSpPr>
            <a:cxnSpLocks noGrp="1" noRot="1" noMove="1" noResize="1" noEditPoints="1" noAdjustHandles="1" noChangeArrowheads="1" noChangeShapeType="1"/>
          </p:cNvCxnSpPr>
          <p:nvPr/>
        </p:nvCxnSpPr>
        <p:spPr>
          <a:xfrm>
            <a:off x="9225023" y="1736010"/>
            <a:ext cx="28642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23F628-4FB8-0C86-D995-47DE75F71649}"/>
              </a:ext>
            </a:extLst>
          </p:cNvPr>
          <p:cNvSpPr txBox="1">
            <a:spLocks noGrp="1" noRot="1" noMove="1" noResize="1" noEditPoints="1" noAdjustHandles="1" noChangeArrowheads="1" noChangeShapeType="1"/>
          </p:cNvSpPr>
          <p:nvPr/>
        </p:nvSpPr>
        <p:spPr>
          <a:xfrm>
            <a:off x="9332419" y="1345181"/>
            <a:ext cx="2649443" cy="369332"/>
          </a:xfrm>
          <a:prstGeom prst="rect">
            <a:avLst/>
          </a:prstGeom>
          <a:noFill/>
        </p:spPr>
        <p:txBody>
          <a:bodyPr wrap="none" rtlCol="0">
            <a:spAutoFit/>
          </a:bodyPr>
          <a:lstStyle/>
          <a:p>
            <a:r>
              <a:rPr lang="en-US" b="1" dirty="0"/>
              <a:t>Use Case:</a:t>
            </a:r>
            <a:r>
              <a:rPr lang="ro-RO" b="1" dirty="0"/>
              <a:t>Adăugare clienți</a:t>
            </a:r>
            <a:endParaRPr lang="en-US" b="1" dirty="0"/>
          </a:p>
        </p:txBody>
      </p:sp>
    </p:spTree>
    <p:extLst>
      <p:ext uri="{BB962C8B-B14F-4D97-AF65-F5344CB8AC3E}">
        <p14:creationId xmlns:p14="http://schemas.microsoft.com/office/powerpoint/2010/main" val="328225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222008"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532887" y="99648"/>
            <a:ext cx="7853503"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PROIECTARE</a:t>
            </a:r>
            <a:r>
              <a:rPr kumimoji="0" lang="ro-RO" sz="3600" b="1" i="0" u="none" strike="noStrike" kern="1200" cap="none" spc="-50" normalizeH="0" baseline="0" noProof="0" dirty="0">
                <a:ln>
                  <a:noFill/>
                </a:ln>
                <a:solidFill>
                  <a:srgbClr val="303192"/>
                </a:solidFill>
                <a:effectLst/>
                <a:uLnTx/>
                <a:uFillTx/>
                <a:latin typeface="Calibri" panose="020F0502020204030204"/>
                <a:ea typeface="+mj-ea"/>
                <a:cs typeface="+mj-cs"/>
              </a:rPr>
              <a:t>A APLICAȚIEI CLIENTULUI</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5" name="Picture 4" descr="A picture containing text, child art, drawing, aqua&#10;&#10;Description automatically generated">
            <a:extLst>
              <a:ext uri="{FF2B5EF4-FFF2-40B4-BE49-F238E27FC236}">
                <a16:creationId xmlns:a16="http://schemas.microsoft.com/office/drawing/2014/main" id="{0883EE5D-8A46-7AC4-4507-83344F54E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017" y="1127553"/>
            <a:ext cx="10170742" cy="5448611"/>
          </a:xfrm>
          <a:prstGeom prst="rect">
            <a:avLst/>
          </a:prstGeom>
        </p:spPr>
      </p:pic>
    </p:spTree>
    <p:extLst>
      <p:ext uri="{BB962C8B-B14F-4D97-AF65-F5344CB8AC3E}">
        <p14:creationId xmlns:p14="http://schemas.microsoft.com/office/powerpoint/2010/main" val="356434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222008" y="0"/>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532888" y="99648"/>
            <a:ext cx="7455938"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rPr>
              <a:t>PROIECTARE</a:t>
            </a:r>
            <a:r>
              <a:rPr kumimoji="0" lang="ro-RO" sz="3600" b="1" i="0" u="none" strike="noStrike" kern="1200" cap="none" spc="-50" normalizeH="0" baseline="0" noProof="0" dirty="0">
                <a:ln>
                  <a:noFill/>
                </a:ln>
                <a:solidFill>
                  <a:srgbClr val="303192"/>
                </a:solidFill>
                <a:effectLst/>
                <a:uLnTx/>
                <a:uFillTx/>
                <a:latin typeface="Calibri" panose="020F0502020204030204"/>
                <a:ea typeface="+mj-ea"/>
                <a:cs typeface="+mj-cs"/>
              </a:rPr>
              <a:t>A APLICAȚIEI ARDUINO</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63"/>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5" name="Picture 4" descr="A picture containing text, diagram, line, parallel&#10;&#10;Description automatically generated">
            <a:extLst>
              <a:ext uri="{FF2B5EF4-FFF2-40B4-BE49-F238E27FC236}">
                <a16:creationId xmlns:a16="http://schemas.microsoft.com/office/drawing/2014/main" id="{32F53BB5-9165-9B7E-D657-AAB01BF58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888" y="1342458"/>
            <a:ext cx="6746257" cy="5276600"/>
          </a:xfrm>
          <a:prstGeom prst="rect">
            <a:avLst/>
          </a:prstGeom>
        </p:spPr>
      </p:pic>
    </p:spTree>
    <p:extLst>
      <p:ext uri="{BB962C8B-B14F-4D97-AF65-F5344CB8AC3E}">
        <p14:creationId xmlns:p14="http://schemas.microsoft.com/office/powerpoint/2010/main" val="170327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067A44-10AA-4A5D-B879-C1AB478D55E0}"/>
              </a:ext>
            </a:extLst>
          </p:cNvPr>
          <p:cNvPicPr>
            <a:picLocks noChangeAspect="1"/>
          </p:cNvPicPr>
          <p:nvPr/>
        </p:nvPicPr>
        <p:blipFill rotWithShape="1">
          <a:blip r:embed="rId3">
            <a:extLst>
              <a:ext uri="{28A0092B-C50C-407E-A947-70E740481C1C}">
                <a14:useLocalDpi xmlns:a14="http://schemas.microsoft.com/office/drawing/2010/main" val="0"/>
              </a:ext>
            </a:extLst>
          </a:blip>
          <a:srcRect r="4469"/>
          <a:stretch/>
        </p:blipFill>
        <p:spPr>
          <a:xfrm>
            <a:off x="194577" y="15"/>
            <a:ext cx="2722359" cy="1027905"/>
          </a:xfrm>
          <a:prstGeom prst="rect">
            <a:avLst/>
          </a:prstGeom>
          <a:noFill/>
        </p:spPr>
      </p:pic>
      <p:sp>
        <p:nvSpPr>
          <p:cNvPr id="12" name="Title 2">
            <a:extLst>
              <a:ext uri="{FF2B5EF4-FFF2-40B4-BE49-F238E27FC236}">
                <a16:creationId xmlns:a16="http://schemas.microsoft.com/office/drawing/2014/main" id="{D63B059A-B609-6ECD-31EE-C43A05689B24}"/>
              </a:ext>
              <a:ext uri="{C183D7F6-B498-43B3-948B-1728B52AA6E4}">
                <adec:decorative xmlns:adec="http://schemas.microsoft.com/office/drawing/2017/decorative" val="0"/>
              </a:ext>
            </a:extLst>
          </p:cNvPr>
          <p:cNvSpPr txBox="1">
            <a:spLocks/>
          </p:cNvSpPr>
          <p:nvPr/>
        </p:nvSpPr>
        <p:spPr>
          <a:xfrm>
            <a:off x="2816352" y="112462"/>
            <a:ext cx="3427656" cy="638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spc="-50" baseline="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ro-RO" sz="3600" dirty="0">
                <a:solidFill>
                  <a:srgbClr val="303192"/>
                </a:solidFill>
                <a:latin typeface="Calibri" panose="020F0502020204030204"/>
              </a:rPr>
              <a:t>IMPLEMENTARE</a:t>
            </a:r>
            <a:endParaRPr kumimoji="0" lang="en-US" sz="3600" b="1" i="0" u="none" strike="noStrike" kern="1200" cap="none" spc="-50" normalizeH="0" baseline="0" noProof="0" dirty="0">
              <a:ln>
                <a:noFill/>
              </a:ln>
              <a:solidFill>
                <a:srgbClr val="303192"/>
              </a:solidFill>
              <a:effectLst/>
              <a:uLnTx/>
              <a:uFillTx/>
              <a:latin typeface="Calibri" panose="020F0502020204030204"/>
              <a:ea typeface="+mj-ea"/>
              <a:cs typeface="+mj-cs"/>
            </a:endParaRPr>
          </a:p>
        </p:txBody>
      </p:sp>
      <p:sp>
        <p:nvSpPr>
          <p:cNvPr id="17" name="Rectangle 16">
            <a:extLst>
              <a:ext uri="{FF2B5EF4-FFF2-40B4-BE49-F238E27FC236}">
                <a16:creationId xmlns:a16="http://schemas.microsoft.com/office/drawing/2014/main" id="{47E5BFE0-F228-0FE7-C3D4-7D5F94B7019C}"/>
              </a:ext>
            </a:extLst>
          </p:cNvPr>
          <p:cNvSpPr/>
          <p:nvPr/>
        </p:nvSpPr>
        <p:spPr>
          <a:xfrm>
            <a:off x="2722360" y="801678"/>
            <a:ext cx="9469640" cy="226242"/>
          </a:xfrm>
          <a:prstGeom prst="rect">
            <a:avLst/>
          </a:prstGeom>
          <a:gradFill flip="none" rotWithShape="1">
            <a:gsLst>
              <a:gs pos="0">
                <a:srgbClr val="303192"/>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ro-RO"/>
          </a:p>
        </p:txBody>
      </p:sp>
      <p:pic>
        <p:nvPicPr>
          <p:cNvPr id="3" name="Picture 2" descr="A picture containing circle, colorfulness, screenshot, rectangle&#10;&#10;Description automatically generated">
            <a:extLst>
              <a:ext uri="{FF2B5EF4-FFF2-40B4-BE49-F238E27FC236}">
                <a16:creationId xmlns:a16="http://schemas.microsoft.com/office/drawing/2014/main" id="{223F422F-A381-09DE-2789-5922AEBA5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81" y="1172201"/>
            <a:ext cx="1325575" cy="1325575"/>
          </a:xfrm>
          <a:prstGeom prst="rect">
            <a:avLst/>
          </a:prstGeom>
        </p:spPr>
      </p:pic>
      <p:pic>
        <p:nvPicPr>
          <p:cNvPr id="5" name="Picture 4" descr="A picture containing circle, screenshot, design&#10;&#10;Description automatically generated">
            <a:extLst>
              <a:ext uri="{FF2B5EF4-FFF2-40B4-BE49-F238E27FC236}">
                <a16:creationId xmlns:a16="http://schemas.microsoft.com/office/drawing/2014/main" id="{83B52733-6821-5E7E-19E9-17A84310F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1630" y="1099488"/>
            <a:ext cx="1460189" cy="1460189"/>
          </a:xfrm>
          <a:prstGeom prst="rect">
            <a:avLst/>
          </a:prstGeom>
        </p:spPr>
      </p:pic>
      <p:sp>
        <p:nvSpPr>
          <p:cNvPr id="6" name="TextBox 5">
            <a:extLst>
              <a:ext uri="{FF2B5EF4-FFF2-40B4-BE49-F238E27FC236}">
                <a16:creationId xmlns:a16="http://schemas.microsoft.com/office/drawing/2014/main" id="{5145BB29-BF5F-DC47-ABF2-53E7166F5E93}"/>
              </a:ext>
            </a:extLst>
          </p:cNvPr>
          <p:cNvSpPr txBox="1"/>
          <p:nvPr/>
        </p:nvSpPr>
        <p:spPr>
          <a:xfrm>
            <a:off x="1426629" y="1629528"/>
            <a:ext cx="2779445" cy="400110"/>
          </a:xfrm>
          <a:prstGeom prst="rect">
            <a:avLst/>
          </a:prstGeom>
          <a:noFill/>
        </p:spPr>
        <p:txBody>
          <a:bodyPr wrap="square" rtlCol="0">
            <a:spAutoFit/>
          </a:bodyPr>
          <a:lstStyle/>
          <a:p>
            <a:pPr algn="ctr"/>
            <a:r>
              <a:rPr lang="ro-RO" sz="2000" dirty="0"/>
              <a:t>APLICAȚIILE MOBILE</a:t>
            </a:r>
          </a:p>
        </p:txBody>
      </p:sp>
      <p:sp>
        <p:nvSpPr>
          <p:cNvPr id="7" name="TextBox 6">
            <a:extLst>
              <a:ext uri="{FF2B5EF4-FFF2-40B4-BE49-F238E27FC236}">
                <a16:creationId xmlns:a16="http://schemas.microsoft.com/office/drawing/2014/main" id="{28268FA4-745C-4406-6BBE-91627D6FD235}"/>
              </a:ext>
            </a:extLst>
          </p:cNvPr>
          <p:cNvSpPr txBox="1"/>
          <p:nvPr/>
        </p:nvSpPr>
        <p:spPr>
          <a:xfrm>
            <a:off x="7985926" y="1629528"/>
            <a:ext cx="2779445" cy="400110"/>
          </a:xfrm>
          <a:prstGeom prst="rect">
            <a:avLst/>
          </a:prstGeom>
          <a:noFill/>
        </p:spPr>
        <p:txBody>
          <a:bodyPr wrap="square" rtlCol="0">
            <a:spAutoFit/>
          </a:bodyPr>
          <a:lstStyle/>
          <a:p>
            <a:pPr algn="ctr"/>
            <a:r>
              <a:rPr lang="ro-RO" sz="2000" dirty="0"/>
              <a:t>APLICAȚIA ARDUINO</a:t>
            </a:r>
          </a:p>
        </p:txBody>
      </p:sp>
      <p:pic>
        <p:nvPicPr>
          <p:cNvPr id="8" name="Graphic 7" descr="Processor with solid fill">
            <a:extLst>
              <a:ext uri="{FF2B5EF4-FFF2-40B4-BE49-F238E27FC236}">
                <a16:creationId xmlns:a16="http://schemas.microsoft.com/office/drawing/2014/main" id="{9B489B42-C400-951F-A198-B3F606F8AC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61920" y="2867127"/>
            <a:ext cx="985892" cy="958404"/>
          </a:xfrm>
          <a:prstGeom prst="rect">
            <a:avLst/>
          </a:prstGeom>
        </p:spPr>
      </p:pic>
      <p:pic>
        <p:nvPicPr>
          <p:cNvPr id="9" name="Graphic 8" descr="Internet Of Things outline">
            <a:extLst>
              <a:ext uri="{FF2B5EF4-FFF2-40B4-BE49-F238E27FC236}">
                <a16:creationId xmlns:a16="http://schemas.microsoft.com/office/drawing/2014/main" id="{45B65D8B-78B7-4DCD-7578-05A99074AD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61920" y="4447939"/>
            <a:ext cx="985892" cy="958404"/>
          </a:xfrm>
          <a:prstGeom prst="rect">
            <a:avLst/>
          </a:prstGeom>
        </p:spPr>
      </p:pic>
      <p:sp>
        <p:nvSpPr>
          <p:cNvPr id="10" name="TextBox 9">
            <a:extLst>
              <a:ext uri="{FF2B5EF4-FFF2-40B4-BE49-F238E27FC236}">
                <a16:creationId xmlns:a16="http://schemas.microsoft.com/office/drawing/2014/main" id="{FB187EB0-E1EE-454D-F6EE-E45C8BFEF6B9}"/>
              </a:ext>
            </a:extLst>
          </p:cNvPr>
          <p:cNvSpPr txBox="1"/>
          <p:nvPr/>
        </p:nvSpPr>
        <p:spPr>
          <a:xfrm>
            <a:off x="7527819" y="2689017"/>
            <a:ext cx="3320460" cy="1200329"/>
          </a:xfrm>
          <a:prstGeom prst="rect">
            <a:avLst/>
          </a:prstGeom>
          <a:noFill/>
        </p:spPr>
        <p:txBody>
          <a:bodyPr wrap="square" rtlCol="0">
            <a:spAutoFit/>
          </a:bodyPr>
          <a:lstStyle/>
          <a:p>
            <a:pPr marL="533400" indent="0">
              <a:spcBef>
                <a:spcPts val="0"/>
              </a:spcBef>
              <a:spcAft>
                <a:spcPts val="0"/>
              </a:spcAft>
              <a:buNone/>
            </a:pPr>
            <a:r>
              <a:rPr lang="ro-RO" b="1" dirty="0"/>
              <a:t>Implemetarea hardware</a:t>
            </a:r>
            <a:endParaRPr lang="en-US" b="1" dirty="0"/>
          </a:p>
          <a:p>
            <a:pPr marL="533400" lvl="0" indent="0">
              <a:spcBef>
                <a:spcPts val="0"/>
              </a:spcBef>
              <a:spcAft>
                <a:spcPts val="0"/>
              </a:spcAft>
              <a:buNone/>
            </a:pPr>
            <a:r>
              <a:rPr lang="ro-RO" sz="1800" dirty="0">
                <a:latin typeface="+mj-lt"/>
              </a:rPr>
              <a:t>Adăugarea plăcii Arduino Mega și a componentelor necesare</a:t>
            </a:r>
            <a:endParaRPr lang="en-US" sz="1800" dirty="0">
              <a:latin typeface="+mj-lt"/>
            </a:endParaRPr>
          </a:p>
        </p:txBody>
      </p:sp>
      <p:sp>
        <p:nvSpPr>
          <p:cNvPr id="11" name="TextBox 10">
            <a:extLst>
              <a:ext uri="{FF2B5EF4-FFF2-40B4-BE49-F238E27FC236}">
                <a16:creationId xmlns:a16="http://schemas.microsoft.com/office/drawing/2014/main" id="{AAE400F3-0134-B517-3A43-07CAED773245}"/>
              </a:ext>
            </a:extLst>
          </p:cNvPr>
          <p:cNvSpPr txBox="1"/>
          <p:nvPr/>
        </p:nvSpPr>
        <p:spPr>
          <a:xfrm>
            <a:off x="7527819" y="4187410"/>
            <a:ext cx="3602279" cy="1477328"/>
          </a:xfrm>
          <a:prstGeom prst="rect">
            <a:avLst/>
          </a:prstGeom>
          <a:noFill/>
        </p:spPr>
        <p:txBody>
          <a:bodyPr wrap="square" rtlCol="0">
            <a:spAutoFit/>
          </a:bodyPr>
          <a:lstStyle/>
          <a:p>
            <a:pPr marL="533400" indent="0">
              <a:spcBef>
                <a:spcPts val="0"/>
              </a:spcBef>
              <a:spcAft>
                <a:spcPts val="0"/>
              </a:spcAft>
              <a:buNone/>
            </a:pPr>
            <a:r>
              <a:rPr lang="ro-RO" b="1" dirty="0"/>
              <a:t>Implementarea software</a:t>
            </a:r>
            <a:endParaRPr lang="en-US" b="1" dirty="0"/>
          </a:p>
          <a:p>
            <a:pPr marL="533400" indent="0">
              <a:spcBef>
                <a:spcPts val="0"/>
              </a:spcBef>
              <a:spcAft>
                <a:spcPts val="0"/>
              </a:spcAft>
              <a:buNone/>
            </a:pPr>
            <a:r>
              <a:rPr lang="ro-RO" sz="1800" dirty="0">
                <a:latin typeface="+mj-lt"/>
              </a:rPr>
              <a:t>Conectarea bluetooth</a:t>
            </a:r>
            <a:endParaRPr lang="en-US" sz="1800" dirty="0">
              <a:latin typeface="+mj-lt"/>
            </a:endParaRPr>
          </a:p>
          <a:p>
            <a:pPr marL="533400" indent="0">
              <a:spcBef>
                <a:spcPts val="0"/>
              </a:spcBef>
              <a:spcAft>
                <a:spcPts val="0"/>
              </a:spcAft>
              <a:buNone/>
            </a:pPr>
            <a:r>
              <a:rPr lang="ro-RO" sz="1800" dirty="0">
                <a:latin typeface="+mj-lt"/>
              </a:rPr>
              <a:t>Primirea datelor de la aplicația mobile și</a:t>
            </a:r>
          </a:p>
          <a:p>
            <a:pPr marL="533400" indent="0">
              <a:spcBef>
                <a:spcPts val="0"/>
              </a:spcBef>
              <a:spcAft>
                <a:spcPts val="0"/>
              </a:spcAft>
              <a:buNone/>
            </a:pPr>
            <a:r>
              <a:rPr lang="ro-RO" dirty="0">
                <a:latin typeface="+mj-lt"/>
              </a:rPr>
              <a:t>deschiderea/închiderea mașinii</a:t>
            </a:r>
            <a:endParaRPr lang="ro-RO" sz="1800" dirty="0">
              <a:latin typeface="+mj-lt"/>
            </a:endParaRPr>
          </a:p>
        </p:txBody>
      </p:sp>
      <p:pic>
        <p:nvPicPr>
          <p:cNvPr id="13" name="Graphic 12" descr="Inventory outline">
            <a:extLst>
              <a:ext uri="{FF2B5EF4-FFF2-40B4-BE49-F238E27FC236}">
                <a16:creationId xmlns:a16="http://schemas.microsoft.com/office/drawing/2014/main" id="{63E14587-EDFF-1684-E9B9-549F26D8FD3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06075" y="2867127"/>
            <a:ext cx="985891" cy="958404"/>
          </a:xfrm>
          <a:prstGeom prst="rect">
            <a:avLst/>
          </a:prstGeom>
        </p:spPr>
      </p:pic>
      <p:sp>
        <p:nvSpPr>
          <p:cNvPr id="14" name="TextBox 13">
            <a:extLst>
              <a:ext uri="{FF2B5EF4-FFF2-40B4-BE49-F238E27FC236}">
                <a16:creationId xmlns:a16="http://schemas.microsoft.com/office/drawing/2014/main" id="{21E99C9C-F453-C01F-4044-CD95364461FD}"/>
              </a:ext>
            </a:extLst>
          </p:cNvPr>
          <p:cNvSpPr txBox="1"/>
          <p:nvPr/>
        </p:nvSpPr>
        <p:spPr>
          <a:xfrm>
            <a:off x="641813" y="2743062"/>
            <a:ext cx="3282696" cy="1477328"/>
          </a:xfrm>
          <a:prstGeom prst="rect">
            <a:avLst/>
          </a:prstGeom>
          <a:noFill/>
        </p:spPr>
        <p:txBody>
          <a:bodyPr wrap="square" rtlCol="0">
            <a:spAutoFit/>
          </a:bodyPr>
          <a:lstStyle/>
          <a:p>
            <a:pPr marL="0" indent="0" algn="r">
              <a:spcBef>
                <a:spcPts val="0"/>
              </a:spcBef>
              <a:spcAft>
                <a:spcPts val="0"/>
              </a:spcAft>
              <a:buNone/>
            </a:pPr>
            <a:r>
              <a:rPr lang="ro-RO" b="1" dirty="0"/>
              <a:t>Implementarea componentelor</a:t>
            </a:r>
            <a:endParaRPr lang="en-US" b="1" dirty="0"/>
          </a:p>
          <a:p>
            <a:pPr marL="0" lvl="0" indent="0" algn="r">
              <a:spcBef>
                <a:spcPts val="0"/>
              </a:spcBef>
              <a:spcAft>
                <a:spcPts val="0"/>
              </a:spcAft>
              <a:buNone/>
            </a:pPr>
            <a:r>
              <a:rPr lang="ro-RO" sz="1800" dirty="0">
                <a:latin typeface="+mj-lt"/>
              </a:rPr>
              <a:t>Cre</a:t>
            </a:r>
            <a:r>
              <a:rPr lang="en-US" sz="1800" dirty="0">
                <a:latin typeface="+mj-lt"/>
              </a:rPr>
              <a:t>a</a:t>
            </a:r>
            <a:r>
              <a:rPr lang="ro-RO" sz="1800" dirty="0">
                <a:latin typeface="+mj-lt"/>
              </a:rPr>
              <a:t>rea fiecărei componente (activity) specifice</a:t>
            </a:r>
          </a:p>
          <a:p>
            <a:pPr marL="0" lvl="0" indent="0" algn="r">
              <a:spcBef>
                <a:spcPts val="0"/>
              </a:spcBef>
              <a:spcAft>
                <a:spcPts val="0"/>
              </a:spcAft>
              <a:buNone/>
            </a:pPr>
            <a:r>
              <a:rPr lang="ro-RO" sz="1800" dirty="0">
                <a:latin typeface="+mj-lt"/>
              </a:rPr>
              <a:t>Implementarea funcționalitățiilor </a:t>
            </a:r>
            <a:endParaRPr lang="en-US" sz="1800" dirty="0">
              <a:latin typeface="+mj-lt"/>
            </a:endParaRPr>
          </a:p>
          <a:p>
            <a:pPr algn="r"/>
            <a:endParaRPr lang="ro-RO" dirty="0"/>
          </a:p>
        </p:txBody>
      </p:sp>
      <p:pic>
        <p:nvPicPr>
          <p:cNvPr id="15" name="Graphic 14" descr="Ui Ux outline">
            <a:extLst>
              <a:ext uri="{FF2B5EF4-FFF2-40B4-BE49-F238E27FC236}">
                <a16:creationId xmlns:a16="http://schemas.microsoft.com/office/drawing/2014/main" id="{24689041-4D77-BAFE-5479-A0C555ACF45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06074" y="4447939"/>
            <a:ext cx="985892" cy="958404"/>
          </a:xfrm>
          <a:prstGeom prst="rect">
            <a:avLst/>
          </a:prstGeom>
        </p:spPr>
      </p:pic>
      <p:sp>
        <p:nvSpPr>
          <p:cNvPr id="16" name="TextBox 15">
            <a:extLst>
              <a:ext uri="{FF2B5EF4-FFF2-40B4-BE49-F238E27FC236}">
                <a16:creationId xmlns:a16="http://schemas.microsoft.com/office/drawing/2014/main" id="{27C3F430-40C7-EFF3-78AD-EC119A563AD9}"/>
              </a:ext>
            </a:extLst>
          </p:cNvPr>
          <p:cNvSpPr txBox="1"/>
          <p:nvPr/>
        </p:nvSpPr>
        <p:spPr>
          <a:xfrm>
            <a:off x="823788" y="4447939"/>
            <a:ext cx="3073292" cy="1477328"/>
          </a:xfrm>
          <a:prstGeom prst="rect">
            <a:avLst/>
          </a:prstGeom>
          <a:noFill/>
        </p:spPr>
        <p:txBody>
          <a:bodyPr wrap="square" rtlCol="0">
            <a:spAutoFit/>
          </a:bodyPr>
          <a:lstStyle/>
          <a:p>
            <a:pPr marL="0" indent="0" algn="r">
              <a:spcBef>
                <a:spcPts val="0"/>
              </a:spcBef>
              <a:spcAft>
                <a:spcPts val="0"/>
              </a:spcAft>
              <a:buNone/>
            </a:pPr>
            <a:r>
              <a:rPr lang="ro-RO" b="1" dirty="0"/>
              <a:t>Implementarea designului</a:t>
            </a:r>
            <a:endParaRPr lang="en-US" b="1" dirty="0"/>
          </a:p>
          <a:p>
            <a:pPr marL="0" indent="0" algn="r">
              <a:spcBef>
                <a:spcPts val="0"/>
              </a:spcBef>
              <a:spcAft>
                <a:spcPts val="0"/>
              </a:spcAft>
              <a:buNone/>
            </a:pPr>
            <a:r>
              <a:rPr lang="ro-RO" sz="1800" dirty="0">
                <a:latin typeface="+mj-lt"/>
              </a:rPr>
              <a:t>Adăugarea stilului pentru fiecare componentă utilizând fișierele XML</a:t>
            </a:r>
            <a:endParaRPr lang="en-US" sz="1800" dirty="0">
              <a:latin typeface="+mj-lt"/>
            </a:endParaRPr>
          </a:p>
          <a:p>
            <a:pPr algn="r"/>
            <a:endParaRPr lang="ro-RO" dirty="0"/>
          </a:p>
        </p:txBody>
      </p:sp>
    </p:spTree>
    <p:extLst>
      <p:ext uri="{BB962C8B-B14F-4D97-AF65-F5344CB8AC3E}">
        <p14:creationId xmlns:p14="http://schemas.microsoft.com/office/powerpoint/2010/main" val="210598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d4b558f-7b2e-40ba-ad1f-e04d79e6265a}" enabled="0" method="" siteId="{8d4b558f-7b2e-40ba-ad1f-e04d79e6265a}" removed="1"/>
</clbl:labelList>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Widescreen</PresentationFormat>
  <Paragraphs>116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Murariu, Sebastian-Cosmin (uib62942)</dc:creator>
  <cp:lastModifiedBy>Senciuc, Paula-Kristine (uif02499)</cp:lastModifiedBy>
  <cp:revision>16</cp:revision>
  <dcterms:created xsi:type="dcterms:W3CDTF">2023-06-02T11:19:46Z</dcterms:created>
  <dcterms:modified xsi:type="dcterms:W3CDTF">2023-06-12T12:50:12Z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Internal</vt:lpwstr>
  </property>
</Properties>
</file>