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gif" ContentType="image/gi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32"/>
  </p:notesMasterIdLst>
  <p:handoutMasterIdLst>
    <p:handoutMasterId r:id="rId33"/>
  </p:handoutMasterIdLst>
  <p:sldIdLst>
    <p:sldId id="312" r:id="rId2"/>
    <p:sldId id="326" r:id="rId3"/>
    <p:sldId id="328" r:id="rId4"/>
    <p:sldId id="330" r:id="rId5"/>
    <p:sldId id="331" r:id="rId6"/>
    <p:sldId id="317" r:id="rId7"/>
    <p:sldId id="321" r:id="rId8"/>
    <p:sldId id="342" r:id="rId9"/>
    <p:sldId id="322" r:id="rId10"/>
    <p:sldId id="343" r:id="rId11"/>
    <p:sldId id="344" r:id="rId12"/>
    <p:sldId id="341" r:id="rId13"/>
    <p:sldId id="325" r:id="rId14"/>
    <p:sldId id="348" r:id="rId15"/>
    <p:sldId id="336" r:id="rId16"/>
    <p:sldId id="345" r:id="rId17"/>
    <p:sldId id="346" r:id="rId18"/>
    <p:sldId id="319" r:id="rId19"/>
    <p:sldId id="324" r:id="rId20"/>
    <p:sldId id="351" r:id="rId21"/>
    <p:sldId id="350" r:id="rId22"/>
    <p:sldId id="352" r:id="rId23"/>
    <p:sldId id="323" r:id="rId24"/>
    <p:sldId id="349" r:id="rId25"/>
    <p:sldId id="353" r:id="rId26"/>
    <p:sldId id="354" r:id="rId27"/>
    <p:sldId id="355" r:id="rId28"/>
    <p:sldId id="357" r:id="rId29"/>
    <p:sldId id="359" r:id="rId30"/>
    <p:sldId id="358" r:id="rId31"/>
  </p:sldIdLst>
  <p:sldSz cx="9721850" cy="6840538"/>
  <p:notesSz cx="6797675" cy="9874250"/>
  <p:defaultTextStyle>
    <a:defPPr>
      <a:defRPr lang="zh-CN"/>
    </a:defPPr>
    <a:lvl1pPr algn="l" defTabSz="904875" rtl="0" eaLnBrk="0" fontAlgn="base" hangingPunct="0">
      <a:spcBef>
        <a:spcPct val="0"/>
      </a:spcBef>
      <a:spcAft>
        <a:spcPct val="0"/>
      </a:spcAft>
      <a:defRPr kern="1200">
        <a:solidFill>
          <a:schemeClr val="tx1"/>
        </a:solidFill>
        <a:latin typeface="Arial" charset="0"/>
        <a:ea typeface="宋体" charset="-122"/>
        <a:cs typeface="+mn-cs"/>
      </a:defRPr>
    </a:lvl1pPr>
    <a:lvl2pPr marL="452438" indent="4763" algn="l" defTabSz="904875" rtl="0" eaLnBrk="0" fontAlgn="base" hangingPunct="0">
      <a:spcBef>
        <a:spcPct val="0"/>
      </a:spcBef>
      <a:spcAft>
        <a:spcPct val="0"/>
      </a:spcAft>
      <a:defRPr kern="1200">
        <a:solidFill>
          <a:schemeClr val="tx1"/>
        </a:solidFill>
        <a:latin typeface="Arial" charset="0"/>
        <a:ea typeface="宋体" charset="-122"/>
        <a:cs typeface="+mn-cs"/>
      </a:defRPr>
    </a:lvl2pPr>
    <a:lvl3pPr marL="904875" indent="9525" algn="l" defTabSz="904875" rtl="0" eaLnBrk="0" fontAlgn="base" hangingPunct="0">
      <a:spcBef>
        <a:spcPct val="0"/>
      </a:spcBef>
      <a:spcAft>
        <a:spcPct val="0"/>
      </a:spcAft>
      <a:defRPr kern="1200">
        <a:solidFill>
          <a:schemeClr val="tx1"/>
        </a:solidFill>
        <a:latin typeface="Arial" charset="0"/>
        <a:ea typeface="宋体" charset="-122"/>
        <a:cs typeface="+mn-cs"/>
      </a:defRPr>
    </a:lvl3pPr>
    <a:lvl4pPr marL="1357313" indent="14288" algn="l" defTabSz="904875" rtl="0" eaLnBrk="0" fontAlgn="base" hangingPunct="0">
      <a:spcBef>
        <a:spcPct val="0"/>
      </a:spcBef>
      <a:spcAft>
        <a:spcPct val="0"/>
      </a:spcAft>
      <a:defRPr kern="1200">
        <a:solidFill>
          <a:schemeClr val="tx1"/>
        </a:solidFill>
        <a:latin typeface="Arial" charset="0"/>
        <a:ea typeface="宋体" charset="-122"/>
        <a:cs typeface="+mn-cs"/>
      </a:defRPr>
    </a:lvl4pPr>
    <a:lvl5pPr marL="1809750" indent="19050" algn="l" defTabSz="904875"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521415D9-36F7-43E2-AB2F-B90AF26B5E84}">
      <p14:sectionLst xmlns:p14="http://schemas.microsoft.com/office/powerpoint/2010/main">
        <p14:section name="Default Section" id="{94B99A8F-B1A2-F24C-A508-934177207CD1}">
          <p14:sldIdLst>
            <p14:sldId id="312"/>
          </p14:sldIdLst>
        </p14:section>
        <p14:section name="Review" id="{BF211FE6-13E8-2B44-B762-3D57BED94013}">
          <p14:sldIdLst>
            <p14:sldId id="326"/>
            <p14:sldId id="328"/>
            <p14:sldId id="330"/>
            <p14:sldId id="331"/>
          </p14:sldIdLst>
        </p14:section>
        <p14:section name="Vorticity Equation" id="{DDBB110A-0437-2041-BA72-D639F6CFD333}">
          <p14:sldIdLst>
            <p14:sldId id="317"/>
            <p14:sldId id="321"/>
            <p14:sldId id="342"/>
            <p14:sldId id="322"/>
            <p14:sldId id="343"/>
            <p14:sldId id="344"/>
            <p14:sldId id="341"/>
            <p14:sldId id="325"/>
            <p14:sldId id="348"/>
            <p14:sldId id="336"/>
            <p14:sldId id="345"/>
            <p14:sldId id="346"/>
            <p14:sldId id="319"/>
            <p14:sldId id="324"/>
            <p14:sldId id="351"/>
            <p14:sldId id="350"/>
            <p14:sldId id="352"/>
            <p14:sldId id="323"/>
            <p14:sldId id="349"/>
            <p14:sldId id="353"/>
            <p14:sldId id="354"/>
            <p14:sldId id="355"/>
            <p14:sldId id="357"/>
            <p14:sldId id="359"/>
            <p14:sldId id="358"/>
          </p14:sldIdLst>
        </p14:section>
      </p14:sectionLst>
    </p:ext>
    <p:ext uri="{EFAFB233-063F-42B5-8137-9DF3F51BA10A}">
      <p15:sldGuideLst xmlns:p15="http://schemas.microsoft.com/office/powerpoint/2012/main">
        <p15:guide id="1" orient="horz" pos="2155">
          <p15:clr>
            <a:srgbClr val="A4A3A4"/>
          </p15:clr>
        </p15:guide>
        <p15:guide id="2" pos="306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33CCCC"/>
    <a:srgbClr val="0033CC"/>
    <a:srgbClr val="0432FF"/>
    <a:srgbClr val="0000CC"/>
    <a:srgbClr val="FF9933"/>
    <a:srgbClr val="000099"/>
    <a:srgbClr val="CC0000"/>
    <a:srgbClr val="6699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155"/>
    <p:restoredTop sz="75662" autoAdjust="0"/>
  </p:normalViewPr>
  <p:slideViewPr>
    <p:cSldViewPr>
      <p:cViewPr varScale="1">
        <p:scale>
          <a:sx n="87" d="100"/>
          <a:sy n="87" d="100"/>
        </p:scale>
        <p:origin x="2136" y="200"/>
      </p:cViewPr>
      <p:guideLst>
        <p:guide orient="horz" pos="2155"/>
        <p:guide pos="306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131" d="100"/>
          <a:sy n="131" d="100"/>
        </p:scale>
        <p:origin x="5440"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5301"/>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3849688" y="0"/>
            <a:ext cx="2946400" cy="495301"/>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CE42A2A5-08F9-E04F-9E62-F99E195A4B60}" type="datetimeFigureOut">
              <a:rPr lang="zh-CN" altLang="en-US"/>
              <a:pPr>
                <a:defRPr/>
              </a:pPr>
              <a:t>2020/2/3</a:t>
            </a:fld>
            <a:endParaRPr lang="zh-CN" altLang="en-US"/>
          </a:p>
        </p:txBody>
      </p:sp>
      <p:sp>
        <p:nvSpPr>
          <p:cNvPr id="4" name="页脚占位符 3"/>
          <p:cNvSpPr>
            <a:spLocks noGrp="1"/>
          </p:cNvSpPr>
          <p:nvPr>
            <p:ph type="ftr" sz="quarter" idx="2"/>
          </p:nvPr>
        </p:nvSpPr>
        <p:spPr>
          <a:xfrm>
            <a:off x="0" y="9378950"/>
            <a:ext cx="2946400" cy="495301"/>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3849688" y="9378950"/>
            <a:ext cx="2946400" cy="495301"/>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AAFE4B00-A18A-0C4F-B398-EB9239A233B4}" type="slidenum">
              <a:rPr lang="zh-CN" altLang="en-US"/>
              <a:pPr>
                <a:defRPr/>
              </a:pPr>
              <a:t>‹#›</a:t>
            </a:fld>
            <a:endParaRPr lang="zh-CN" altLang="en-US"/>
          </a:p>
        </p:txBody>
      </p:sp>
    </p:spTree>
    <p:extLst>
      <p:ext uri="{BB962C8B-B14F-4D97-AF65-F5344CB8AC3E}">
        <p14:creationId xmlns:p14="http://schemas.microsoft.com/office/powerpoint/2010/main" val="15132347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5301"/>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49688" y="0"/>
            <a:ext cx="2946400" cy="495301"/>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45CFACFB-19C2-0546-8373-60C1368236B6}" type="datetimeFigureOut">
              <a:rPr lang="zh-CN" altLang="en-US"/>
              <a:pPr>
                <a:defRPr/>
              </a:pPr>
              <a:t>2020/2/3</a:t>
            </a:fld>
            <a:endParaRPr lang="zh-CN" altLang="en-US"/>
          </a:p>
        </p:txBody>
      </p:sp>
      <p:sp>
        <p:nvSpPr>
          <p:cNvPr id="4" name="幻灯片图像占位符 3"/>
          <p:cNvSpPr>
            <a:spLocks noGrp="1" noRot="1" noChangeAspect="1"/>
          </p:cNvSpPr>
          <p:nvPr>
            <p:ph type="sldImg" idx="2"/>
          </p:nvPr>
        </p:nvSpPr>
        <p:spPr>
          <a:xfrm>
            <a:off x="1030288" y="1233488"/>
            <a:ext cx="4737100" cy="333533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451" y="4751389"/>
            <a:ext cx="5438775" cy="3889375"/>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378950"/>
            <a:ext cx="2946400" cy="495301"/>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49688" y="9378950"/>
            <a:ext cx="2946400" cy="495301"/>
          </a:xfrm>
          <a:prstGeom prst="rect">
            <a:avLst/>
          </a:prstGeom>
        </p:spPr>
        <p:txBody>
          <a:bodyPr vert="horz" lIns="91440" tIns="45720" rIns="91440" bIns="45720" rtlCol="0" anchor="b"/>
          <a:lstStyle>
            <a:lvl1pPr algn="r" eaLnBrk="1" hangingPunct="1">
              <a:defRPr sz="1200">
                <a:latin typeface="Arial" panose="020B0604020202020204" pitchFamily="34" charset="0"/>
                <a:ea typeface="宋体" panose="02010600030101010101" pitchFamily="2" charset="-122"/>
              </a:defRPr>
            </a:lvl1pPr>
          </a:lstStyle>
          <a:p>
            <a:pPr>
              <a:defRPr/>
            </a:pPr>
            <a:fld id="{BF2446CB-936A-B94E-A5B4-355B358FB6BB}" type="slidenum">
              <a:rPr lang="zh-CN" altLang="en-US"/>
              <a:pPr>
                <a:defRPr/>
              </a:pPr>
              <a:t>‹#›</a:t>
            </a:fld>
            <a:endParaRPr lang="zh-CN" altLang="en-US"/>
          </a:p>
        </p:txBody>
      </p:sp>
    </p:spTree>
    <p:extLst>
      <p:ext uri="{BB962C8B-B14F-4D97-AF65-F5344CB8AC3E}">
        <p14:creationId xmlns:p14="http://schemas.microsoft.com/office/powerpoint/2010/main" val="2304575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baseline="0" dirty="0"/>
          </a:p>
        </p:txBody>
      </p:sp>
      <p:sp>
        <p:nvSpPr>
          <p:cNvPr id="4" name="Slide Number Placeholder 3"/>
          <p:cNvSpPr>
            <a:spLocks noGrp="1"/>
          </p:cNvSpPr>
          <p:nvPr>
            <p:ph type="sldNum" sz="quarter" idx="10"/>
          </p:nvPr>
        </p:nvSpPr>
        <p:spPr/>
        <p:txBody>
          <a:bodyPr/>
          <a:lstStyle/>
          <a:p>
            <a:pPr>
              <a:defRPr/>
            </a:pPr>
            <a:fld id="{BF2446CB-936A-B94E-A5B4-355B358FB6BB}" type="slidenum">
              <a:rPr lang="zh-CN" altLang="en-US" smtClean="0"/>
              <a:pPr>
                <a:defRPr/>
              </a:pPr>
              <a:t>1</a:t>
            </a:fld>
            <a:endParaRPr lang="zh-CN" altLang="en-US"/>
          </a:p>
        </p:txBody>
      </p:sp>
    </p:spTree>
    <p:extLst>
      <p:ext uri="{BB962C8B-B14F-4D97-AF65-F5344CB8AC3E}">
        <p14:creationId xmlns:p14="http://schemas.microsoft.com/office/powerpoint/2010/main" val="2071533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Upstream stretching leads to a cyclonic turning of the ﬂow, which results in an equatorward component of motion. As the column moves westward and equatorward over the barrier, its depth contracts and its absolute vorticity must then decrease so that potential vorticity can be conserved. This reduction in absolute vorticity arises both from development of anticyclonic relative vorticity and from a decrease in f due to the equatorward motion.</a:t>
            </a:r>
          </a:p>
        </p:txBody>
      </p:sp>
      <p:sp>
        <p:nvSpPr>
          <p:cNvPr id="4" name="Slide Number Placeholder 3"/>
          <p:cNvSpPr>
            <a:spLocks noGrp="1"/>
          </p:cNvSpPr>
          <p:nvPr>
            <p:ph type="sldNum" sz="quarter" idx="5"/>
          </p:nvPr>
        </p:nvSpPr>
        <p:spPr/>
        <p:txBody>
          <a:bodyPr/>
          <a:lstStyle/>
          <a:p>
            <a:pPr>
              <a:defRPr/>
            </a:pPr>
            <a:fld id="{BF2446CB-936A-B94E-A5B4-355B358FB6BB}" type="slidenum">
              <a:rPr lang="zh-CN" altLang="en-US" smtClean="0"/>
              <a:pPr>
                <a:defRPr/>
              </a:pPr>
              <a:t>29</a:t>
            </a:fld>
            <a:endParaRPr lang="zh-CN" altLang="en-US"/>
          </a:p>
        </p:txBody>
      </p:sp>
    </p:spTree>
    <p:extLst>
      <p:ext uri="{BB962C8B-B14F-4D97-AF65-F5344CB8AC3E}">
        <p14:creationId xmlns:p14="http://schemas.microsoft.com/office/powerpoint/2010/main" val="770283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p>
        </p:txBody>
      </p:sp>
      <p:sp>
        <p:nvSpPr>
          <p:cNvPr id="4" name="Slide Number Placeholder 3"/>
          <p:cNvSpPr>
            <a:spLocks noGrp="1"/>
          </p:cNvSpPr>
          <p:nvPr>
            <p:ph type="sldNum" sz="quarter" idx="5"/>
          </p:nvPr>
        </p:nvSpPr>
        <p:spPr/>
        <p:txBody>
          <a:bodyPr/>
          <a:lstStyle/>
          <a:p>
            <a:pPr>
              <a:defRPr/>
            </a:pPr>
            <a:fld id="{BF2446CB-936A-B94E-A5B4-355B358FB6BB}" type="slidenum">
              <a:rPr lang="zh-CN" altLang="en-US" smtClean="0"/>
              <a:pPr>
                <a:defRPr/>
              </a:pPr>
              <a:t>30</a:t>
            </a:fld>
            <a:endParaRPr lang="zh-CN" altLang="en-US"/>
          </a:p>
        </p:txBody>
      </p:sp>
    </p:spTree>
    <p:extLst>
      <p:ext uri="{BB962C8B-B14F-4D97-AF65-F5344CB8AC3E}">
        <p14:creationId xmlns:p14="http://schemas.microsoft.com/office/powerpoint/2010/main" val="3581927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p>
        </p:txBody>
      </p:sp>
      <p:sp>
        <p:nvSpPr>
          <p:cNvPr id="4" name="Slide Number Placeholder 3"/>
          <p:cNvSpPr>
            <a:spLocks noGrp="1"/>
          </p:cNvSpPr>
          <p:nvPr>
            <p:ph type="sldNum" sz="quarter" idx="5"/>
          </p:nvPr>
        </p:nvSpPr>
        <p:spPr/>
        <p:txBody>
          <a:bodyPr/>
          <a:lstStyle/>
          <a:p>
            <a:pPr>
              <a:defRPr/>
            </a:pPr>
            <a:fld id="{BF2446CB-936A-B94E-A5B4-355B358FB6BB}" type="slidenum">
              <a:rPr lang="zh-CN" altLang="en-US" smtClean="0"/>
              <a:pPr>
                <a:defRPr/>
              </a:pPr>
              <a:t>6</a:t>
            </a:fld>
            <a:endParaRPr lang="zh-CN" altLang="en-US"/>
          </a:p>
        </p:txBody>
      </p:sp>
    </p:spTree>
    <p:extLst>
      <p:ext uri="{BB962C8B-B14F-4D97-AF65-F5344CB8AC3E}">
        <p14:creationId xmlns:p14="http://schemas.microsoft.com/office/powerpoint/2010/main" val="389468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F2446CB-936A-B94E-A5B4-355B358FB6BB}" type="slidenum">
              <a:rPr lang="zh-CN" altLang="en-US" smtClean="0"/>
              <a:pPr>
                <a:defRPr/>
              </a:pPr>
              <a:t>9</a:t>
            </a:fld>
            <a:endParaRPr lang="zh-CN" altLang="en-US"/>
          </a:p>
        </p:txBody>
      </p:sp>
    </p:spTree>
    <p:extLst>
      <p:ext uri="{BB962C8B-B14F-4D97-AF65-F5344CB8AC3E}">
        <p14:creationId xmlns:p14="http://schemas.microsoft.com/office/powerpoint/2010/main" val="855144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F2446CB-936A-B94E-A5B4-355B358FB6BB}" type="slidenum">
              <a:rPr lang="zh-CN" altLang="en-US" smtClean="0"/>
              <a:pPr>
                <a:defRPr/>
              </a:pPr>
              <a:t>10</a:t>
            </a:fld>
            <a:endParaRPr lang="zh-CN" altLang="en-US"/>
          </a:p>
        </p:txBody>
      </p:sp>
    </p:spTree>
    <p:extLst>
      <p:ext uri="{BB962C8B-B14F-4D97-AF65-F5344CB8AC3E}">
        <p14:creationId xmlns:p14="http://schemas.microsoft.com/office/powerpoint/2010/main" val="3435695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p>
        </p:txBody>
      </p:sp>
      <p:sp>
        <p:nvSpPr>
          <p:cNvPr id="4" name="Slide Number Placeholder 3"/>
          <p:cNvSpPr>
            <a:spLocks noGrp="1"/>
          </p:cNvSpPr>
          <p:nvPr>
            <p:ph type="sldNum" sz="quarter" idx="5"/>
          </p:nvPr>
        </p:nvSpPr>
        <p:spPr/>
        <p:txBody>
          <a:bodyPr/>
          <a:lstStyle/>
          <a:p>
            <a:pPr>
              <a:defRPr/>
            </a:pPr>
            <a:fld id="{BF2446CB-936A-B94E-A5B4-355B358FB6BB}" type="slidenum">
              <a:rPr lang="zh-CN" altLang="en-US" smtClean="0"/>
              <a:pPr>
                <a:defRPr/>
              </a:pPr>
              <a:t>14</a:t>
            </a:fld>
            <a:endParaRPr lang="zh-CN" altLang="en-US"/>
          </a:p>
        </p:txBody>
      </p:sp>
    </p:spTree>
    <p:extLst>
      <p:ext uri="{BB962C8B-B14F-4D97-AF65-F5344CB8AC3E}">
        <p14:creationId xmlns:p14="http://schemas.microsoft.com/office/powerpoint/2010/main" val="2991579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F2446CB-936A-B94E-A5B4-355B358FB6BB}" type="slidenum">
              <a:rPr lang="zh-CN" altLang="en-US" smtClean="0"/>
              <a:pPr>
                <a:defRPr/>
              </a:pPr>
              <a:t>18</a:t>
            </a:fld>
            <a:endParaRPr lang="zh-CN" altLang="en-US"/>
          </a:p>
        </p:txBody>
      </p:sp>
    </p:spTree>
    <p:extLst>
      <p:ext uri="{BB962C8B-B14F-4D97-AF65-F5344CB8AC3E}">
        <p14:creationId xmlns:p14="http://schemas.microsoft.com/office/powerpoint/2010/main" val="2641806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F2446CB-936A-B94E-A5B4-355B358FB6BB}" type="slidenum">
              <a:rPr lang="zh-CN" altLang="en-US" smtClean="0"/>
              <a:pPr>
                <a:defRPr/>
              </a:pPr>
              <a:t>19</a:t>
            </a:fld>
            <a:endParaRPr lang="zh-CN" altLang="en-US"/>
          </a:p>
        </p:txBody>
      </p:sp>
    </p:spTree>
    <p:extLst>
      <p:ext uri="{BB962C8B-B14F-4D97-AF65-F5344CB8AC3E}">
        <p14:creationId xmlns:p14="http://schemas.microsoft.com/office/powerpoint/2010/main" val="3859752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p>
        </p:txBody>
      </p:sp>
      <p:sp>
        <p:nvSpPr>
          <p:cNvPr id="4" name="Slide Number Placeholder 3"/>
          <p:cNvSpPr>
            <a:spLocks noGrp="1"/>
          </p:cNvSpPr>
          <p:nvPr>
            <p:ph type="sldNum" sz="quarter" idx="5"/>
          </p:nvPr>
        </p:nvSpPr>
        <p:spPr/>
        <p:txBody>
          <a:bodyPr/>
          <a:lstStyle/>
          <a:p>
            <a:pPr>
              <a:defRPr/>
            </a:pPr>
            <a:fld id="{BF2446CB-936A-B94E-A5B4-355B358FB6BB}" type="slidenum">
              <a:rPr lang="zh-CN" altLang="en-US" smtClean="0"/>
              <a:pPr>
                <a:defRPr/>
              </a:pPr>
              <a:t>20</a:t>
            </a:fld>
            <a:endParaRPr lang="zh-CN" altLang="en-US"/>
          </a:p>
        </p:txBody>
      </p:sp>
    </p:spTree>
    <p:extLst>
      <p:ext uri="{BB962C8B-B14F-4D97-AF65-F5344CB8AC3E}">
        <p14:creationId xmlns:p14="http://schemas.microsoft.com/office/powerpoint/2010/main" val="1074668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p>
        </p:txBody>
      </p:sp>
      <p:sp>
        <p:nvSpPr>
          <p:cNvPr id="4" name="Slide Number Placeholder 3"/>
          <p:cNvSpPr>
            <a:spLocks noGrp="1"/>
          </p:cNvSpPr>
          <p:nvPr>
            <p:ph type="sldNum" sz="quarter" idx="5"/>
          </p:nvPr>
        </p:nvSpPr>
        <p:spPr/>
        <p:txBody>
          <a:bodyPr/>
          <a:lstStyle/>
          <a:p>
            <a:pPr>
              <a:defRPr/>
            </a:pPr>
            <a:fld id="{BF2446CB-936A-B94E-A5B4-355B358FB6BB}" type="slidenum">
              <a:rPr lang="zh-CN" altLang="en-US" smtClean="0"/>
              <a:pPr>
                <a:defRPr/>
              </a:pPr>
              <a:t>23</a:t>
            </a:fld>
            <a:endParaRPr lang="zh-CN" altLang="en-US"/>
          </a:p>
        </p:txBody>
      </p:sp>
    </p:spTree>
    <p:extLst>
      <p:ext uri="{BB962C8B-B14F-4D97-AF65-F5344CB8AC3E}">
        <p14:creationId xmlns:p14="http://schemas.microsoft.com/office/powerpoint/2010/main" val="109289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28663" y="2125663"/>
            <a:ext cx="8264525" cy="1465262"/>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458913" y="3876675"/>
            <a:ext cx="6804025" cy="1747838"/>
          </a:xfrm>
        </p:spPr>
        <p:txBody>
          <a:bodyPr/>
          <a:lstStyle>
            <a:lvl1pPr marL="0" indent="0" algn="ctr">
              <a:buNone/>
              <a:defRPr/>
            </a:lvl1pPr>
            <a:lvl2pPr marL="457207" indent="0" algn="ctr">
              <a:buNone/>
              <a:defRPr/>
            </a:lvl2pPr>
            <a:lvl3pPr marL="914414" indent="0" algn="ctr">
              <a:buNone/>
              <a:defRPr/>
            </a:lvl3pPr>
            <a:lvl4pPr marL="1371620" indent="0" algn="ctr">
              <a:buNone/>
              <a:defRPr/>
            </a:lvl4pPr>
            <a:lvl5pPr marL="1828827" indent="0" algn="ctr">
              <a:buNone/>
              <a:defRPr/>
            </a:lvl5pPr>
            <a:lvl6pPr marL="2286034" indent="0" algn="ctr">
              <a:buNone/>
              <a:defRPr/>
            </a:lvl6pPr>
            <a:lvl7pPr marL="2743240" indent="0" algn="ctr">
              <a:buNone/>
              <a:defRPr/>
            </a:lvl7pPr>
            <a:lvl8pPr marL="3200446" indent="0" algn="ctr">
              <a:buNone/>
              <a:defRPr/>
            </a:lvl8pPr>
            <a:lvl9pPr marL="3657653" indent="0" algn="ctr">
              <a:buNone/>
              <a:defRPr/>
            </a:lvl9pPr>
          </a:lstStyle>
          <a:p>
            <a:r>
              <a:rPr lang="zh-CN" altLang="en-US"/>
              <a:t>单击此处编辑母版副标题样式</a:t>
            </a:r>
          </a:p>
        </p:txBody>
      </p:sp>
      <p:sp>
        <p:nvSpPr>
          <p:cNvPr id="4" name="日期占位符 1"/>
          <p:cNvSpPr>
            <a:spLocks noGrp="1" noChangeArrowheads="1"/>
          </p:cNvSpPr>
          <p:nvPr>
            <p:ph type="dt" sz="half" idx="10"/>
          </p:nvPr>
        </p:nvSpPr>
        <p:spPr>
          <a:ln/>
        </p:spPr>
        <p:txBody>
          <a:bodyPr/>
          <a:lstStyle>
            <a:lvl1pPr>
              <a:defRPr/>
            </a:lvl1pPr>
          </a:lstStyle>
          <a:p>
            <a:pPr>
              <a:defRPr/>
            </a:pPr>
            <a:fld id="{F9D1B176-435D-C548-88F2-FF44115E2515}" type="datetime1">
              <a:rPr lang="zh-CN" altLang="en-US"/>
              <a:pPr>
                <a:defRPr/>
              </a:pPr>
              <a:t>2020/2/3</a:t>
            </a:fld>
            <a:endParaRPr lang="zh-CN"/>
          </a:p>
        </p:txBody>
      </p:sp>
      <p:sp>
        <p:nvSpPr>
          <p:cNvPr id="5" name="页脚占位符 2"/>
          <p:cNvSpPr>
            <a:spLocks noGrp="1" noChangeArrowheads="1"/>
          </p:cNvSpPr>
          <p:nvPr>
            <p:ph type="ftr" sz="quarter" idx="11"/>
          </p:nvPr>
        </p:nvSpPr>
        <p:spPr>
          <a:xfrm>
            <a:off x="3321050" y="6340475"/>
            <a:ext cx="3079750" cy="363538"/>
          </a:xfrm>
          <a:prstGeom prst="rect">
            <a:avLst/>
          </a:prstGeom>
          <a:ln/>
        </p:spPr>
        <p:txBody>
          <a:bodyPr/>
          <a:lstStyle>
            <a:lvl1pPr>
              <a:defRPr/>
            </a:lvl1pPr>
          </a:lstStyle>
          <a:p>
            <a:pPr>
              <a:defRPr/>
            </a:pPr>
            <a:endParaRPr lang="zh-CN" dirty="0"/>
          </a:p>
        </p:txBody>
      </p:sp>
      <p:sp>
        <p:nvSpPr>
          <p:cNvPr id="6" name="灯片编号占位符 3"/>
          <p:cNvSpPr>
            <a:spLocks noGrp="1" noChangeArrowheads="1"/>
          </p:cNvSpPr>
          <p:nvPr>
            <p:ph type="sldNum" sz="quarter" idx="12"/>
          </p:nvPr>
        </p:nvSpPr>
        <p:spPr>
          <a:ln/>
        </p:spPr>
        <p:txBody>
          <a:bodyPr/>
          <a:lstStyle>
            <a:lvl1pPr>
              <a:defRPr/>
            </a:lvl1pPr>
          </a:lstStyle>
          <a:p>
            <a:pPr>
              <a:defRPr/>
            </a:pPr>
            <a:fld id="{D721EC52-F4B2-2744-A4AF-80EA149B6371}" type="slidenum">
              <a:rPr lang="en-US" altLang="zh-CN"/>
              <a:pPr>
                <a:defRPr/>
              </a:pPr>
              <a:t>‹#›</a:t>
            </a:fld>
            <a:endParaRPr lang="zh-CN" altLang="zh-CN"/>
          </a:p>
        </p:txBody>
      </p:sp>
    </p:spTree>
    <p:extLst>
      <p:ext uri="{BB962C8B-B14F-4D97-AF65-F5344CB8AC3E}">
        <p14:creationId xmlns:p14="http://schemas.microsoft.com/office/powerpoint/2010/main" val="123380552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85775" y="274638"/>
            <a:ext cx="8750300" cy="113982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p:cNvSpPr>
            <a:spLocks noGrp="1" noChangeArrowheads="1"/>
          </p:cNvSpPr>
          <p:nvPr>
            <p:ph type="dt" sz="half" idx="10"/>
          </p:nvPr>
        </p:nvSpPr>
        <p:spPr>
          <a:ln/>
        </p:spPr>
        <p:txBody>
          <a:bodyPr/>
          <a:lstStyle>
            <a:lvl1pPr>
              <a:defRPr/>
            </a:lvl1pPr>
          </a:lstStyle>
          <a:p>
            <a:pPr>
              <a:defRPr/>
            </a:pPr>
            <a:fld id="{77274CC4-5034-FF45-9620-30BC255521D2}" type="datetime1">
              <a:rPr lang="zh-CN" altLang="en-US"/>
              <a:pPr>
                <a:defRPr/>
              </a:pPr>
              <a:t>2020/2/3</a:t>
            </a:fld>
            <a:endParaRPr lang="zh-CN"/>
          </a:p>
        </p:txBody>
      </p:sp>
      <p:sp>
        <p:nvSpPr>
          <p:cNvPr id="5" name="页脚占位符 2"/>
          <p:cNvSpPr>
            <a:spLocks noGrp="1" noChangeArrowheads="1"/>
          </p:cNvSpPr>
          <p:nvPr>
            <p:ph type="ftr" sz="quarter" idx="11"/>
          </p:nvPr>
        </p:nvSpPr>
        <p:spPr>
          <a:xfrm>
            <a:off x="3321050" y="6340475"/>
            <a:ext cx="3079750" cy="363538"/>
          </a:xfrm>
          <a:prstGeom prst="rect">
            <a:avLst/>
          </a:prstGeom>
          <a:ln/>
        </p:spPr>
        <p:txBody>
          <a:bodyPr/>
          <a:lstStyle>
            <a:lvl1pPr>
              <a:defRPr/>
            </a:lvl1pPr>
          </a:lstStyle>
          <a:p>
            <a:pPr>
              <a:defRPr/>
            </a:pPr>
            <a:endParaRPr lang="zh-CN"/>
          </a:p>
        </p:txBody>
      </p:sp>
      <p:sp>
        <p:nvSpPr>
          <p:cNvPr id="6" name="灯片编号占位符 3"/>
          <p:cNvSpPr>
            <a:spLocks noGrp="1" noChangeArrowheads="1"/>
          </p:cNvSpPr>
          <p:nvPr>
            <p:ph type="sldNum" sz="quarter" idx="12"/>
          </p:nvPr>
        </p:nvSpPr>
        <p:spPr>
          <a:ln/>
        </p:spPr>
        <p:txBody>
          <a:bodyPr/>
          <a:lstStyle>
            <a:lvl1pPr>
              <a:defRPr/>
            </a:lvl1pPr>
          </a:lstStyle>
          <a:p>
            <a:pPr>
              <a:defRPr/>
            </a:pPr>
            <a:fld id="{B406EA25-7E9F-6548-BC02-11D5661200F3}" type="slidenum">
              <a:rPr lang="en-US" altLang="zh-CN"/>
              <a:pPr>
                <a:defRPr/>
              </a:pPr>
              <a:t>‹#›</a:t>
            </a:fld>
            <a:endParaRPr lang="zh-CN" altLang="zh-CN"/>
          </a:p>
        </p:txBody>
      </p:sp>
    </p:spTree>
    <p:extLst>
      <p:ext uri="{BB962C8B-B14F-4D97-AF65-F5344CB8AC3E}">
        <p14:creationId xmlns:p14="http://schemas.microsoft.com/office/powerpoint/2010/main" val="1152991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48501" y="274638"/>
            <a:ext cx="2187575" cy="583565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85775" y="274638"/>
            <a:ext cx="6410325" cy="58356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p:cNvSpPr>
            <a:spLocks noGrp="1" noChangeArrowheads="1"/>
          </p:cNvSpPr>
          <p:nvPr>
            <p:ph type="dt" sz="half" idx="10"/>
          </p:nvPr>
        </p:nvSpPr>
        <p:spPr>
          <a:ln/>
        </p:spPr>
        <p:txBody>
          <a:bodyPr/>
          <a:lstStyle>
            <a:lvl1pPr>
              <a:defRPr/>
            </a:lvl1pPr>
          </a:lstStyle>
          <a:p>
            <a:pPr>
              <a:defRPr/>
            </a:pPr>
            <a:fld id="{C993C8CF-AF12-134A-AD2F-D42765A3621E}" type="datetime1">
              <a:rPr lang="zh-CN" altLang="en-US"/>
              <a:pPr>
                <a:defRPr/>
              </a:pPr>
              <a:t>2020/2/3</a:t>
            </a:fld>
            <a:endParaRPr lang="zh-CN"/>
          </a:p>
        </p:txBody>
      </p:sp>
      <p:sp>
        <p:nvSpPr>
          <p:cNvPr id="5" name="页脚占位符 2"/>
          <p:cNvSpPr>
            <a:spLocks noGrp="1" noChangeArrowheads="1"/>
          </p:cNvSpPr>
          <p:nvPr>
            <p:ph type="ftr" sz="quarter" idx="11"/>
          </p:nvPr>
        </p:nvSpPr>
        <p:spPr>
          <a:xfrm>
            <a:off x="3321050" y="6340475"/>
            <a:ext cx="3079750" cy="363538"/>
          </a:xfrm>
          <a:prstGeom prst="rect">
            <a:avLst/>
          </a:prstGeom>
          <a:ln/>
        </p:spPr>
        <p:txBody>
          <a:bodyPr/>
          <a:lstStyle>
            <a:lvl1pPr>
              <a:defRPr/>
            </a:lvl1pPr>
          </a:lstStyle>
          <a:p>
            <a:pPr>
              <a:defRPr/>
            </a:pPr>
            <a:endParaRPr lang="zh-CN"/>
          </a:p>
        </p:txBody>
      </p:sp>
      <p:sp>
        <p:nvSpPr>
          <p:cNvPr id="6" name="灯片编号占位符 3"/>
          <p:cNvSpPr>
            <a:spLocks noGrp="1" noChangeArrowheads="1"/>
          </p:cNvSpPr>
          <p:nvPr>
            <p:ph type="sldNum" sz="quarter" idx="12"/>
          </p:nvPr>
        </p:nvSpPr>
        <p:spPr>
          <a:ln/>
        </p:spPr>
        <p:txBody>
          <a:bodyPr/>
          <a:lstStyle>
            <a:lvl1pPr>
              <a:defRPr/>
            </a:lvl1pPr>
          </a:lstStyle>
          <a:p>
            <a:pPr>
              <a:defRPr/>
            </a:pPr>
            <a:fld id="{1585B7B8-BC8A-734E-B326-76B767536436}" type="slidenum">
              <a:rPr lang="en-US" altLang="zh-CN"/>
              <a:pPr>
                <a:defRPr/>
              </a:pPr>
              <a:t>‹#›</a:t>
            </a:fld>
            <a:endParaRPr lang="zh-CN" altLang="zh-CN"/>
          </a:p>
        </p:txBody>
      </p:sp>
    </p:spTree>
    <p:extLst>
      <p:ext uri="{BB962C8B-B14F-4D97-AF65-F5344CB8AC3E}">
        <p14:creationId xmlns:p14="http://schemas.microsoft.com/office/powerpoint/2010/main" val="50975317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5775" y="274638"/>
            <a:ext cx="8750300" cy="1139825"/>
          </a:xfrm>
          <a:prstGeom prst="rect">
            <a:avLst/>
          </a:prstGeom>
        </p:spPr>
        <p:txBody>
          <a:bodyPr/>
          <a:lstStyle>
            <a:lvl1pPr>
              <a:defRPr>
                <a:latin typeface="+mn-lt"/>
              </a:defRPr>
            </a:lvl1p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p:cNvSpPr>
            <a:spLocks noGrp="1" noChangeArrowheads="1"/>
          </p:cNvSpPr>
          <p:nvPr>
            <p:ph type="dt" sz="half" idx="10"/>
          </p:nvPr>
        </p:nvSpPr>
        <p:spPr>
          <a:ln/>
        </p:spPr>
        <p:txBody>
          <a:bodyPr/>
          <a:lstStyle>
            <a:lvl1pPr>
              <a:defRPr/>
            </a:lvl1pPr>
          </a:lstStyle>
          <a:p>
            <a:pPr>
              <a:defRPr/>
            </a:pPr>
            <a:fld id="{0BDA59E0-7E71-7847-B272-5F26400C38FF}" type="datetime1">
              <a:rPr lang="zh-CN" altLang="en-US"/>
              <a:pPr>
                <a:defRPr/>
              </a:pPr>
              <a:t>2020/2/3</a:t>
            </a:fld>
            <a:endParaRPr lang="zh-CN"/>
          </a:p>
        </p:txBody>
      </p:sp>
      <p:sp>
        <p:nvSpPr>
          <p:cNvPr id="5" name="页脚占位符 2"/>
          <p:cNvSpPr>
            <a:spLocks noGrp="1" noChangeArrowheads="1"/>
          </p:cNvSpPr>
          <p:nvPr>
            <p:ph type="ftr" sz="quarter" idx="11"/>
          </p:nvPr>
        </p:nvSpPr>
        <p:spPr>
          <a:xfrm>
            <a:off x="3321050" y="6340475"/>
            <a:ext cx="3079750" cy="363538"/>
          </a:xfrm>
          <a:prstGeom prst="rect">
            <a:avLst/>
          </a:prstGeom>
          <a:ln/>
        </p:spPr>
        <p:txBody>
          <a:bodyPr/>
          <a:lstStyle>
            <a:lvl1pPr>
              <a:defRPr/>
            </a:lvl1pPr>
          </a:lstStyle>
          <a:p>
            <a:pPr>
              <a:defRPr/>
            </a:pPr>
            <a:endParaRPr lang="zh-CN"/>
          </a:p>
        </p:txBody>
      </p:sp>
      <p:sp>
        <p:nvSpPr>
          <p:cNvPr id="6" name="灯片编号占位符 3"/>
          <p:cNvSpPr>
            <a:spLocks noGrp="1" noChangeArrowheads="1"/>
          </p:cNvSpPr>
          <p:nvPr>
            <p:ph type="sldNum" sz="quarter" idx="12"/>
          </p:nvPr>
        </p:nvSpPr>
        <p:spPr>
          <a:ln/>
        </p:spPr>
        <p:txBody>
          <a:bodyPr/>
          <a:lstStyle>
            <a:lvl1pPr>
              <a:defRPr/>
            </a:lvl1pPr>
          </a:lstStyle>
          <a:p>
            <a:pPr>
              <a:defRPr/>
            </a:pPr>
            <a:fld id="{2198572A-3614-AE44-8E7C-DB1BB5C17D58}" type="slidenum">
              <a:rPr lang="en-US" altLang="zh-CN"/>
              <a:pPr>
                <a:defRPr/>
              </a:pPr>
              <a:t>‹#›</a:t>
            </a:fld>
            <a:endParaRPr lang="zh-CN" altLang="zh-CN"/>
          </a:p>
        </p:txBody>
      </p:sp>
    </p:spTree>
    <p:extLst>
      <p:ext uri="{BB962C8B-B14F-4D97-AF65-F5344CB8AC3E}">
        <p14:creationId xmlns:p14="http://schemas.microsoft.com/office/powerpoint/2010/main" val="46727920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68351" y="4395788"/>
            <a:ext cx="8262938" cy="1358900"/>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68351" y="2898777"/>
            <a:ext cx="8262938" cy="1497013"/>
          </a:xfrm>
        </p:spPr>
        <p:txBody>
          <a:bodyPr anchor="b"/>
          <a:lstStyle>
            <a:lvl1pPr marL="0" indent="0">
              <a:buNone/>
              <a:defRPr sz="2000"/>
            </a:lvl1pPr>
            <a:lvl2pPr marL="457207" indent="0">
              <a:buNone/>
              <a:defRPr sz="1800"/>
            </a:lvl2pPr>
            <a:lvl3pPr marL="914414" indent="0">
              <a:buNone/>
              <a:defRPr sz="1600"/>
            </a:lvl3pPr>
            <a:lvl4pPr marL="1371620" indent="0">
              <a:buNone/>
              <a:defRPr sz="1400"/>
            </a:lvl4pPr>
            <a:lvl5pPr marL="1828827" indent="0">
              <a:buNone/>
              <a:defRPr sz="1400"/>
            </a:lvl5pPr>
            <a:lvl6pPr marL="2286034" indent="0">
              <a:buNone/>
              <a:defRPr sz="1400"/>
            </a:lvl6pPr>
            <a:lvl7pPr marL="2743240" indent="0">
              <a:buNone/>
              <a:defRPr sz="1400"/>
            </a:lvl7pPr>
            <a:lvl8pPr marL="3200446" indent="0">
              <a:buNone/>
              <a:defRPr sz="1400"/>
            </a:lvl8pPr>
            <a:lvl9pPr marL="3657653" indent="0">
              <a:buNone/>
              <a:defRPr sz="1400"/>
            </a:lvl9pPr>
          </a:lstStyle>
          <a:p>
            <a:pPr lvl="0"/>
            <a:r>
              <a:rPr lang="zh-CN" altLang="en-US"/>
              <a:t>单击此处编辑母版文本样式</a:t>
            </a:r>
          </a:p>
        </p:txBody>
      </p:sp>
      <p:sp>
        <p:nvSpPr>
          <p:cNvPr id="4" name="日期占位符 1"/>
          <p:cNvSpPr>
            <a:spLocks noGrp="1" noChangeArrowheads="1"/>
          </p:cNvSpPr>
          <p:nvPr>
            <p:ph type="dt" sz="half" idx="10"/>
          </p:nvPr>
        </p:nvSpPr>
        <p:spPr>
          <a:ln/>
        </p:spPr>
        <p:txBody>
          <a:bodyPr/>
          <a:lstStyle>
            <a:lvl1pPr>
              <a:defRPr/>
            </a:lvl1pPr>
          </a:lstStyle>
          <a:p>
            <a:pPr>
              <a:defRPr/>
            </a:pPr>
            <a:fld id="{1EB81DC8-E506-B44D-8015-3857843D105A}" type="datetime1">
              <a:rPr lang="zh-CN" altLang="en-US"/>
              <a:pPr>
                <a:defRPr/>
              </a:pPr>
              <a:t>2020/2/3</a:t>
            </a:fld>
            <a:endParaRPr lang="zh-CN"/>
          </a:p>
        </p:txBody>
      </p:sp>
      <p:sp>
        <p:nvSpPr>
          <p:cNvPr id="5" name="页脚占位符 2"/>
          <p:cNvSpPr>
            <a:spLocks noGrp="1" noChangeArrowheads="1"/>
          </p:cNvSpPr>
          <p:nvPr>
            <p:ph type="ftr" sz="quarter" idx="11"/>
          </p:nvPr>
        </p:nvSpPr>
        <p:spPr>
          <a:xfrm>
            <a:off x="3321050" y="6340475"/>
            <a:ext cx="3079750" cy="363538"/>
          </a:xfrm>
          <a:prstGeom prst="rect">
            <a:avLst/>
          </a:prstGeom>
          <a:ln/>
        </p:spPr>
        <p:txBody>
          <a:bodyPr/>
          <a:lstStyle>
            <a:lvl1pPr>
              <a:defRPr/>
            </a:lvl1pPr>
          </a:lstStyle>
          <a:p>
            <a:pPr>
              <a:defRPr/>
            </a:pPr>
            <a:endParaRPr lang="zh-CN"/>
          </a:p>
        </p:txBody>
      </p:sp>
      <p:sp>
        <p:nvSpPr>
          <p:cNvPr id="6" name="灯片编号占位符 3"/>
          <p:cNvSpPr>
            <a:spLocks noGrp="1" noChangeArrowheads="1"/>
          </p:cNvSpPr>
          <p:nvPr>
            <p:ph type="sldNum" sz="quarter" idx="12"/>
          </p:nvPr>
        </p:nvSpPr>
        <p:spPr>
          <a:ln/>
        </p:spPr>
        <p:txBody>
          <a:bodyPr/>
          <a:lstStyle>
            <a:lvl1pPr>
              <a:defRPr/>
            </a:lvl1pPr>
          </a:lstStyle>
          <a:p>
            <a:pPr>
              <a:defRPr/>
            </a:pPr>
            <a:fld id="{7EA39FD7-3E76-2D47-ABAF-752D74FBB811}" type="slidenum">
              <a:rPr lang="en-US" altLang="zh-CN"/>
              <a:pPr>
                <a:defRPr/>
              </a:pPr>
              <a:t>‹#›</a:t>
            </a:fld>
            <a:endParaRPr lang="zh-CN" altLang="zh-CN"/>
          </a:p>
        </p:txBody>
      </p:sp>
    </p:spTree>
    <p:extLst>
      <p:ext uri="{BB962C8B-B14F-4D97-AF65-F5344CB8AC3E}">
        <p14:creationId xmlns:p14="http://schemas.microsoft.com/office/powerpoint/2010/main" val="21395177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85775" y="274638"/>
            <a:ext cx="8750300" cy="113982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85776" y="1595438"/>
            <a:ext cx="4298950" cy="4514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37125" y="1595438"/>
            <a:ext cx="4298950" cy="4514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1"/>
          <p:cNvSpPr>
            <a:spLocks noGrp="1" noChangeArrowheads="1"/>
          </p:cNvSpPr>
          <p:nvPr>
            <p:ph type="dt" sz="half" idx="10"/>
          </p:nvPr>
        </p:nvSpPr>
        <p:spPr>
          <a:ln/>
        </p:spPr>
        <p:txBody>
          <a:bodyPr/>
          <a:lstStyle>
            <a:lvl1pPr>
              <a:defRPr/>
            </a:lvl1pPr>
          </a:lstStyle>
          <a:p>
            <a:pPr>
              <a:defRPr/>
            </a:pPr>
            <a:fld id="{9B4D6486-B48C-D046-9A37-090F210A1926}" type="datetime1">
              <a:rPr lang="zh-CN" altLang="en-US"/>
              <a:pPr>
                <a:defRPr/>
              </a:pPr>
              <a:t>2020/2/3</a:t>
            </a:fld>
            <a:endParaRPr lang="zh-CN"/>
          </a:p>
        </p:txBody>
      </p:sp>
      <p:sp>
        <p:nvSpPr>
          <p:cNvPr id="6" name="页脚占位符 2"/>
          <p:cNvSpPr>
            <a:spLocks noGrp="1" noChangeArrowheads="1"/>
          </p:cNvSpPr>
          <p:nvPr>
            <p:ph type="ftr" sz="quarter" idx="11"/>
          </p:nvPr>
        </p:nvSpPr>
        <p:spPr>
          <a:xfrm>
            <a:off x="3321050" y="6340475"/>
            <a:ext cx="3079750" cy="363538"/>
          </a:xfrm>
          <a:prstGeom prst="rect">
            <a:avLst/>
          </a:prstGeom>
          <a:ln/>
        </p:spPr>
        <p:txBody>
          <a:bodyPr/>
          <a:lstStyle>
            <a:lvl1pPr>
              <a:defRPr/>
            </a:lvl1pPr>
          </a:lstStyle>
          <a:p>
            <a:pPr>
              <a:defRPr/>
            </a:pPr>
            <a:endParaRPr lang="zh-CN"/>
          </a:p>
        </p:txBody>
      </p:sp>
      <p:sp>
        <p:nvSpPr>
          <p:cNvPr id="7" name="灯片编号占位符 3"/>
          <p:cNvSpPr>
            <a:spLocks noGrp="1" noChangeArrowheads="1"/>
          </p:cNvSpPr>
          <p:nvPr>
            <p:ph type="sldNum" sz="quarter" idx="12"/>
          </p:nvPr>
        </p:nvSpPr>
        <p:spPr>
          <a:ln/>
        </p:spPr>
        <p:txBody>
          <a:bodyPr/>
          <a:lstStyle>
            <a:lvl1pPr>
              <a:defRPr/>
            </a:lvl1pPr>
          </a:lstStyle>
          <a:p>
            <a:pPr>
              <a:defRPr/>
            </a:pPr>
            <a:fld id="{02862965-5C63-5342-BE75-7F8C24924BEA}" type="slidenum">
              <a:rPr lang="en-US" altLang="zh-CN"/>
              <a:pPr>
                <a:defRPr/>
              </a:pPr>
              <a:t>‹#›</a:t>
            </a:fld>
            <a:endParaRPr lang="zh-CN" altLang="zh-CN"/>
          </a:p>
        </p:txBody>
      </p:sp>
    </p:spTree>
    <p:extLst>
      <p:ext uri="{BB962C8B-B14F-4D97-AF65-F5344CB8AC3E}">
        <p14:creationId xmlns:p14="http://schemas.microsoft.com/office/powerpoint/2010/main" val="9998909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85775" y="274638"/>
            <a:ext cx="8750300" cy="1139825"/>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85775" y="1531939"/>
            <a:ext cx="4295775" cy="638175"/>
          </a:xfrm>
        </p:spPr>
        <p:txBody>
          <a:bodyPr anchor="b"/>
          <a:lstStyle>
            <a:lvl1pPr marL="0" indent="0">
              <a:buNone/>
              <a:defRPr sz="2400" b="1"/>
            </a:lvl1pPr>
            <a:lvl2pPr marL="457207" indent="0">
              <a:buNone/>
              <a:defRPr sz="2000" b="1"/>
            </a:lvl2pPr>
            <a:lvl3pPr marL="914414" indent="0">
              <a:buNone/>
              <a:defRPr sz="1800" b="1"/>
            </a:lvl3pPr>
            <a:lvl4pPr marL="1371620" indent="0">
              <a:buNone/>
              <a:defRPr sz="1600" b="1"/>
            </a:lvl4pPr>
            <a:lvl5pPr marL="1828827" indent="0">
              <a:buNone/>
              <a:defRPr sz="1600" b="1"/>
            </a:lvl5pPr>
            <a:lvl6pPr marL="2286034" indent="0">
              <a:buNone/>
              <a:defRPr sz="1600" b="1"/>
            </a:lvl6pPr>
            <a:lvl7pPr marL="2743240" indent="0">
              <a:buNone/>
              <a:defRPr sz="1600" b="1"/>
            </a:lvl7pPr>
            <a:lvl8pPr marL="3200446" indent="0">
              <a:buNone/>
              <a:defRPr sz="1600" b="1"/>
            </a:lvl8pPr>
            <a:lvl9pPr marL="3657653"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85775" y="2170115"/>
            <a:ext cx="4295775" cy="3940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938714" y="1531939"/>
            <a:ext cx="4297362" cy="638175"/>
          </a:xfrm>
        </p:spPr>
        <p:txBody>
          <a:bodyPr anchor="b"/>
          <a:lstStyle>
            <a:lvl1pPr marL="0" indent="0">
              <a:buNone/>
              <a:defRPr sz="2400" b="1"/>
            </a:lvl1pPr>
            <a:lvl2pPr marL="457207" indent="0">
              <a:buNone/>
              <a:defRPr sz="2000" b="1"/>
            </a:lvl2pPr>
            <a:lvl3pPr marL="914414" indent="0">
              <a:buNone/>
              <a:defRPr sz="1800" b="1"/>
            </a:lvl3pPr>
            <a:lvl4pPr marL="1371620" indent="0">
              <a:buNone/>
              <a:defRPr sz="1600" b="1"/>
            </a:lvl4pPr>
            <a:lvl5pPr marL="1828827" indent="0">
              <a:buNone/>
              <a:defRPr sz="1600" b="1"/>
            </a:lvl5pPr>
            <a:lvl6pPr marL="2286034" indent="0">
              <a:buNone/>
              <a:defRPr sz="1600" b="1"/>
            </a:lvl6pPr>
            <a:lvl7pPr marL="2743240" indent="0">
              <a:buNone/>
              <a:defRPr sz="1600" b="1"/>
            </a:lvl7pPr>
            <a:lvl8pPr marL="3200446" indent="0">
              <a:buNone/>
              <a:defRPr sz="1600" b="1"/>
            </a:lvl8pPr>
            <a:lvl9pPr marL="3657653"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938714" y="2170115"/>
            <a:ext cx="4297362" cy="3940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1"/>
          <p:cNvSpPr>
            <a:spLocks noGrp="1" noChangeArrowheads="1"/>
          </p:cNvSpPr>
          <p:nvPr>
            <p:ph type="dt" sz="half" idx="10"/>
          </p:nvPr>
        </p:nvSpPr>
        <p:spPr>
          <a:ln/>
        </p:spPr>
        <p:txBody>
          <a:bodyPr/>
          <a:lstStyle>
            <a:lvl1pPr>
              <a:defRPr/>
            </a:lvl1pPr>
          </a:lstStyle>
          <a:p>
            <a:pPr>
              <a:defRPr/>
            </a:pPr>
            <a:fld id="{96B43463-8230-5A4F-A3BD-11FF458DAFBD}" type="datetime1">
              <a:rPr lang="zh-CN" altLang="en-US"/>
              <a:pPr>
                <a:defRPr/>
              </a:pPr>
              <a:t>2020/2/3</a:t>
            </a:fld>
            <a:endParaRPr lang="zh-CN"/>
          </a:p>
        </p:txBody>
      </p:sp>
      <p:sp>
        <p:nvSpPr>
          <p:cNvPr id="8" name="页脚占位符 2"/>
          <p:cNvSpPr>
            <a:spLocks noGrp="1" noChangeArrowheads="1"/>
          </p:cNvSpPr>
          <p:nvPr>
            <p:ph type="ftr" sz="quarter" idx="11"/>
          </p:nvPr>
        </p:nvSpPr>
        <p:spPr>
          <a:xfrm>
            <a:off x="3321050" y="6340475"/>
            <a:ext cx="3079750" cy="363538"/>
          </a:xfrm>
          <a:prstGeom prst="rect">
            <a:avLst/>
          </a:prstGeom>
          <a:ln/>
        </p:spPr>
        <p:txBody>
          <a:bodyPr/>
          <a:lstStyle>
            <a:lvl1pPr>
              <a:defRPr/>
            </a:lvl1pPr>
          </a:lstStyle>
          <a:p>
            <a:pPr>
              <a:defRPr/>
            </a:pPr>
            <a:endParaRPr lang="zh-CN"/>
          </a:p>
        </p:txBody>
      </p:sp>
      <p:sp>
        <p:nvSpPr>
          <p:cNvPr id="9" name="灯片编号占位符 3"/>
          <p:cNvSpPr>
            <a:spLocks noGrp="1" noChangeArrowheads="1"/>
          </p:cNvSpPr>
          <p:nvPr>
            <p:ph type="sldNum" sz="quarter" idx="12"/>
          </p:nvPr>
        </p:nvSpPr>
        <p:spPr>
          <a:ln/>
        </p:spPr>
        <p:txBody>
          <a:bodyPr/>
          <a:lstStyle>
            <a:lvl1pPr>
              <a:defRPr/>
            </a:lvl1pPr>
          </a:lstStyle>
          <a:p>
            <a:pPr>
              <a:defRPr/>
            </a:pPr>
            <a:fld id="{1A149072-4CD3-9944-B5B2-702931DE5A2A}" type="slidenum">
              <a:rPr lang="en-US" altLang="zh-CN"/>
              <a:pPr>
                <a:defRPr/>
              </a:pPr>
              <a:t>‹#›</a:t>
            </a:fld>
            <a:endParaRPr lang="zh-CN" altLang="zh-CN"/>
          </a:p>
        </p:txBody>
      </p:sp>
    </p:spTree>
    <p:extLst>
      <p:ext uri="{BB962C8B-B14F-4D97-AF65-F5344CB8AC3E}">
        <p14:creationId xmlns:p14="http://schemas.microsoft.com/office/powerpoint/2010/main" val="110784375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85775" y="274638"/>
            <a:ext cx="8750300" cy="1139825"/>
          </a:xfrm>
          <a:prstGeom prst="rect">
            <a:avLst/>
          </a:prstGeom>
        </p:spPr>
        <p:txBody>
          <a:bodyPr/>
          <a:lstStyle>
            <a:lvl1pPr>
              <a:defRPr>
                <a:latin typeface="+mn-lt"/>
              </a:defRPr>
            </a:lvl1pPr>
          </a:lstStyle>
          <a:p>
            <a:r>
              <a:rPr lang="zh-CN" altLang="en-US"/>
              <a:t>单击此处编辑母版标题样式</a:t>
            </a:r>
          </a:p>
        </p:txBody>
      </p:sp>
      <p:sp>
        <p:nvSpPr>
          <p:cNvPr id="3" name="日期占位符 1"/>
          <p:cNvSpPr>
            <a:spLocks noGrp="1" noChangeArrowheads="1"/>
          </p:cNvSpPr>
          <p:nvPr>
            <p:ph type="dt" sz="half" idx="10"/>
          </p:nvPr>
        </p:nvSpPr>
        <p:spPr>
          <a:xfrm>
            <a:off x="485775" y="6369050"/>
            <a:ext cx="2268538" cy="363538"/>
          </a:xfrm>
        </p:spPr>
        <p:txBody>
          <a:bodyPr/>
          <a:lstStyle>
            <a:lvl1pPr>
              <a:defRPr b="0" i="0">
                <a:solidFill>
                  <a:schemeClr val="tx1">
                    <a:lumMod val="50000"/>
                    <a:lumOff val="50000"/>
                  </a:schemeClr>
                </a:solidFill>
                <a:latin typeface="Comic Sans MS" panose="030F0702030302020204" pitchFamily="66" charset="0"/>
              </a:defRPr>
            </a:lvl1pPr>
          </a:lstStyle>
          <a:p>
            <a:pPr>
              <a:defRPr/>
            </a:pPr>
            <a:fld id="{86BBEC71-9F38-9F44-A612-D4F352EE1DA1}" type="datetime1">
              <a:rPr lang="zh-CN" altLang="en-US"/>
              <a:pPr>
                <a:defRPr/>
              </a:pPr>
              <a:t>2020/2/3</a:t>
            </a:fld>
            <a:endParaRPr lang="zh-CN"/>
          </a:p>
        </p:txBody>
      </p:sp>
      <p:sp>
        <p:nvSpPr>
          <p:cNvPr id="4" name="页脚占位符 2"/>
          <p:cNvSpPr>
            <a:spLocks noGrp="1" noChangeArrowheads="1"/>
          </p:cNvSpPr>
          <p:nvPr>
            <p:ph type="ftr" sz="quarter" idx="11"/>
          </p:nvPr>
        </p:nvSpPr>
        <p:spPr>
          <a:xfrm>
            <a:off x="3321050" y="6369050"/>
            <a:ext cx="3079750" cy="363538"/>
          </a:xfrm>
          <a:prstGeom prst="rect">
            <a:avLst/>
          </a:prstGeom>
        </p:spPr>
        <p:txBody>
          <a:bodyPr/>
          <a:lstStyle>
            <a:lvl1pPr>
              <a:defRPr b="0" i="0">
                <a:solidFill>
                  <a:schemeClr val="tx1">
                    <a:lumMod val="50000"/>
                    <a:lumOff val="50000"/>
                  </a:schemeClr>
                </a:solidFill>
                <a:latin typeface="Comic Sans MS" panose="030F0702030302020204" pitchFamily="66" charset="0"/>
              </a:defRPr>
            </a:lvl1pPr>
          </a:lstStyle>
          <a:p>
            <a:pPr>
              <a:defRPr/>
            </a:pPr>
            <a:endParaRPr lang="zh-CN"/>
          </a:p>
        </p:txBody>
      </p:sp>
      <p:sp>
        <p:nvSpPr>
          <p:cNvPr id="5" name="灯片编号占位符 3"/>
          <p:cNvSpPr>
            <a:spLocks noGrp="1" noChangeArrowheads="1"/>
          </p:cNvSpPr>
          <p:nvPr>
            <p:ph type="sldNum" sz="quarter" idx="12"/>
          </p:nvPr>
        </p:nvSpPr>
        <p:spPr>
          <a:xfrm>
            <a:off x="6967538" y="6369050"/>
            <a:ext cx="2268537" cy="363538"/>
          </a:xfrm>
        </p:spPr>
        <p:txBody>
          <a:bodyPr/>
          <a:lstStyle>
            <a:lvl1pPr>
              <a:defRPr b="0" i="0">
                <a:solidFill>
                  <a:schemeClr val="tx1">
                    <a:lumMod val="50000"/>
                    <a:lumOff val="50000"/>
                  </a:schemeClr>
                </a:solidFill>
                <a:latin typeface="Comic Sans MS" panose="030F0702030302020204" pitchFamily="66" charset="0"/>
              </a:defRPr>
            </a:lvl1pPr>
          </a:lstStyle>
          <a:p>
            <a:pPr>
              <a:defRPr/>
            </a:pPr>
            <a:fld id="{B3DD023D-70E8-E542-A2AC-A0326937671E}" type="slidenum">
              <a:rPr lang="en-US" altLang="zh-CN"/>
              <a:pPr>
                <a:defRPr/>
              </a:pPr>
              <a:t>‹#›</a:t>
            </a:fld>
            <a:endParaRPr lang="zh-CN" altLang="zh-CN" dirty="0"/>
          </a:p>
        </p:txBody>
      </p:sp>
    </p:spTree>
    <p:extLst>
      <p:ext uri="{BB962C8B-B14F-4D97-AF65-F5344CB8AC3E}">
        <p14:creationId xmlns:p14="http://schemas.microsoft.com/office/powerpoint/2010/main" val="110934434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a:ln/>
        </p:spPr>
        <p:txBody>
          <a:bodyPr/>
          <a:lstStyle>
            <a:lvl1pPr>
              <a:defRPr/>
            </a:lvl1pPr>
          </a:lstStyle>
          <a:p>
            <a:pPr>
              <a:defRPr/>
            </a:pPr>
            <a:fld id="{603A8075-0751-914C-85A2-D154C5F58E7D}" type="datetime1">
              <a:rPr lang="zh-CN" altLang="en-US"/>
              <a:pPr>
                <a:defRPr/>
              </a:pPr>
              <a:t>2020/2/3</a:t>
            </a:fld>
            <a:endParaRPr lang="zh-CN"/>
          </a:p>
        </p:txBody>
      </p:sp>
      <p:sp>
        <p:nvSpPr>
          <p:cNvPr id="3" name="页脚占位符 2"/>
          <p:cNvSpPr>
            <a:spLocks noGrp="1" noChangeArrowheads="1"/>
          </p:cNvSpPr>
          <p:nvPr>
            <p:ph type="ftr" sz="quarter" idx="11"/>
          </p:nvPr>
        </p:nvSpPr>
        <p:spPr>
          <a:xfrm>
            <a:off x="3321050" y="6340475"/>
            <a:ext cx="3079750" cy="363538"/>
          </a:xfrm>
          <a:prstGeom prst="rect">
            <a:avLst/>
          </a:prstGeom>
          <a:ln/>
        </p:spPr>
        <p:txBody>
          <a:bodyPr/>
          <a:lstStyle>
            <a:lvl1pPr>
              <a:defRPr/>
            </a:lvl1pPr>
          </a:lstStyle>
          <a:p>
            <a:pPr>
              <a:defRPr/>
            </a:pPr>
            <a:endParaRPr lang="zh-CN"/>
          </a:p>
        </p:txBody>
      </p:sp>
      <p:sp>
        <p:nvSpPr>
          <p:cNvPr id="4" name="灯片编号占位符 3"/>
          <p:cNvSpPr>
            <a:spLocks noGrp="1" noChangeArrowheads="1"/>
          </p:cNvSpPr>
          <p:nvPr>
            <p:ph type="sldNum" sz="quarter" idx="12"/>
          </p:nvPr>
        </p:nvSpPr>
        <p:spPr>
          <a:ln/>
        </p:spPr>
        <p:txBody>
          <a:bodyPr/>
          <a:lstStyle>
            <a:lvl1pPr>
              <a:defRPr/>
            </a:lvl1pPr>
          </a:lstStyle>
          <a:p>
            <a:pPr>
              <a:defRPr/>
            </a:pPr>
            <a:fld id="{0110085B-362B-104B-9170-A77917246491}" type="slidenum">
              <a:rPr lang="en-US" altLang="zh-CN"/>
              <a:pPr>
                <a:defRPr/>
              </a:pPr>
              <a:t>‹#›</a:t>
            </a:fld>
            <a:endParaRPr lang="zh-CN" altLang="zh-CN"/>
          </a:p>
        </p:txBody>
      </p:sp>
    </p:spTree>
    <p:extLst>
      <p:ext uri="{BB962C8B-B14F-4D97-AF65-F5344CB8AC3E}">
        <p14:creationId xmlns:p14="http://schemas.microsoft.com/office/powerpoint/2010/main" val="8467203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85776" y="273052"/>
            <a:ext cx="3198813" cy="1158875"/>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00475" y="273050"/>
            <a:ext cx="5435600" cy="58372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85776" y="1431927"/>
            <a:ext cx="3198813" cy="4678363"/>
          </a:xfrm>
        </p:spPr>
        <p:txBody>
          <a:bodyPr/>
          <a:lstStyle>
            <a:lvl1pPr marL="0" indent="0">
              <a:buNone/>
              <a:defRPr sz="1400"/>
            </a:lvl1pPr>
            <a:lvl2pPr marL="457207" indent="0">
              <a:buNone/>
              <a:defRPr sz="1200"/>
            </a:lvl2pPr>
            <a:lvl3pPr marL="914414" indent="0">
              <a:buNone/>
              <a:defRPr sz="1000"/>
            </a:lvl3pPr>
            <a:lvl4pPr marL="1371620" indent="0">
              <a:buNone/>
              <a:defRPr sz="900"/>
            </a:lvl4pPr>
            <a:lvl5pPr marL="1828827" indent="0">
              <a:buNone/>
              <a:defRPr sz="900"/>
            </a:lvl5pPr>
            <a:lvl6pPr marL="2286034" indent="0">
              <a:buNone/>
              <a:defRPr sz="900"/>
            </a:lvl6pPr>
            <a:lvl7pPr marL="2743240" indent="0">
              <a:buNone/>
              <a:defRPr sz="900"/>
            </a:lvl7pPr>
            <a:lvl8pPr marL="3200446" indent="0">
              <a:buNone/>
              <a:defRPr sz="900"/>
            </a:lvl8pPr>
            <a:lvl9pPr marL="3657653" indent="0">
              <a:buNone/>
              <a:defRPr sz="900"/>
            </a:lvl9pPr>
          </a:lstStyle>
          <a:p>
            <a:pPr lvl="0"/>
            <a:r>
              <a:rPr lang="zh-CN" altLang="en-US"/>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ABE408CC-1359-7342-BC8D-D0066C46013D}" type="datetime1">
              <a:rPr lang="zh-CN" altLang="en-US"/>
              <a:pPr>
                <a:defRPr/>
              </a:pPr>
              <a:t>2020/2/3</a:t>
            </a:fld>
            <a:endParaRPr lang="zh-CN"/>
          </a:p>
        </p:txBody>
      </p:sp>
      <p:sp>
        <p:nvSpPr>
          <p:cNvPr id="6" name="页脚占位符 2"/>
          <p:cNvSpPr>
            <a:spLocks noGrp="1" noChangeArrowheads="1"/>
          </p:cNvSpPr>
          <p:nvPr>
            <p:ph type="ftr" sz="quarter" idx="11"/>
          </p:nvPr>
        </p:nvSpPr>
        <p:spPr>
          <a:xfrm>
            <a:off x="3321050" y="6340475"/>
            <a:ext cx="3079750" cy="363538"/>
          </a:xfrm>
          <a:prstGeom prst="rect">
            <a:avLst/>
          </a:prstGeom>
          <a:ln/>
        </p:spPr>
        <p:txBody>
          <a:bodyPr/>
          <a:lstStyle>
            <a:lvl1pPr>
              <a:defRPr/>
            </a:lvl1pPr>
          </a:lstStyle>
          <a:p>
            <a:pPr>
              <a:defRPr/>
            </a:pPr>
            <a:endParaRPr lang="zh-CN"/>
          </a:p>
        </p:txBody>
      </p:sp>
      <p:sp>
        <p:nvSpPr>
          <p:cNvPr id="7" name="灯片编号占位符 3"/>
          <p:cNvSpPr>
            <a:spLocks noGrp="1" noChangeArrowheads="1"/>
          </p:cNvSpPr>
          <p:nvPr>
            <p:ph type="sldNum" sz="quarter" idx="12"/>
          </p:nvPr>
        </p:nvSpPr>
        <p:spPr>
          <a:ln/>
        </p:spPr>
        <p:txBody>
          <a:bodyPr/>
          <a:lstStyle>
            <a:lvl1pPr>
              <a:defRPr/>
            </a:lvl1pPr>
          </a:lstStyle>
          <a:p>
            <a:pPr>
              <a:defRPr/>
            </a:pPr>
            <a:fld id="{7865C9DC-5096-AE4D-B313-35A8734649D5}" type="slidenum">
              <a:rPr lang="en-US" altLang="zh-CN"/>
              <a:pPr>
                <a:defRPr/>
              </a:pPr>
              <a:t>‹#›</a:t>
            </a:fld>
            <a:endParaRPr lang="zh-CN" altLang="zh-CN"/>
          </a:p>
        </p:txBody>
      </p:sp>
    </p:spTree>
    <p:extLst>
      <p:ext uri="{BB962C8B-B14F-4D97-AF65-F5344CB8AC3E}">
        <p14:creationId xmlns:p14="http://schemas.microsoft.com/office/powerpoint/2010/main" val="160268079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05001" y="4787900"/>
            <a:ext cx="5834063" cy="565150"/>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05001" y="611190"/>
            <a:ext cx="5834063" cy="4103687"/>
          </a:xfrm>
        </p:spPr>
        <p:txBody>
          <a:bodyPr/>
          <a:lstStyle>
            <a:lvl1pPr marL="0" indent="0">
              <a:buNone/>
              <a:defRPr sz="3200"/>
            </a:lvl1pPr>
            <a:lvl2pPr marL="457207" indent="0">
              <a:buNone/>
              <a:defRPr sz="2800"/>
            </a:lvl2pPr>
            <a:lvl3pPr marL="914414" indent="0">
              <a:buNone/>
              <a:defRPr sz="2400"/>
            </a:lvl3pPr>
            <a:lvl4pPr marL="1371620" indent="0">
              <a:buNone/>
              <a:defRPr sz="2000"/>
            </a:lvl4pPr>
            <a:lvl5pPr marL="1828827" indent="0">
              <a:buNone/>
              <a:defRPr sz="2000"/>
            </a:lvl5pPr>
            <a:lvl6pPr marL="2286034" indent="0">
              <a:buNone/>
              <a:defRPr sz="2000"/>
            </a:lvl6pPr>
            <a:lvl7pPr marL="2743240" indent="0">
              <a:buNone/>
              <a:defRPr sz="2000"/>
            </a:lvl7pPr>
            <a:lvl8pPr marL="3200446" indent="0">
              <a:buNone/>
              <a:defRPr sz="2000"/>
            </a:lvl8pPr>
            <a:lvl9pPr marL="3657653" indent="0">
              <a:buNone/>
              <a:defRPr sz="2000"/>
            </a:lvl9pPr>
          </a:lstStyle>
          <a:p>
            <a:pPr lvl="0"/>
            <a:endParaRPr lang="zh-CN" altLang="en-US" noProof="0"/>
          </a:p>
        </p:txBody>
      </p:sp>
      <p:sp>
        <p:nvSpPr>
          <p:cNvPr id="4" name="文本占位符 3"/>
          <p:cNvSpPr>
            <a:spLocks noGrp="1"/>
          </p:cNvSpPr>
          <p:nvPr>
            <p:ph type="body" sz="half" idx="2"/>
          </p:nvPr>
        </p:nvSpPr>
        <p:spPr>
          <a:xfrm>
            <a:off x="1905001" y="5353052"/>
            <a:ext cx="5834063" cy="803275"/>
          </a:xfrm>
        </p:spPr>
        <p:txBody>
          <a:bodyPr/>
          <a:lstStyle>
            <a:lvl1pPr marL="0" indent="0">
              <a:buNone/>
              <a:defRPr sz="1400"/>
            </a:lvl1pPr>
            <a:lvl2pPr marL="457207" indent="0">
              <a:buNone/>
              <a:defRPr sz="1200"/>
            </a:lvl2pPr>
            <a:lvl3pPr marL="914414" indent="0">
              <a:buNone/>
              <a:defRPr sz="1000"/>
            </a:lvl3pPr>
            <a:lvl4pPr marL="1371620" indent="0">
              <a:buNone/>
              <a:defRPr sz="900"/>
            </a:lvl4pPr>
            <a:lvl5pPr marL="1828827" indent="0">
              <a:buNone/>
              <a:defRPr sz="900"/>
            </a:lvl5pPr>
            <a:lvl6pPr marL="2286034" indent="0">
              <a:buNone/>
              <a:defRPr sz="900"/>
            </a:lvl6pPr>
            <a:lvl7pPr marL="2743240" indent="0">
              <a:buNone/>
              <a:defRPr sz="900"/>
            </a:lvl7pPr>
            <a:lvl8pPr marL="3200446" indent="0">
              <a:buNone/>
              <a:defRPr sz="900"/>
            </a:lvl8pPr>
            <a:lvl9pPr marL="3657653" indent="0">
              <a:buNone/>
              <a:defRPr sz="900"/>
            </a:lvl9pPr>
          </a:lstStyle>
          <a:p>
            <a:pPr lvl="0"/>
            <a:r>
              <a:rPr lang="zh-CN" altLang="en-US"/>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9AA4CF66-9ECA-8749-B73C-DDD5EFDD1CBE}" type="datetime1">
              <a:rPr lang="zh-CN" altLang="en-US"/>
              <a:pPr>
                <a:defRPr/>
              </a:pPr>
              <a:t>2020/2/3</a:t>
            </a:fld>
            <a:endParaRPr lang="zh-CN"/>
          </a:p>
        </p:txBody>
      </p:sp>
      <p:sp>
        <p:nvSpPr>
          <p:cNvPr id="6" name="页脚占位符 2"/>
          <p:cNvSpPr>
            <a:spLocks noGrp="1" noChangeArrowheads="1"/>
          </p:cNvSpPr>
          <p:nvPr>
            <p:ph type="ftr" sz="quarter" idx="11"/>
          </p:nvPr>
        </p:nvSpPr>
        <p:spPr>
          <a:xfrm>
            <a:off x="3321050" y="6340475"/>
            <a:ext cx="3079750" cy="363538"/>
          </a:xfrm>
          <a:prstGeom prst="rect">
            <a:avLst/>
          </a:prstGeom>
          <a:ln/>
        </p:spPr>
        <p:txBody>
          <a:bodyPr/>
          <a:lstStyle>
            <a:lvl1pPr>
              <a:defRPr/>
            </a:lvl1pPr>
          </a:lstStyle>
          <a:p>
            <a:pPr>
              <a:defRPr/>
            </a:pPr>
            <a:endParaRPr lang="zh-CN"/>
          </a:p>
        </p:txBody>
      </p:sp>
      <p:sp>
        <p:nvSpPr>
          <p:cNvPr id="7" name="灯片编号占位符 3"/>
          <p:cNvSpPr>
            <a:spLocks noGrp="1" noChangeArrowheads="1"/>
          </p:cNvSpPr>
          <p:nvPr>
            <p:ph type="sldNum" sz="quarter" idx="12"/>
          </p:nvPr>
        </p:nvSpPr>
        <p:spPr>
          <a:ln/>
        </p:spPr>
        <p:txBody>
          <a:bodyPr/>
          <a:lstStyle>
            <a:lvl1pPr>
              <a:defRPr/>
            </a:lvl1pPr>
          </a:lstStyle>
          <a:p>
            <a:pPr>
              <a:defRPr/>
            </a:pPr>
            <a:fld id="{2BDE4545-AC3C-254E-BAAC-A78FBEEED4A7}" type="slidenum">
              <a:rPr lang="en-US" altLang="zh-CN"/>
              <a:pPr>
                <a:defRPr/>
              </a:pPr>
              <a:t>‹#›</a:t>
            </a:fld>
            <a:endParaRPr lang="zh-CN" altLang="zh-CN"/>
          </a:p>
        </p:txBody>
      </p:sp>
    </p:spTree>
    <p:extLst>
      <p:ext uri="{BB962C8B-B14F-4D97-AF65-F5344CB8AC3E}">
        <p14:creationId xmlns:p14="http://schemas.microsoft.com/office/powerpoint/2010/main" val="36875405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7" name="Picture 5" descr="20061122005907836"/>
          <p:cNvPicPr>
            <a:picLocks noChangeAspect="1" noChangeArrowheads="1"/>
          </p:cNvPicPr>
          <p:nvPr userDrawn="1"/>
        </p:nvPicPr>
        <p:blipFill>
          <a:blip r:embed="rId13">
            <a:lum contrast="-24000"/>
            <a:extLst>
              <a:ext uri="{28A0092B-C50C-407E-A947-70E740481C1C}">
                <a14:useLocalDpi xmlns:a14="http://schemas.microsoft.com/office/drawing/2010/main" val="0"/>
              </a:ext>
            </a:extLst>
          </a:blip>
          <a:srcRect/>
          <a:stretch>
            <a:fillRect/>
          </a:stretch>
        </p:blipFill>
        <p:spPr bwMode="auto">
          <a:xfrm rot="660000">
            <a:off x="8927462" y="63455"/>
            <a:ext cx="733425"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文本占位符 2"/>
          <p:cNvSpPr>
            <a:spLocks noGrp="1" noChangeArrowheads="1"/>
          </p:cNvSpPr>
          <p:nvPr>
            <p:ph type="body" idx="1"/>
          </p:nvPr>
        </p:nvSpPr>
        <p:spPr bwMode="auto">
          <a:xfrm>
            <a:off x="485775" y="1595438"/>
            <a:ext cx="8750300"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0516" tIns="45258" rIns="90516" bIns="45258"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2054" name="日期占位符 1"/>
          <p:cNvSpPr>
            <a:spLocks noGrp="1" noChangeArrowheads="1"/>
          </p:cNvSpPr>
          <p:nvPr>
            <p:ph type="dt" sz="half" idx="2"/>
          </p:nvPr>
        </p:nvSpPr>
        <p:spPr bwMode="auto">
          <a:xfrm>
            <a:off x="485775" y="6340475"/>
            <a:ext cx="2268538" cy="363538"/>
          </a:xfrm>
          <a:prstGeom prst="rect">
            <a:avLst/>
          </a:prstGeom>
          <a:noFill/>
          <a:ln w="9525">
            <a:noFill/>
            <a:miter lim="800000"/>
            <a:headEnd/>
            <a:tailEnd/>
          </a:ln>
        </p:spPr>
        <p:txBody>
          <a:bodyPr vert="horz" wrap="square" lIns="90516" tIns="45258" rIns="90516" bIns="45258" numCol="1" anchor="ctr" anchorCtr="0" compatLnSpc="1">
            <a:prstTxWarp prst="textNoShape">
              <a:avLst/>
            </a:prstTxWarp>
          </a:bodyPr>
          <a:lstStyle>
            <a:lvl1pPr eaLnBrk="1" hangingPunct="1">
              <a:defRPr sz="1200">
                <a:solidFill>
                  <a:srgbClr val="898989"/>
                </a:solidFill>
                <a:latin typeface="+mn-lt"/>
                <a:ea typeface="宋体" panose="02010600030101010101" pitchFamily="2" charset="-122"/>
              </a:defRPr>
            </a:lvl1pPr>
          </a:lstStyle>
          <a:p>
            <a:pPr>
              <a:defRPr/>
            </a:pPr>
            <a:fld id="{9E6C5AAE-EC73-3043-A108-A4DB9A1CE5B3}" type="datetime1">
              <a:rPr lang="zh-CN" altLang="en-US"/>
              <a:pPr>
                <a:defRPr/>
              </a:pPr>
              <a:t>2020/2/3</a:t>
            </a:fld>
            <a:endParaRPr lang="zh-CN"/>
          </a:p>
        </p:txBody>
      </p:sp>
      <p:sp>
        <p:nvSpPr>
          <p:cNvPr id="2056" name="灯片编号占位符 3"/>
          <p:cNvSpPr>
            <a:spLocks noGrp="1" noChangeArrowheads="1"/>
          </p:cNvSpPr>
          <p:nvPr>
            <p:ph type="sldNum" sz="quarter" idx="4"/>
          </p:nvPr>
        </p:nvSpPr>
        <p:spPr bwMode="auto">
          <a:xfrm>
            <a:off x="6967538" y="6340475"/>
            <a:ext cx="2268537" cy="363538"/>
          </a:xfrm>
          <a:prstGeom prst="rect">
            <a:avLst/>
          </a:prstGeom>
          <a:noFill/>
          <a:ln w="9525">
            <a:noFill/>
            <a:miter lim="800000"/>
            <a:headEnd/>
            <a:tailEnd/>
          </a:ln>
        </p:spPr>
        <p:txBody>
          <a:bodyPr vert="horz" wrap="square" lIns="90516" tIns="45258" rIns="90516" bIns="45258" numCol="1" anchor="ctr" anchorCtr="0" compatLnSpc="1">
            <a:prstTxWarp prst="textNoShape">
              <a:avLst/>
            </a:prstTxWarp>
          </a:bodyPr>
          <a:lstStyle>
            <a:lvl1pPr algn="r" eaLnBrk="1" hangingPunct="1">
              <a:defRPr sz="1400" b="1">
                <a:solidFill>
                  <a:srgbClr val="898989"/>
                </a:solidFill>
                <a:latin typeface="Calibri" panose="020F0502020204030204" pitchFamily="34" charset="0"/>
                <a:ea typeface="宋体" panose="02010600030101010101" pitchFamily="2" charset="-122"/>
              </a:defRPr>
            </a:lvl1pPr>
          </a:lstStyle>
          <a:p>
            <a:pPr>
              <a:defRPr/>
            </a:pPr>
            <a:fld id="{B5368C23-DB88-4244-AF96-6C05DD48B8D8}" type="slidenum">
              <a:rPr lang="en-US" altLang="zh-CN" smtClean="0"/>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8" r:id="rId6"/>
    <p:sldLayoutId id="2147483823" r:id="rId7"/>
    <p:sldLayoutId id="2147483824" r:id="rId8"/>
    <p:sldLayoutId id="2147483825" r:id="rId9"/>
    <p:sldLayoutId id="2147483826" r:id="rId10"/>
    <p:sldLayoutId id="2147483827" r:id="rId11"/>
  </p:sldLayoutIdLst>
  <p:transition/>
  <p:hf hdr="0" ftr="0" dt="0"/>
  <p:txStyles>
    <p:titleStyle>
      <a:lvl1pPr algn="ctr" defTabSz="904875" rtl="0" eaLnBrk="0" fontAlgn="base" hangingPunct="0">
        <a:spcBef>
          <a:spcPct val="0"/>
        </a:spcBef>
        <a:spcAft>
          <a:spcPct val="0"/>
        </a:spcAft>
        <a:defRPr sz="4400">
          <a:solidFill>
            <a:schemeClr val="tx1"/>
          </a:solidFill>
          <a:latin typeface="+mj-lt"/>
          <a:ea typeface="+mj-ea"/>
          <a:cs typeface="+mj-cs"/>
        </a:defRPr>
      </a:lvl1pPr>
      <a:lvl2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2pPr>
      <a:lvl3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3pPr>
      <a:lvl4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4pPr>
      <a:lvl5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5pPr>
      <a:lvl6pPr marL="457207" algn="ctr" defTabSz="904888" rtl="0" eaLnBrk="0" fontAlgn="base" hangingPunct="0">
        <a:spcBef>
          <a:spcPct val="0"/>
        </a:spcBef>
        <a:spcAft>
          <a:spcPct val="0"/>
        </a:spcAft>
        <a:defRPr sz="4400">
          <a:solidFill>
            <a:schemeClr val="tx1"/>
          </a:solidFill>
          <a:latin typeface="Calibri" pitchFamily="2" charset="0"/>
          <a:ea typeface="宋体" pitchFamily="2" charset="-122"/>
        </a:defRPr>
      </a:lvl6pPr>
      <a:lvl7pPr marL="914414" algn="ctr" defTabSz="904888" rtl="0" eaLnBrk="0" fontAlgn="base" hangingPunct="0">
        <a:spcBef>
          <a:spcPct val="0"/>
        </a:spcBef>
        <a:spcAft>
          <a:spcPct val="0"/>
        </a:spcAft>
        <a:defRPr sz="4400">
          <a:solidFill>
            <a:schemeClr val="tx1"/>
          </a:solidFill>
          <a:latin typeface="Calibri" pitchFamily="2" charset="0"/>
          <a:ea typeface="宋体" pitchFamily="2" charset="-122"/>
        </a:defRPr>
      </a:lvl7pPr>
      <a:lvl8pPr marL="1371620" algn="ctr" defTabSz="904888" rtl="0" eaLnBrk="0" fontAlgn="base" hangingPunct="0">
        <a:spcBef>
          <a:spcPct val="0"/>
        </a:spcBef>
        <a:spcAft>
          <a:spcPct val="0"/>
        </a:spcAft>
        <a:defRPr sz="4400">
          <a:solidFill>
            <a:schemeClr val="tx1"/>
          </a:solidFill>
          <a:latin typeface="Calibri" pitchFamily="2" charset="0"/>
          <a:ea typeface="宋体" pitchFamily="2" charset="-122"/>
        </a:defRPr>
      </a:lvl8pPr>
      <a:lvl9pPr marL="1828827" algn="ctr" defTabSz="904888" rtl="0" eaLnBrk="0" fontAlgn="base" hangingPunct="0">
        <a:spcBef>
          <a:spcPct val="0"/>
        </a:spcBef>
        <a:spcAft>
          <a:spcPct val="0"/>
        </a:spcAft>
        <a:defRPr sz="4400">
          <a:solidFill>
            <a:schemeClr val="tx1"/>
          </a:solidFill>
          <a:latin typeface="Calibri" pitchFamily="2" charset="0"/>
          <a:ea typeface="宋体" pitchFamily="2" charset="-122"/>
        </a:defRPr>
      </a:lvl9pPr>
    </p:titleStyle>
    <p:bodyStyle>
      <a:lvl1pPr marL="338138" indent="-338138" algn="l" defTabSz="904875"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35013" indent="-282575" algn="l" defTabSz="904875" rtl="0" eaLnBrk="0" fontAlgn="base" hangingPunct="0">
        <a:spcBef>
          <a:spcPct val="20000"/>
        </a:spcBef>
        <a:spcAft>
          <a:spcPct val="0"/>
        </a:spcAft>
        <a:buFont typeface="Arial" charset="0"/>
        <a:buChar char="–"/>
        <a:defRPr sz="2800">
          <a:solidFill>
            <a:schemeClr val="tx1"/>
          </a:solidFill>
          <a:latin typeface="+mn-lt"/>
          <a:ea typeface="+mn-ea"/>
        </a:defRPr>
      </a:lvl2pPr>
      <a:lvl3pPr marL="1130300" indent="-225425" algn="l" defTabSz="904875" rtl="0" eaLnBrk="0" fontAlgn="base" hangingPunct="0">
        <a:spcBef>
          <a:spcPct val="20000"/>
        </a:spcBef>
        <a:spcAft>
          <a:spcPct val="0"/>
        </a:spcAft>
        <a:buFont typeface="Arial" charset="0"/>
        <a:buChar char="•"/>
        <a:defRPr sz="2400">
          <a:solidFill>
            <a:schemeClr val="tx1"/>
          </a:solidFill>
          <a:latin typeface="+mn-lt"/>
          <a:ea typeface="+mn-ea"/>
        </a:defRPr>
      </a:lvl3pPr>
      <a:lvl4pPr marL="1582738" indent="-225425" algn="l" defTabSz="904875" rtl="0" eaLnBrk="0" fontAlgn="base" hangingPunct="0">
        <a:spcBef>
          <a:spcPct val="20000"/>
        </a:spcBef>
        <a:spcAft>
          <a:spcPct val="0"/>
        </a:spcAft>
        <a:buFont typeface="Arial" charset="0"/>
        <a:buChar char="–"/>
        <a:defRPr sz="2000">
          <a:solidFill>
            <a:schemeClr val="tx1"/>
          </a:solidFill>
          <a:latin typeface="+mn-lt"/>
          <a:ea typeface="+mn-ea"/>
        </a:defRPr>
      </a:lvl4pPr>
      <a:lvl5pPr marL="2035175" indent="-225425" algn="l" defTabSz="904875" rtl="0" eaLnBrk="0" fontAlgn="base" hangingPunct="0">
        <a:spcBef>
          <a:spcPct val="20000"/>
        </a:spcBef>
        <a:spcAft>
          <a:spcPct val="0"/>
        </a:spcAft>
        <a:buFont typeface="Arial" charset="0"/>
        <a:buChar char="»"/>
        <a:defRPr sz="2000">
          <a:solidFill>
            <a:schemeClr val="tx1"/>
          </a:solidFill>
          <a:latin typeface="+mn-lt"/>
          <a:ea typeface="+mn-ea"/>
        </a:defRPr>
      </a:lvl5pPr>
      <a:lvl6pPr marL="2492412" indent="-225429" algn="l" defTabSz="904888"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49618" indent="-225429" algn="l" defTabSz="904888"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06825" indent="-225429" algn="l" defTabSz="904888"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64031" indent="-225429" algn="l" defTabSz="904888"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14" rtl="0" eaLnBrk="1" latinLnBrk="0" hangingPunct="1">
        <a:defRPr sz="1800" kern="1200">
          <a:solidFill>
            <a:schemeClr val="tx1"/>
          </a:solidFill>
          <a:latin typeface="+mn-lt"/>
          <a:ea typeface="+mn-ea"/>
          <a:cs typeface="+mn-cs"/>
        </a:defRPr>
      </a:lvl1pPr>
      <a:lvl2pPr marL="457207" algn="l" defTabSz="914414" rtl="0" eaLnBrk="1" latinLnBrk="0" hangingPunct="1">
        <a:defRPr sz="1800" kern="1200">
          <a:solidFill>
            <a:schemeClr val="tx1"/>
          </a:solidFill>
          <a:latin typeface="+mn-lt"/>
          <a:ea typeface="+mn-ea"/>
          <a:cs typeface="+mn-cs"/>
        </a:defRPr>
      </a:lvl2pPr>
      <a:lvl3pPr marL="914414" algn="l" defTabSz="914414" rtl="0" eaLnBrk="1" latinLnBrk="0" hangingPunct="1">
        <a:defRPr sz="1800" kern="1200">
          <a:solidFill>
            <a:schemeClr val="tx1"/>
          </a:solidFill>
          <a:latin typeface="+mn-lt"/>
          <a:ea typeface="+mn-ea"/>
          <a:cs typeface="+mn-cs"/>
        </a:defRPr>
      </a:lvl3pPr>
      <a:lvl4pPr marL="1371620" algn="l" defTabSz="914414" rtl="0" eaLnBrk="1" latinLnBrk="0" hangingPunct="1">
        <a:defRPr sz="1800" kern="1200">
          <a:solidFill>
            <a:schemeClr val="tx1"/>
          </a:solidFill>
          <a:latin typeface="+mn-lt"/>
          <a:ea typeface="+mn-ea"/>
          <a:cs typeface="+mn-cs"/>
        </a:defRPr>
      </a:lvl4pPr>
      <a:lvl5pPr marL="1828827" algn="l" defTabSz="914414" rtl="0" eaLnBrk="1" latinLnBrk="0" hangingPunct="1">
        <a:defRPr sz="1800" kern="1200">
          <a:solidFill>
            <a:schemeClr val="tx1"/>
          </a:solidFill>
          <a:latin typeface="+mn-lt"/>
          <a:ea typeface="+mn-ea"/>
          <a:cs typeface="+mn-cs"/>
        </a:defRPr>
      </a:lvl5pPr>
      <a:lvl6pPr marL="2286034" algn="l" defTabSz="914414" rtl="0" eaLnBrk="1" latinLnBrk="0" hangingPunct="1">
        <a:defRPr sz="1800" kern="1200">
          <a:solidFill>
            <a:schemeClr val="tx1"/>
          </a:solidFill>
          <a:latin typeface="+mn-lt"/>
          <a:ea typeface="+mn-ea"/>
          <a:cs typeface="+mn-cs"/>
        </a:defRPr>
      </a:lvl6pPr>
      <a:lvl7pPr marL="2743240" algn="l" defTabSz="914414" rtl="0" eaLnBrk="1" latinLnBrk="0" hangingPunct="1">
        <a:defRPr sz="1800" kern="1200">
          <a:solidFill>
            <a:schemeClr val="tx1"/>
          </a:solidFill>
          <a:latin typeface="+mn-lt"/>
          <a:ea typeface="+mn-ea"/>
          <a:cs typeface="+mn-cs"/>
        </a:defRPr>
      </a:lvl7pPr>
      <a:lvl8pPr marL="3200446" algn="l" defTabSz="914414" rtl="0" eaLnBrk="1" latinLnBrk="0" hangingPunct="1">
        <a:defRPr sz="1800" kern="1200">
          <a:solidFill>
            <a:schemeClr val="tx1"/>
          </a:solidFill>
          <a:latin typeface="+mn-lt"/>
          <a:ea typeface="+mn-ea"/>
          <a:cs typeface="+mn-cs"/>
        </a:defRPr>
      </a:lvl8pPr>
      <a:lvl9pPr marL="3657653" algn="l" defTabSz="91441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haos@Hawaii.edu"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package" Target="../embeddings/Microsoft_Word_Document1.docx"/></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28.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8.png"/><Relationship Id="rId7" Type="http://schemas.openxmlformats.org/officeDocument/2006/relationships/image" Target="../media/image2.png"/><Relationship Id="rId12" Type="http://schemas.openxmlformats.org/officeDocument/2006/relationships/image" Target="../media/image15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0.png"/><Relationship Id="rId11" Type="http://schemas.openxmlformats.org/officeDocument/2006/relationships/image" Target="../media/image140.png"/><Relationship Id="rId5" Type="http://schemas.openxmlformats.org/officeDocument/2006/relationships/image" Target="../media/image4.png"/><Relationship Id="rId10" Type="http://schemas.openxmlformats.org/officeDocument/2006/relationships/image" Target="../media/image130.png"/><Relationship Id="rId4" Type="http://schemas.openxmlformats.org/officeDocument/2006/relationships/image" Target="../media/image9.png"/><Relationship Id="rId9" Type="http://schemas.openxmlformats.org/officeDocument/2006/relationships/image" Target="../media/image1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5.png"/><Relationship Id="rId1" Type="http://schemas.openxmlformats.org/officeDocument/2006/relationships/slideLayout" Target="../slideLayouts/slideLayout6.xml"/><Relationship Id="rId5" Type="http://schemas.openxmlformats.org/officeDocument/2006/relationships/image" Target="../media/image54.png"/><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8.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9212" y="362778"/>
            <a:ext cx="8483425" cy="584775"/>
          </a:xfrm>
          <a:prstGeom prst="rect">
            <a:avLst/>
          </a:prstGeom>
        </p:spPr>
        <p:txBody>
          <a:bodyPr wrap="square">
            <a:spAutoFit/>
          </a:bodyPr>
          <a:lstStyle/>
          <a:p>
            <a:pPr algn="ctr"/>
            <a:r>
              <a:rPr lang="en-US" altLang="zh-CN" sz="3200" b="1" dirty="0">
                <a:solidFill>
                  <a:srgbClr val="FF0000"/>
                </a:solidFill>
                <a:latin typeface="+mn-lt"/>
              </a:rPr>
              <a:t>ATMO402</a:t>
            </a:r>
            <a:r>
              <a:rPr lang="zh-CN" altLang="en-US" sz="3200" b="1" dirty="0">
                <a:solidFill>
                  <a:srgbClr val="FF0000"/>
                </a:solidFill>
                <a:latin typeface="+mn-lt"/>
              </a:rPr>
              <a:t> </a:t>
            </a:r>
            <a:r>
              <a:rPr lang="en-US" altLang="zh-CN" sz="3200" b="1" dirty="0">
                <a:solidFill>
                  <a:srgbClr val="FF0000"/>
                </a:solidFill>
                <a:latin typeface="+mn-lt"/>
              </a:rPr>
              <a:t> “Applied Atmospheric Dynamics”</a:t>
            </a:r>
            <a:endParaRPr lang="en-US" sz="3200" b="1" dirty="0">
              <a:solidFill>
                <a:srgbClr val="FF0000"/>
              </a:solidFill>
              <a:latin typeface="+mn-lt"/>
            </a:endParaRPr>
          </a:p>
        </p:txBody>
      </p:sp>
      <p:sp>
        <p:nvSpPr>
          <p:cNvPr id="5" name="Shape 315"/>
          <p:cNvSpPr txBox="1">
            <a:spLocks/>
          </p:cNvSpPr>
          <p:nvPr/>
        </p:nvSpPr>
        <p:spPr>
          <a:xfrm>
            <a:off x="2822815" y="6165735"/>
            <a:ext cx="4842140" cy="82798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Autofit/>
          </a:bodyPr>
          <a:lstStyle>
            <a:lvl1pPr marL="0" marR="0" indent="0" algn="ctr" defTabSz="219064" rtl="0" latinLnBrk="0">
              <a:lnSpc>
                <a:spcPct val="80000"/>
              </a:lnSpc>
              <a:spcBef>
                <a:spcPts val="0"/>
              </a:spcBef>
              <a:spcAft>
                <a:spcPts val="0"/>
              </a:spcAft>
              <a:buClrTx/>
              <a:buSzTx/>
              <a:buFontTx/>
              <a:buNone/>
              <a:tabLst/>
              <a:defRPr sz="4000" b="1" i="0" u="none" strike="noStrike" cap="none" spc="0" baseline="0">
                <a:ln>
                  <a:noFill/>
                </a:ln>
                <a:solidFill>
                  <a:srgbClr val="000000"/>
                </a:solidFill>
                <a:uFillTx/>
                <a:latin typeface="+mn-lt"/>
                <a:ea typeface="黑体" charset="-122"/>
                <a:cs typeface="+mn-cs"/>
                <a:sym typeface="Avenir Next Ultra Light"/>
              </a:defRPr>
            </a:lvl1pPr>
            <a:lvl2pPr marL="0" marR="0" indent="85721" algn="ctr" defTabSz="219064" rtl="0" latinLnBrk="0">
              <a:lnSpc>
                <a:spcPct val="80000"/>
              </a:lnSpc>
              <a:spcBef>
                <a:spcPts val="0"/>
              </a:spcBef>
              <a:spcAft>
                <a:spcPts val="0"/>
              </a:spcAft>
              <a:buClrTx/>
              <a:buSzTx/>
              <a:buFontTx/>
              <a:buNone/>
              <a:tabLst/>
              <a:defRPr sz="4200" b="0" i="0" u="none" strike="noStrike" cap="all" spc="0" baseline="0">
                <a:ln>
                  <a:noFill/>
                </a:ln>
                <a:solidFill>
                  <a:srgbClr val="000000"/>
                </a:solidFill>
                <a:uFillTx/>
                <a:latin typeface="+mn-lt"/>
                <a:ea typeface="+mn-ea"/>
                <a:cs typeface="+mn-cs"/>
                <a:sym typeface="Avenir Next Ultra Light"/>
              </a:defRPr>
            </a:lvl2pPr>
            <a:lvl3pPr marL="0" marR="0" indent="171442" algn="ctr" defTabSz="219064" rtl="0" latinLnBrk="0">
              <a:lnSpc>
                <a:spcPct val="80000"/>
              </a:lnSpc>
              <a:spcBef>
                <a:spcPts val="0"/>
              </a:spcBef>
              <a:spcAft>
                <a:spcPts val="0"/>
              </a:spcAft>
              <a:buClrTx/>
              <a:buSzTx/>
              <a:buFontTx/>
              <a:buNone/>
              <a:tabLst/>
              <a:defRPr sz="4200" b="0" i="0" u="none" strike="noStrike" cap="all" spc="0" baseline="0">
                <a:ln>
                  <a:noFill/>
                </a:ln>
                <a:solidFill>
                  <a:srgbClr val="000000"/>
                </a:solidFill>
                <a:uFillTx/>
                <a:latin typeface="+mn-lt"/>
                <a:ea typeface="+mn-ea"/>
                <a:cs typeface="+mn-cs"/>
                <a:sym typeface="Avenir Next Ultra Light"/>
              </a:defRPr>
            </a:lvl3pPr>
            <a:lvl4pPr marL="0" marR="0" indent="257163" algn="ctr" defTabSz="219064" rtl="0" latinLnBrk="0">
              <a:lnSpc>
                <a:spcPct val="80000"/>
              </a:lnSpc>
              <a:spcBef>
                <a:spcPts val="0"/>
              </a:spcBef>
              <a:spcAft>
                <a:spcPts val="0"/>
              </a:spcAft>
              <a:buClrTx/>
              <a:buSzTx/>
              <a:buFontTx/>
              <a:buNone/>
              <a:tabLst/>
              <a:defRPr sz="4200" b="0" i="0" u="none" strike="noStrike" cap="all" spc="0" baseline="0">
                <a:ln>
                  <a:noFill/>
                </a:ln>
                <a:solidFill>
                  <a:srgbClr val="000000"/>
                </a:solidFill>
                <a:uFillTx/>
                <a:latin typeface="+mn-lt"/>
                <a:ea typeface="+mn-ea"/>
                <a:cs typeface="+mn-cs"/>
                <a:sym typeface="Avenir Next Ultra Light"/>
              </a:defRPr>
            </a:lvl4pPr>
            <a:lvl5pPr marL="0" marR="0" indent="342883" algn="ctr" defTabSz="219064" rtl="0" latinLnBrk="0">
              <a:lnSpc>
                <a:spcPct val="80000"/>
              </a:lnSpc>
              <a:spcBef>
                <a:spcPts val="0"/>
              </a:spcBef>
              <a:spcAft>
                <a:spcPts val="0"/>
              </a:spcAft>
              <a:buClrTx/>
              <a:buSzTx/>
              <a:buFontTx/>
              <a:buNone/>
              <a:tabLst/>
              <a:defRPr sz="4200" b="0" i="0" u="none" strike="noStrike" cap="all" spc="0" baseline="0">
                <a:ln>
                  <a:noFill/>
                </a:ln>
                <a:solidFill>
                  <a:srgbClr val="000000"/>
                </a:solidFill>
                <a:uFillTx/>
                <a:latin typeface="+mn-lt"/>
                <a:ea typeface="+mn-ea"/>
                <a:cs typeface="+mn-cs"/>
                <a:sym typeface="Avenir Next Ultra Light"/>
              </a:defRPr>
            </a:lvl5pPr>
            <a:lvl6pPr marL="0" marR="0" indent="428604" algn="ctr" defTabSz="219064" rtl="0" latinLnBrk="0">
              <a:lnSpc>
                <a:spcPct val="80000"/>
              </a:lnSpc>
              <a:spcBef>
                <a:spcPts val="0"/>
              </a:spcBef>
              <a:spcAft>
                <a:spcPts val="0"/>
              </a:spcAft>
              <a:buClrTx/>
              <a:buSzTx/>
              <a:buFontTx/>
              <a:buNone/>
              <a:tabLst/>
              <a:defRPr sz="4200" b="0" i="0" u="none" strike="noStrike" cap="all" spc="0" baseline="0">
                <a:ln>
                  <a:noFill/>
                </a:ln>
                <a:solidFill>
                  <a:srgbClr val="000000"/>
                </a:solidFill>
                <a:uFillTx/>
                <a:latin typeface="+mn-lt"/>
                <a:ea typeface="+mn-ea"/>
                <a:cs typeface="+mn-cs"/>
                <a:sym typeface="Avenir Next Ultra Light"/>
              </a:defRPr>
            </a:lvl6pPr>
            <a:lvl7pPr marL="0" marR="0" indent="514325" algn="ctr" defTabSz="219064" rtl="0" latinLnBrk="0">
              <a:lnSpc>
                <a:spcPct val="80000"/>
              </a:lnSpc>
              <a:spcBef>
                <a:spcPts val="0"/>
              </a:spcBef>
              <a:spcAft>
                <a:spcPts val="0"/>
              </a:spcAft>
              <a:buClrTx/>
              <a:buSzTx/>
              <a:buFontTx/>
              <a:buNone/>
              <a:tabLst/>
              <a:defRPr sz="4200" b="0" i="0" u="none" strike="noStrike" cap="all" spc="0" baseline="0">
                <a:ln>
                  <a:noFill/>
                </a:ln>
                <a:solidFill>
                  <a:srgbClr val="000000"/>
                </a:solidFill>
                <a:uFillTx/>
                <a:latin typeface="+mn-lt"/>
                <a:ea typeface="+mn-ea"/>
                <a:cs typeface="+mn-cs"/>
                <a:sym typeface="Avenir Next Ultra Light"/>
              </a:defRPr>
            </a:lvl7pPr>
            <a:lvl8pPr marL="0" marR="0" indent="600045" algn="ctr" defTabSz="219064" rtl="0" latinLnBrk="0">
              <a:lnSpc>
                <a:spcPct val="80000"/>
              </a:lnSpc>
              <a:spcBef>
                <a:spcPts val="0"/>
              </a:spcBef>
              <a:spcAft>
                <a:spcPts val="0"/>
              </a:spcAft>
              <a:buClrTx/>
              <a:buSzTx/>
              <a:buFontTx/>
              <a:buNone/>
              <a:tabLst/>
              <a:defRPr sz="4200" b="0" i="0" u="none" strike="noStrike" cap="all" spc="0" baseline="0">
                <a:ln>
                  <a:noFill/>
                </a:ln>
                <a:solidFill>
                  <a:srgbClr val="000000"/>
                </a:solidFill>
                <a:uFillTx/>
                <a:latin typeface="+mn-lt"/>
                <a:ea typeface="+mn-ea"/>
                <a:cs typeface="+mn-cs"/>
                <a:sym typeface="Avenir Next Ultra Light"/>
              </a:defRPr>
            </a:lvl8pPr>
            <a:lvl9pPr marL="0" marR="0" indent="685766" algn="ctr" defTabSz="219064" rtl="0" latinLnBrk="0">
              <a:lnSpc>
                <a:spcPct val="80000"/>
              </a:lnSpc>
              <a:spcBef>
                <a:spcPts val="0"/>
              </a:spcBef>
              <a:spcAft>
                <a:spcPts val="0"/>
              </a:spcAft>
              <a:buClrTx/>
              <a:buSzTx/>
              <a:buFontTx/>
              <a:buNone/>
              <a:tabLst/>
              <a:defRPr sz="4200" b="0" i="0" u="none" strike="noStrike" cap="all" spc="0" baseline="0">
                <a:ln>
                  <a:noFill/>
                </a:ln>
                <a:solidFill>
                  <a:srgbClr val="000000"/>
                </a:solidFill>
                <a:uFillTx/>
                <a:latin typeface="+mn-lt"/>
                <a:ea typeface="+mn-ea"/>
                <a:cs typeface="+mn-cs"/>
                <a:sym typeface="Avenir Next Ultra Light"/>
              </a:defRPr>
            </a:lvl9pPr>
          </a:lstStyle>
          <a:p>
            <a:pPr algn="l" hangingPunct="1"/>
            <a:r>
              <a:rPr lang="en-US" altLang="zh-CN" sz="2400" b="0" dirty="0">
                <a:ln w="0"/>
                <a:solidFill>
                  <a:schemeClr val="tx1"/>
                </a:solidFill>
                <a:latin typeface="Calibri" panose="020F0502020204030204" pitchFamily="34" charset="0"/>
                <a:ea typeface="Gill Sans" charset="0"/>
                <a:cs typeface="Calibri" panose="020F0502020204030204" pitchFamily="34" charset="0"/>
              </a:rPr>
              <a:t>Sen</a:t>
            </a:r>
            <a:r>
              <a:rPr lang="zh-CN" altLang="en-US" sz="2400" b="0" dirty="0">
                <a:ln w="0"/>
                <a:solidFill>
                  <a:schemeClr val="tx1"/>
                </a:solidFill>
                <a:latin typeface="Calibri" panose="020F0502020204030204" pitchFamily="34" charset="0"/>
                <a:ea typeface="Gill Sans" charset="0"/>
                <a:cs typeface="Calibri" panose="020F0502020204030204" pitchFamily="34" charset="0"/>
              </a:rPr>
              <a:t> </a:t>
            </a:r>
            <a:r>
              <a:rPr lang="en-US" altLang="zh-CN" sz="2400" b="0" dirty="0">
                <a:ln w="0"/>
                <a:solidFill>
                  <a:schemeClr val="tx1"/>
                </a:solidFill>
                <a:latin typeface="Calibri" panose="020F0502020204030204" pitchFamily="34" charset="0"/>
                <a:ea typeface="Gill Sans" charset="0"/>
                <a:cs typeface="Calibri" panose="020F0502020204030204" pitchFamily="34" charset="0"/>
              </a:rPr>
              <a:t>Zhao, Email:</a:t>
            </a:r>
            <a:r>
              <a:rPr lang="zh-CN" altLang="en-US" sz="2400" b="0" dirty="0">
                <a:ln w="0"/>
                <a:solidFill>
                  <a:schemeClr val="tx1"/>
                </a:solidFill>
                <a:latin typeface="Calibri" panose="020F0502020204030204" pitchFamily="34" charset="0"/>
                <a:ea typeface="Gill Sans" charset="0"/>
                <a:cs typeface="Calibri" panose="020F0502020204030204" pitchFamily="34" charset="0"/>
              </a:rPr>
              <a:t> </a:t>
            </a:r>
            <a:r>
              <a:rPr lang="en-US" altLang="zh-CN" sz="2400" b="0" dirty="0">
                <a:ln w="0"/>
                <a:solidFill>
                  <a:schemeClr val="tx1"/>
                </a:solidFill>
                <a:latin typeface="Calibri" panose="020F0502020204030204" pitchFamily="34" charset="0"/>
                <a:ea typeface="Gill Sans" charset="0"/>
                <a:cs typeface="Calibri" panose="020F0502020204030204" pitchFamily="34" charset="0"/>
                <a:hlinkClick r:id="rId3"/>
              </a:rPr>
              <a:t>zhaos@hawaii.edu</a:t>
            </a:r>
            <a:endParaRPr lang="en-US" altLang="zh-CN" sz="2400" b="0" dirty="0">
              <a:ln w="0"/>
              <a:solidFill>
                <a:schemeClr val="tx1"/>
              </a:solidFill>
              <a:latin typeface="Calibri" panose="020F0502020204030204" pitchFamily="34" charset="0"/>
              <a:ea typeface="Gill Sans" charset="0"/>
              <a:cs typeface="Calibri" panose="020F0502020204030204" pitchFamily="34" charset="0"/>
            </a:endParaRPr>
          </a:p>
        </p:txBody>
      </p:sp>
      <p:sp>
        <p:nvSpPr>
          <p:cNvPr id="7" name="矩形 3"/>
          <p:cNvSpPr/>
          <p:nvPr/>
        </p:nvSpPr>
        <p:spPr>
          <a:xfrm>
            <a:off x="324439" y="1169201"/>
            <a:ext cx="9397402" cy="892552"/>
          </a:xfrm>
          <a:prstGeom prst="rect">
            <a:avLst/>
          </a:prstGeom>
        </p:spPr>
        <p:txBody>
          <a:bodyPr wrap="square">
            <a:spAutoFit/>
          </a:bodyPr>
          <a:lstStyle/>
          <a:p>
            <a:pPr algn="ctr" defTabSz="912114" eaLnBrk="1" fontAlgn="auto" hangingPunct="1">
              <a:spcBef>
                <a:spcPts val="0"/>
              </a:spcBef>
              <a:spcAft>
                <a:spcPts val="0"/>
              </a:spcAft>
              <a:defRPr/>
            </a:pPr>
            <a:r>
              <a:rPr lang="en-US" altLang="zh-TW" sz="2800" b="1" dirty="0">
                <a:latin typeface="+mj-lt"/>
                <a:ea typeface="Microsoft YaHei" panose="020B0503020204020204" pitchFamily="34" charset="-122"/>
                <a:cs typeface="Arial Narrow"/>
              </a:rPr>
              <a:t>Chapter 4</a:t>
            </a:r>
            <a:r>
              <a:rPr lang="zh-CN" altLang="en-US" sz="2800" b="1" dirty="0">
                <a:latin typeface="+mj-lt"/>
                <a:ea typeface="Microsoft YaHei" panose="020B0503020204020204" pitchFamily="34" charset="-122"/>
                <a:cs typeface="Arial Narrow"/>
              </a:rPr>
              <a:t> </a:t>
            </a:r>
            <a:r>
              <a:rPr lang="en-US" sz="2800" b="1" dirty="0">
                <a:latin typeface="+mj-lt"/>
                <a:ea typeface="Microsoft YaHei" panose="020B0503020204020204" pitchFamily="34" charset="-122"/>
                <a:cs typeface="Arial Narrow"/>
              </a:rPr>
              <a:t>Circulation, Vorticity, and Potential Vorticity</a:t>
            </a:r>
            <a:br>
              <a:rPr lang="en-US" sz="2800" b="1" dirty="0">
                <a:latin typeface="+mj-lt"/>
                <a:ea typeface="Microsoft YaHei" panose="020B0503020204020204" pitchFamily="34" charset="-122"/>
                <a:cs typeface="Arial Narrow"/>
              </a:rPr>
            </a:br>
            <a:r>
              <a:rPr lang="en-US" sz="2400" b="1" i="1" dirty="0">
                <a:latin typeface="Comic Sans MS" panose="030F0902030302020204" pitchFamily="66" charset="0"/>
                <a:ea typeface="Microsoft YaHei" panose="020B0503020204020204" pitchFamily="34" charset="-122"/>
                <a:cs typeface="Arial Narrow"/>
              </a:rPr>
              <a:t>A</a:t>
            </a:r>
            <a:r>
              <a:rPr lang="zh-CN" altLang="en-US" sz="2400" b="1" i="1" dirty="0">
                <a:latin typeface="Comic Sans MS" panose="030F0902030302020204" pitchFamily="66" charset="0"/>
                <a:ea typeface="Microsoft YaHei" panose="020B0503020204020204" pitchFamily="34" charset="-122"/>
                <a:cs typeface="Arial Narrow"/>
              </a:rPr>
              <a:t> </a:t>
            </a:r>
            <a:r>
              <a:rPr lang="en-US" altLang="zh-CN" sz="2400" b="1" i="1" dirty="0">
                <a:latin typeface="Comic Sans MS" panose="030F0902030302020204" pitchFamily="66" charset="0"/>
                <a:ea typeface="Microsoft YaHei" panose="020B0503020204020204" pitchFamily="34" charset="-122"/>
                <a:cs typeface="Arial Narrow"/>
              </a:rPr>
              <a:t>Rotational</a:t>
            </a:r>
            <a:r>
              <a:rPr lang="zh-CN" altLang="en-US" sz="2400" b="1" i="1" dirty="0">
                <a:latin typeface="Comic Sans MS" panose="030F0902030302020204" pitchFamily="66" charset="0"/>
                <a:ea typeface="Microsoft YaHei" panose="020B0503020204020204" pitchFamily="34" charset="-122"/>
                <a:cs typeface="Arial Narrow"/>
              </a:rPr>
              <a:t> </a:t>
            </a:r>
            <a:r>
              <a:rPr lang="en-US" altLang="zh-CN" sz="2400" b="1" i="1" dirty="0">
                <a:latin typeface="Comic Sans MS" panose="030F0902030302020204" pitchFamily="66" charset="0"/>
                <a:ea typeface="Microsoft YaHei" panose="020B0503020204020204" pitchFamily="34" charset="-122"/>
                <a:cs typeface="Arial Narrow"/>
              </a:rPr>
              <a:t>View</a:t>
            </a:r>
            <a:r>
              <a:rPr lang="zh-CN" altLang="en-US" sz="2400" b="1" i="1" dirty="0">
                <a:latin typeface="Comic Sans MS" panose="030F0902030302020204" pitchFamily="66" charset="0"/>
                <a:ea typeface="Microsoft YaHei" panose="020B0503020204020204" pitchFamily="34" charset="-122"/>
                <a:cs typeface="Arial Narrow"/>
              </a:rPr>
              <a:t> </a:t>
            </a:r>
            <a:r>
              <a:rPr lang="en-US" altLang="zh-CN" sz="2400" b="1" i="1" dirty="0">
                <a:latin typeface="Comic Sans MS" panose="030F0902030302020204" pitchFamily="66" charset="0"/>
                <a:ea typeface="Microsoft YaHei" panose="020B0503020204020204" pitchFamily="34" charset="-122"/>
                <a:cs typeface="Arial Narrow"/>
              </a:rPr>
              <a:t>of</a:t>
            </a:r>
            <a:r>
              <a:rPr lang="zh-CN" altLang="en-US" sz="2400" b="1" i="1" dirty="0">
                <a:latin typeface="Comic Sans MS" panose="030F0902030302020204" pitchFamily="66" charset="0"/>
                <a:ea typeface="Microsoft YaHei" panose="020B0503020204020204" pitchFamily="34" charset="-122"/>
                <a:cs typeface="Arial Narrow"/>
              </a:rPr>
              <a:t> </a:t>
            </a:r>
            <a:r>
              <a:rPr lang="en-US" altLang="zh-CN" sz="2400" b="1" i="1" dirty="0">
                <a:latin typeface="Comic Sans MS" panose="030F0902030302020204" pitchFamily="66" charset="0"/>
                <a:ea typeface="Microsoft YaHei" panose="020B0503020204020204" pitchFamily="34" charset="-122"/>
                <a:cs typeface="Arial Narrow"/>
              </a:rPr>
              <a:t>the</a:t>
            </a:r>
            <a:r>
              <a:rPr lang="zh-CN" altLang="en-US" sz="2400" b="1" i="1" dirty="0">
                <a:latin typeface="Comic Sans MS" panose="030F0902030302020204" pitchFamily="66" charset="0"/>
                <a:ea typeface="Microsoft YaHei" panose="020B0503020204020204" pitchFamily="34" charset="-122"/>
                <a:cs typeface="Arial Narrow"/>
              </a:rPr>
              <a:t> </a:t>
            </a:r>
            <a:r>
              <a:rPr lang="en-US" altLang="zh-CN" sz="2400" b="1" i="1" dirty="0">
                <a:latin typeface="Comic Sans MS" panose="030F0902030302020204" pitchFamily="66" charset="0"/>
                <a:ea typeface="Microsoft YaHei" panose="020B0503020204020204" pitchFamily="34" charset="-122"/>
                <a:cs typeface="Arial Narrow"/>
              </a:rPr>
              <a:t>Atmosphere</a:t>
            </a:r>
            <a:endParaRPr lang="en-US" sz="2800" b="1" i="1" dirty="0">
              <a:latin typeface="Comic Sans MS" panose="030F0902030302020204" pitchFamily="66" charset="0"/>
              <a:ea typeface="Microsoft YaHei" panose="020B0503020204020204" pitchFamily="34" charset="-122"/>
              <a:cs typeface="Arial Narrow"/>
            </a:endParaRPr>
          </a:p>
        </p:txBody>
      </p:sp>
      <p:grpSp>
        <p:nvGrpSpPr>
          <p:cNvPr id="9" name="Group 8">
            <a:extLst>
              <a:ext uri="{FF2B5EF4-FFF2-40B4-BE49-F238E27FC236}">
                <a16:creationId xmlns:a16="http://schemas.microsoft.com/office/drawing/2014/main" id="{E4F4F9E1-053A-9245-9B46-2482BCF0294D}"/>
              </a:ext>
            </a:extLst>
          </p:cNvPr>
          <p:cNvGrpSpPr/>
          <p:nvPr/>
        </p:nvGrpSpPr>
        <p:grpSpPr>
          <a:xfrm>
            <a:off x="1984941" y="2123308"/>
            <a:ext cx="2875984" cy="2221496"/>
            <a:chOff x="2215578" y="1759812"/>
            <a:chExt cx="2875984" cy="2221496"/>
          </a:xfrm>
        </p:grpSpPr>
        <p:grpSp>
          <p:nvGrpSpPr>
            <p:cNvPr id="10" name="Group 21">
              <a:extLst>
                <a:ext uri="{FF2B5EF4-FFF2-40B4-BE49-F238E27FC236}">
                  <a16:creationId xmlns:a16="http://schemas.microsoft.com/office/drawing/2014/main" id="{3F8DD16D-469C-9F41-8ACC-0E7BD4875ABA}"/>
                </a:ext>
              </a:extLst>
            </p:cNvPr>
            <p:cNvGrpSpPr>
              <a:grpSpLocks/>
            </p:cNvGrpSpPr>
            <p:nvPr/>
          </p:nvGrpSpPr>
          <p:grpSpPr bwMode="auto">
            <a:xfrm>
              <a:off x="2340645" y="1875557"/>
              <a:ext cx="1674813" cy="1674812"/>
              <a:chOff x="3198341" y="1836093"/>
              <a:chExt cx="1674421" cy="1674421"/>
            </a:xfrm>
          </p:grpSpPr>
          <p:sp>
            <p:nvSpPr>
              <p:cNvPr id="25" name="橢圓 39">
                <a:extLst>
                  <a:ext uri="{FF2B5EF4-FFF2-40B4-BE49-F238E27FC236}">
                    <a16:creationId xmlns:a16="http://schemas.microsoft.com/office/drawing/2014/main" id="{344CCB03-C144-8146-A307-8786C4BACD03}"/>
                  </a:ext>
                </a:extLst>
              </p:cNvPr>
              <p:cNvSpPr/>
              <p:nvPr/>
            </p:nvSpPr>
            <p:spPr>
              <a:xfrm>
                <a:off x="3198341" y="1836093"/>
                <a:ext cx="1674421" cy="1674421"/>
              </a:xfrm>
              <a:prstGeom prst="ellipse">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TW" altLang="en-US"/>
              </a:p>
            </p:txBody>
          </p:sp>
          <p:cxnSp>
            <p:nvCxnSpPr>
              <p:cNvPr id="26" name="直線箭頭接點 40">
                <a:extLst>
                  <a:ext uri="{FF2B5EF4-FFF2-40B4-BE49-F238E27FC236}">
                    <a16:creationId xmlns:a16="http://schemas.microsoft.com/office/drawing/2014/main" id="{945CCB71-F56B-A94E-BDE5-284E4CBA3E2C}"/>
                  </a:ext>
                </a:extLst>
              </p:cNvPr>
              <p:cNvCxnSpPr/>
              <p:nvPr/>
            </p:nvCxnSpPr>
            <p:spPr>
              <a:xfrm flipV="1">
                <a:off x="4866413" y="2474119"/>
                <a:ext cx="0" cy="84117"/>
              </a:xfrm>
              <a:prstGeom prst="straightConnector1">
                <a:avLst/>
              </a:prstGeom>
              <a:ln w="38100">
                <a:solidFill>
                  <a:schemeClr val="accent5">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1" name="TextBox 27">
              <a:extLst>
                <a:ext uri="{FF2B5EF4-FFF2-40B4-BE49-F238E27FC236}">
                  <a16:creationId xmlns:a16="http://schemas.microsoft.com/office/drawing/2014/main" id="{A3F5F60F-0BC8-4F4D-8502-8C5A84051B5F}"/>
                </a:ext>
              </a:extLst>
            </p:cNvPr>
            <p:cNvSpPr txBox="1">
              <a:spLocks noChangeArrowheads="1"/>
            </p:cNvSpPr>
            <p:nvPr/>
          </p:nvSpPr>
          <p:spPr bwMode="auto">
            <a:xfrm>
              <a:off x="2531037" y="3642754"/>
              <a:ext cx="140827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1600" dirty="0">
                  <a:latin typeface="Microsoft YaHei" charset="-122"/>
                  <a:ea typeface="Microsoft YaHei" charset="-122"/>
                  <a:cs typeface="Microsoft YaHei" charset="-122"/>
                </a:rPr>
                <a:t>C</a:t>
              </a:r>
              <a:r>
                <a:rPr kumimoji="1" lang="en-US" altLang="zh-TW" sz="1600" dirty="0">
                  <a:latin typeface="Microsoft YaHei" charset="-122"/>
                  <a:ea typeface="Microsoft YaHei" charset="-122"/>
                  <a:cs typeface="Microsoft YaHei" charset="-122"/>
                </a:rPr>
                <a:t>yclonic low</a:t>
              </a:r>
            </a:p>
          </p:txBody>
        </p:sp>
        <p:grpSp>
          <p:nvGrpSpPr>
            <p:cNvPr id="12" name="Group 63">
              <a:extLst>
                <a:ext uri="{FF2B5EF4-FFF2-40B4-BE49-F238E27FC236}">
                  <a16:creationId xmlns:a16="http://schemas.microsoft.com/office/drawing/2014/main" id="{593390DE-83C5-3749-ACBA-CD89887C1FF0}"/>
                </a:ext>
              </a:extLst>
            </p:cNvPr>
            <p:cNvGrpSpPr>
              <a:grpSpLocks/>
            </p:cNvGrpSpPr>
            <p:nvPr/>
          </p:nvGrpSpPr>
          <p:grpSpPr bwMode="auto">
            <a:xfrm>
              <a:off x="3442441" y="1902073"/>
              <a:ext cx="594773" cy="811173"/>
              <a:chOff x="4410581" y="1904669"/>
              <a:chExt cx="594360" cy="811310"/>
            </a:xfrm>
          </p:grpSpPr>
          <p:cxnSp>
            <p:nvCxnSpPr>
              <p:cNvPr id="23" name="Straight Arrow Connector 29">
                <a:extLst>
                  <a:ext uri="{FF2B5EF4-FFF2-40B4-BE49-F238E27FC236}">
                    <a16:creationId xmlns:a16="http://schemas.microsoft.com/office/drawing/2014/main" id="{E708CBC2-1448-2243-8087-B65E2D051963}"/>
                  </a:ext>
                </a:extLst>
              </p:cNvPr>
              <p:cNvCxnSpPr>
                <a:cxnSpLocks noChangeShapeType="1"/>
              </p:cNvCxnSpPr>
              <p:nvPr/>
            </p:nvCxnSpPr>
            <p:spPr bwMode="auto">
              <a:xfrm flipV="1">
                <a:off x="5004941" y="1904669"/>
                <a:ext cx="0" cy="811310"/>
              </a:xfrm>
              <a:prstGeom prst="straightConnector1">
                <a:avLst/>
              </a:prstGeom>
              <a:noFill/>
              <a:ln w="38100">
                <a:solidFill>
                  <a:schemeClr val="tx1"/>
                </a:solidFill>
                <a:round/>
                <a:headEnd type="none" w="lg" len="lg"/>
                <a:tailEnd type="triangle" w="lg" len="med"/>
              </a:ln>
            </p:spPr>
          </p:cxnSp>
          <p:cxnSp>
            <p:nvCxnSpPr>
              <p:cNvPr id="24" name="Straight Arrow Connector 62">
                <a:extLst>
                  <a:ext uri="{FF2B5EF4-FFF2-40B4-BE49-F238E27FC236}">
                    <a16:creationId xmlns:a16="http://schemas.microsoft.com/office/drawing/2014/main" id="{47026C8F-42EF-1B48-ADB7-B01F9361D67A}"/>
                  </a:ext>
                </a:extLst>
              </p:cNvPr>
              <p:cNvCxnSpPr>
                <a:cxnSpLocks noChangeShapeType="1"/>
              </p:cNvCxnSpPr>
              <p:nvPr/>
            </p:nvCxnSpPr>
            <p:spPr bwMode="auto">
              <a:xfrm flipH="1" flipV="1">
                <a:off x="4410581" y="2696368"/>
                <a:ext cx="594360" cy="1"/>
              </a:xfrm>
              <a:prstGeom prst="straightConnector1">
                <a:avLst/>
              </a:prstGeom>
              <a:noFill/>
              <a:ln w="38100">
                <a:solidFill>
                  <a:schemeClr val="bg1">
                    <a:lumMod val="85000"/>
                  </a:schemeClr>
                </a:solidFill>
                <a:round/>
                <a:headEnd type="none" w="lg" len="lg"/>
                <a:tailEnd type="triangle" w="lg" len="med"/>
              </a:ln>
            </p:spPr>
          </p:cxnSp>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72C460A-12C1-2A4B-B50B-D9A52A06E4FA}"/>
                    </a:ext>
                  </a:extLst>
                </p:cNvPr>
                <p:cNvSpPr txBox="1"/>
                <p:nvPr/>
              </p:nvSpPr>
              <p:spPr>
                <a:xfrm>
                  <a:off x="3673956" y="1759812"/>
                  <a:ext cx="3978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charset="0"/>
                          </a:rPr>
                          <m:t>𝑽</m:t>
                        </m:r>
                      </m:oMath>
                    </m:oMathPara>
                  </a14:m>
                  <a:endParaRPr lang="en-US" b="1" dirty="0"/>
                </a:p>
              </p:txBody>
            </p:sp>
          </mc:Choice>
          <mc:Fallback xmlns="">
            <p:sp>
              <p:nvSpPr>
                <p:cNvPr id="13" name="TextBox 12">
                  <a:extLst>
                    <a:ext uri="{FF2B5EF4-FFF2-40B4-BE49-F238E27FC236}">
                      <a16:creationId xmlns:a16="http://schemas.microsoft.com/office/drawing/2014/main" id="{672C460A-12C1-2A4B-B50B-D9A52A06E4FA}"/>
                    </a:ext>
                  </a:extLst>
                </p:cNvPr>
                <p:cNvSpPr txBox="1">
                  <a:spLocks noRot="1" noChangeAspect="1" noMove="1" noResize="1" noEditPoints="1" noAdjustHandles="1" noChangeArrowheads="1" noChangeShapeType="1" noTextEdit="1"/>
                </p:cNvSpPr>
                <p:nvPr/>
              </p:nvSpPr>
              <p:spPr>
                <a:xfrm>
                  <a:off x="3673956" y="1759812"/>
                  <a:ext cx="39786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2375E77-A3EA-2B4D-9EE1-B7D0697D8A3E}"/>
                    </a:ext>
                  </a:extLst>
                </p:cNvPr>
                <p:cNvSpPr txBox="1"/>
                <p:nvPr/>
              </p:nvSpPr>
              <p:spPr>
                <a:xfrm>
                  <a:off x="3161130" y="2401696"/>
                  <a:ext cx="3978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bg1">
                                <a:lumMod val="75000"/>
                              </a:schemeClr>
                            </a:solidFill>
                            <a:latin typeface="Cambria Math" charset="0"/>
                          </a:rPr>
                          <m:t>𝒏</m:t>
                        </m:r>
                      </m:oMath>
                    </m:oMathPara>
                  </a14:m>
                  <a:endParaRPr lang="en-US" b="1" dirty="0">
                    <a:solidFill>
                      <a:schemeClr val="bg1">
                        <a:lumMod val="75000"/>
                      </a:schemeClr>
                    </a:solidFill>
                  </a:endParaRPr>
                </a:p>
              </p:txBody>
            </p:sp>
          </mc:Choice>
          <mc:Fallback xmlns="">
            <p:sp>
              <p:nvSpPr>
                <p:cNvPr id="14" name="TextBox 13">
                  <a:extLst>
                    <a:ext uri="{FF2B5EF4-FFF2-40B4-BE49-F238E27FC236}">
                      <a16:creationId xmlns:a16="http://schemas.microsoft.com/office/drawing/2014/main" id="{A2375E77-A3EA-2B4D-9EE1-B7D0697D8A3E}"/>
                    </a:ext>
                  </a:extLst>
                </p:cNvPr>
                <p:cNvSpPr txBox="1">
                  <a:spLocks noRot="1" noChangeAspect="1" noMove="1" noResize="1" noEditPoints="1" noAdjustHandles="1" noChangeArrowheads="1" noChangeShapeType="1" noTextEdit="1"/>
                </p:cNvSpPr>
                <p:nvPr/>
              </p:nvSpPr>
              <p:spPr>
                <a:xfrm>
                  <a:off x="3161130" y="2401696"/>
                  <a:ext cx="397866" cy="369332"/>
                </a:xfrm>
                <a:prstGeom prst="rect">
                  <a:avLst/>
                </a:prstGeom>
                <a:blipFill>
                  <a:blip r:embed="rId5"/>
                  <a:stretch>
                    <a:fillRect/>
                  </a:stretch>
                </a:blipFill>
              </p:spPr>
              <p:txBody>
                <a:bodyPr/>
                <a:lstStyle/>
                <a:p>
                  <a:r>
                    <a:rPr lang="en-US">
                      <a:noFill/>
                    </a:rPr>
                    <a:t> </a:t>
                  </a:r>
                </a:p>
              </p:txBody>
            </p:sp>
          </mc:Fallback>
        </mc:AlternateContent>
        <p:sp>
          <p:nvSpPr>
            <p:cNvPr id="15" name="Triangle 14">
              <a:extLst>
                <a:ext uri="{FF2B5EF4-FFF2-40B4-BE49-F238E27FC236}">
                  <a16:creationId xmlns:a16="http://schemas.microsoft.com/office/drawing/2014/main" id="{4704A7C9-E9C5-3042-B2B1-CB613A8FE011}"/>
                </a:ext>
              </a:extLst>
            </p:cNvPr>
            <p:cNvSpPr/>
            <p:nvPr/>
          </p:nvSpPr>
          <p:spPr bwMode="auto">
            <a:xfrm rot="10800000">
              <a:off x="2215578" y="2603859"/>
              <a:ext cx="273650" cy="243404"/>
            </a:xfrm>
            <a:prstGeom prst="triangle">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4875"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宋体" pitchFamily="2" charset="-122"/>
              </a:endParaRPr>
            </a:p>
          </p:txBody>
        </p:sp>
        <p:cxnSp>
          <p:nvCxnSpPr>
            <p:cNvPr id="16" name="Straight Arrow Connector 15">
              <a:extLst>
                <a:ext uri="{FF2B5EF4-FFF2-40B4-BE49-F238E27FC236}">
                  <a16:creationId xmlns:a16="http://schemas.microsoft.com/office/drawing/2014/main" id="{825AE5D6-A871-3849-98C9-8B5EB00E4289}"/>
                </a:ext>
              </a:extLst>
            </p:cNvPr>
            <p:cNvCxnSpPr>
              <a:endCxn id="19" idx="0"/>
            </p:cNvCxnSpPr>
            <p:nvPr/>
          </p:nvCxnSpPr>
          <p:spPr bwMode="auto">
            <a:xfrm>
              <a:off x="4015458" y="2779971"/>
              <a:ext cx="511687" cy="5939"/>
            </a:xfrm>
            <a:prstGeom prst="straightConnector1">
              <a:avLst/>
            </a:prstGeom>
            <a:solidFill>
              <a:schemeClr val="accent1"/>
            </a:solidFill>
            <a:ln w="50800" cap="flat" cmpd="sng" algn="ctr">
              <a:solidFill>
                <a:srgbClr val="FF0000"/>
              </a:solidFill>
              <a:prstDash val="solid"/>
              <a:round/>
              <a:headEnd type="none" w="med" len="med"/>
              <a:tailEnd type="triangle" w="med" len="lg"/>
            </a:ln>
            <a:effectLst/>
          </p:spPr>
        </p:cxnSp>
        <p:cxnSp>
          <p:nvCxnSpPr>
            <p:cNvPr id="17" name="Straight Arrow Connector 16">
              <a:extLst>
                <a:ext uri="{FF2B5EF4-FFF2-40B4-BE49-F238E27FC236}">
                  <a16:creationId xmlns:a16="http://schemas.microsoft.com/office/drawing/2014/main" id="{F68747C8-997E-6C4C-A25F-F82704F51A0A}"/>
                </a:ext>
              </a:extLst>
            </p:cNvPr>
            <p:cNvCxnSpPr/>
            <p:nvPr/>
          </p:nvCxnSpPr>
          <p:spPr bwMode="auto">
            <a:xfrm flipH="1">
              <a:off x="3270801" y="2734245"/>
              <a:ext cx="717037" cy="8167"/>
            </a:xfrm>
            <a:prstGeom prst="straightConnector1">
              <a:avLst/>
            </a:prstGeom>
            <a:solidFill>
              <a:schemeClr val="accent1"/>
            </a:solidFill>
            <a:ln w="50800" cap="flat" cmpd="sng" algn="ctr">
              <a:solidFill>
                <a:srgbClr val="0000CC"/>
              </a:solidFill>
              <a:prstDash val="solid"/>
              <a:round/>
              <a:headEnd type="none" w="med" len="med"/>
              <a:tailEnd type="triangle" w="med" len="lg"/>
            </a:ln>
            <a:effectLst/>
          </p:spPr>
        </p:cxnSp>
        <p:sp>
          <p:nvSpPr>
            <p:cNvPr id="18" name="TextBox 17">
              <a:extLst>
                <a:ext uri="{FF2B5EF4-FFF2-40B4-BE49-F238E27FC236}">
                  <a16:creationId xmlns:a16="http://schemas.microsoft.com/office/drawing/2014/main" id="{00D2EABE-4BF6-9944-9774-42007BEE9747}"/>
                </a:ext>
              </a:extLst>
            </p:cNvPr>
            <p:cNvSpPr txBox="1"/>
            <p:nvPr/>
          </p:nvSpPr>
          <p:spPr>
            <a:xfrm>
              <a:off x="3403347" y="2765628"/>
              <a:ext cx="553357" cy="307777"/>
            </a:xfrm>
            <a:prstGeom prst="rect">
              <a:avLst/>
            </a:prstGeom>
            <a:noFill/>
          </p:spPr>
          <p:txBody>
            <a:bodyPr wrap="none" rtlCol="0">
              <a:spAutoFit/>
            </a:bodyPr>
            <a:lstStyle/>
            <a:p>
              <a:r>
                <a:rPr lang="en-US" sz="1400" b="1">
                  <a:solidFill>
                    <a:srgbClr val="0000CC"/>
                  </a:solidFill>
                </a:rPr>
                <a:t>PGF</a:t>
              </a:r>
              <a:endParaRPr lang="en-US" sz="1400" b="1" dirty="0">
                <a:solidFill>
                  <a:srgbClr val="0000CC"/>
                </a:solidFill>
              </a:endParaRPr>
            </a:p>
          </p:txBody>
        </p:sp>
        <p:sp>
          <p:nvSpPr>
            <p:cNvPr id="19" name="TextBox 18">
              <a:extLst>
                <a:ext uri="{FF2B5EF4-FFF2-40B4-BE49-F238E27FC236}">
                  <a16:creationId xmlns:a16="http://schemas.microsoft.com/office/drawing/2014/main" id="{3FFC088F-EA5D-4448-9E42-74349CA71809}"/>
                </a:ext>
              </a:extLst>
            </p:cNvPr>
            <p:cNvSpPr txBox="1"/>
            <p:nvPr/>
          </p:nvSpPr>
          <p:spPr>
            <a:xfrm>
              <a:off x="3962727" y="2785910"/>
              <a:ext cx="1128835" cy="307777"/>
            </a:xfrm>
            <a:prstGeom prst="rect">
              <a:avLst/>
            </a:prstGeom>
            <a:noFill/>
          </p:spPr>
          <p:txBody>
            <a:bodyPr wrap="none" rtlCol="0">
              <a:spAutoFit/>
            </a:bodyPr>
            <a:lstStyle/>
            <a:p>
              <a:r>
                <a:rPr lang="en-US" sz="1400" b="1">
                  <a:solidFill>
                    <a:srgbClr val="FF0000"/>
                  </a:solidFill>
                </a:rPr>
                <a:t>Centrifugal</a:t>
              </a:r>
              <a:endParaRPr lang="en-US" sz="1400" b="1" dirty="0">
                <a:solidFill>
                  <a:srgbClr val="FF0000"/>
                </a:solidFill>
              </a:endParaRPr>
            </a:p>
          </p:txBody>
        </p:sp>
        <p:sp>
          <p:nvSpPr>
            <p:cNvPr id="20" name="TextBox 19">
              <a:extLst>
                <a:ext uri="{FF2B5EF4-FFF2-40B4-BE49-F238E27FC236}">
                  <a16:creationId xmlns:a16="http://schemas.microsoft.com/office/drawing/2014/main" id="{A92A2A80-59FC-994A-8AA6-0117B3885BF6}"/>
                </a:ext>
              </a:extLst>
            </p:cNvPr>
            <p:cNvSpPr txBox="1"/>
            <p:nvPr/>
          </p:nvSpPr>
          <p:spPr>
            <a:xfrm>
              <a:off x="2950779" y="2389797"/>
              <a:ext cx="466794" cy="646331"/>
            </a:xfrm>
            <a:prstGeom prst="rect">
              <a:avLst/>
            </a:prstGeom>
            <a:noFill/>
          </p:spPr>
          <p:txBody>
            <a:bodyPr wrap="none" rtlCol="0">
              <a:spAutoFit/>
            </a:bodyPr>
            <a:lstStyle/>
            <a:p>
              <a:r>
                <a:rPr lang="en-US" sz="3600" b="1" dirty="0">
                  <a:solidFill>
                    <a:srgbClr val="FF0000"/>
                  </a:solidFill>
                </a:rPr>
                <a:t>L</a:t>
              </a:r>
            </a:p>
          </p:txBody>
        </p:sp>
        <p:cxnSp>
          <p:nvCxnSpPr>
            <p:cNvPr id="21" name="Straight Arrow Connector 20">
              <a:extLst>
                <a:ext uri="{FF2B5EF4-FFF2-40B4-BE49-F238E27FC236}">
                  <a16:creationId xmlns:a16="http://schemas.microsoft.com/office/drawing/2014/main" id="{16C30048-21DB-7F47-8F1C-01A78D5488CD}"/>
                </a:ext>
              </a:extLst>
            </p:cNvPr>
            <p:cNvCxnSpPr/>
            <p:nvPr/>
          </p:nvCxnSpPr>
          <p:spPr bwMode="auto">
            <a:xfrm>
              <a:off x="4004207" y="2668571"/>
              <a:ext cx="550045" cy="4095"/>
            </a:xfrm>
            <a:prstGeom prst="straightConnector1">
              <a:avLst/>
            </a:prstGeom>
            <a:solidFill>
              <a:schemeClr val="accent1"/>
            </a:solidFill>
            <a:ln w="50800" cap="flat" cmpd="sng" algn="ctr">
              <a:solidFill>
                <a:srgbClr val="FF9933"/>
              </a:solidFill>
              <a:prstDash val="solid"/>
              <a:round/>
              <a:headEnd type="none" w="med" len="med"/>
              <a:tailEnd type="triangle" w="med" len="lg"/>
            </a:ln>
            <a:effectLst/>
          </p:spPr>
        </p:cxnSp>
        <p:sp>
          <p:nvSpPr>
            <p:cNvPr id="22" name="TextBox 21">
              <a:extLst>
                <a:ext uri="{FF2B5EF4-FFF2-40B4-BE49-F238E27FC236}">
                  <a16:creationId xmlns:a16="http://schemas.microsoft.com/office/drawing/2014/main" id="{93B6AD74-A720-084C-A845-216ED45375C7}"/>
                </a:ext>
              </a:extLst>
            </p:cNvPr>
            <p:cNvSpPr txBox="1"/>
            <p:nvPr/>
          </p:nvSpPr>
          <p:spPr>
            <a:xfrm>
              <a:off x="3969570" y="2367977"/>
              <a:ext cx="851515" cy="307777"/>
            </a:xfrm>
            <a:prstGeom prst="rect">
              <a:avLst/>
            </a:prstGeom>
            <a:noFill/>
          </p:spPr>
          <p:txBody>
            <a:bodyPr wrap="none" rtlCol="0">
              <a:spAutoFit/>
            </a:bodyPr>
            <a:lstStyle/>
            <a:p>
              <a:r>
                <a:rPr lang="en-US" sz="1400" b="1">
                  <a:solidFill>
                    <a:srgbClr val="FF9933"/>
                  </a:solidFill>
                </a:rPr>
                <a:t>Coriolis</a:t>
              </a:r>
            </a:p>
          </p:txBody>
        </p:sp>
      </p:grpSp>
      <p:grpSp>
        <p:nvGrpSpPr>
          <p:cNvPr id="27" name="Group 26">
            <a:extLst>
              <a:ext uri="{FF2B5EF4-FFF2-40B4-BE49-F238E27FC236}">
                <a16:creationId xmlns:a16="http://schemas.microsoft.com/office/drawing/2014/main" id="{31FCE4D2-388D-7441-B3AF-CAC6CB68115C}"/>
              </a:ext>
            </a:extLst>
          </p:cNvPr>
          <p:cNvGrpSpPr/>
          <p:nvPr/>
        </p:nvGrpSpPr>
        <p:grpSpPr>
          <a:xfrm>
            <a:off x="5125113" y="2136540"/>
            <a:ext cx="3015535" cy="2208570"/>
            <a:chOff x="6381764" y="4066305"/>
            <a:chExt cx="3015535" cy="2208570"/>
          </a:xfrm>
        </p:grpSpPr>
        <p:grpSp>
          <p:nvGrpSpPr>
            <p:cNvPr id="28" name="Group 20">
              <a:extLst>
                <a:ext uri="{FF2B5EF4-FFF2-40B4-BE49-F238E27FC236}">
                  <a16:creationId xmlns:a16="http://schemas.microsoft.com/office/drawing/2014/main" id="{DE1414DC-6B63-3C41-91DF-36EFD92B0E09}"/>
                </a:ext>
              </a:extLst>
            </p:cNvPr>
            <p:cNvGrpSpPr>
              <a:grpSpLocks/>
            </p:cNvGrpSpPr>
            <p:nvPr/>
          </p:nvGrpSpPr>
          <p:grpSpPr bwMode="auto">
            <a:xfrm>
              <a:off x="6634225" y="4066305"/>
              <a:ext cx="1674813" cy="1674812"/>
              <a:chOff x="6972826" y="1980109"/>
              <a:chExt cx="1674421" cy="1674421"/>
            </a:xfrm>
          </p:grpSpPr>
          <p:sp>
            <p:nvSpPr>
              <p:cNvPr id="43" name="橢圓 39">
                <a:extLst>
                  <a:ext uri="{FF2B5EF4-FFF2-40B4-BE49-F238E27FC236}">
                    <a16:creationId xmlns:a16="http://schemas.microsoft.com/office/drawing/2014/main" id="{7EDF3158-862B-294A-8160-D817CDCFFC81}"/>
                  </a:ext>
                </a:extLst>
              </p:cNvPr>
              <p:cNvSpPr/>
              <p:nvPr/>
            </p:nvSpPr>
            <p:spPr>
              <a:xfrm>
                <a:off x="6972826" y="1980109"/>
                <a:ext cx="1674421" cy="1674421"/>
              </a:xfrm>
              <a:prstGeom prst="ellipse">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TW" altLang="en-US"/>
              </a:p>
            </p:txBody>
          </p:sp>
          <p:cxnSp>
            <p:nvCxnSpPr>
              <p:cNvPr id="44" name="直線箭頭接點 4">
                <a:extLst>
                  <a:ext uri="{FF2B5EF4-FFF2-40B4-BE49-F238E27FC236}">
                    <a16:creationId xmlns:a16="http://schemas.microsoft.com/office/drawing/2014/main" id="{E0D784D0-1D69-6041-9E01-84BF63CED1A2}"/>
                  </a:ext>
                </a:extLst>
              </p:cNvPr>
              <p:cNvCxnSpPr>
                <a:cxnSpLocks/>
              </p:cNvCxnSpPr>
              <p:nvPr/>
            </p:nvCxnSpPr>
            <p:spPr>
              <a:xfrm>
                <a:off x="8647247" y="2911753"/>
                <a:ext cx="0" cy="104751"/>
              </a:xfrm>
              <a:prstGeom prst="straightConnector1">
                <a:avLst/>
              </a:prstGeom>
              <a:ln w="38100">
                <a:solidFill>
                  <a:schemeClr val="accent5">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9" name="TextBox 56">
              <a:extLst>
                <a:ext uri="{FF2B5EF4-FFF2-40B4-BE49-F238E27FC236}">
                  <a16:creationId xmlns:a16="http://schemas.microsoft.com/office/drawing/2014/main" id="{C9B9F549-EF2F-CF4B-B529-9EA2A60F0323}"/>
                </a:ext>
              </a:extLst>
            </p:cNvPr>
            <p:cNvSpPr txBox="1">
              <a:spLocks noChangeArrowheads="1"/>
            </p:cNvSpPr>
            <p:nvPr/>
          </p:nvSpPr>
          <p:spPr bwMode="auto">
            <a:xfrm>
              <a:off x="6381764" y="5936321"/>
              <a:ext cx="24001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kumimoji="1" lang="en-US" altLang="zh-CN" sz="1600">
                  <a:latin typeface="Microsoft YaHei" charset="-122"/>
                  <a:ea typeface="Microsoft YaHei" charset="-122"/>
                  <a:cs typeface="Microsoft YaHei" charset="-122"/>
                </a:rPr>
                <a:t>Anti-</a:t>
              </a:r>
              <a:r>
                <a:rPr kumimoji="1" lang="en-US" altLang="zh-TW" sz="1600">
                  <a:latin typeface="Microsoft YaHei" charset="-122"/>
                  <a:ea typeface="Microsoft YaHei" charset="-122"/>
                  <a:cs typeface="Microsoft YaHei" charset="-122"/>
                </a:rPr>
                <a:t>cyclonic high</a:t>
              </a:r>
              <a:endParaRPr lang="en-US" altLang="x-none" sz="1600" dirty="0"/>
            </a:p>
          </p:txBody>
        </p:sp>
        <p:sp>
          <p:nvSpPr>
            <p:cNvPr id="30" name="Triangle 29">
              <a:extLst>
                <a:ext uri="{FF2B5EF4-FFF2-40B4-BE49-F238E27FC236}">
                  <a16:creationId xmlns:a16="http://schemas.microsoft.com/office/drawing/2014/main" id="{60F1473A-CC92-124E-8332-E8556E52894E}"/>
                </a:ext>
              </a:extLst>
            </p:cNvPr>
            <p:cNvSpPr/>
            <p:nvPr/>
          </p:nvSpPr>
          <p:spPr bwMode="auto">
            <a:xfrm>
              <a:off x="6521895" y="4829771"/>
              <a:ext cx="216024" cy="183927"/>
            </a:xfrm>
            <a:prstGeom prst="triangle">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4875"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宋体" pitchFamily="2" charset="-122"/>
              </a:endParaRPr>
            </a:p>
          </p:txBody>
        </p:sp>
        <p:grpSp>
          <p:nvGrpSpPr>
            <p:cNvPr id="31" name="Group 63">
              <a:extLst>
                <a:ext uri="{FF2B5EF4-FFF2-40B4-BE49-F238E27FC236}">
                  <a16:creationId xmlns:a16="http://schemas.microsoft.com/office/drawing/2014/main" id="{467FB137-933E-2744-B743-1B3CC059715B}"/>
                </a:ext>
              </a:extLst>
            </p:cNvPr>
            <p:cNvGrpSpPr>
              <a:grpSpLocks/>
            </p:cNvGrpSpPr>
            <p:nvPr/>
          </p:nvGrpSpPr>
          <p:grpSpPr bwMode="auto">
            <a:xfrm flipH="1" flipV="1">
              <a:off x="8305028" y="5005290"/>
              <a:ext cx="527854" cy="772522"/>
              <a:chOff x="4410581" y="1904669"/>
              <a:chExt cx="594360" cy="811310"/>
            </a:xfrm>
          </p:grpSpPr>
          <p:cxnSp>
            <p:nvCxnSpPr>
              <p:cNvPr id="41" name="Straight Arrow Connector 29">
                <a:extLst>
                  <a:ext uri="{FF2B5EF4-FFF2-40B4-BE49-F238E27FC236}">
                    <a16:creationId xmlns:a16="http://schemas.microsoft.com/office/drawing/2014/main" id="{2F9F4A12-11B1-1C4B-B429-98E528B78C7A}"/>
                  </a:ext>
                </a:extLst>
              </p:cNvPr>
              <p:cNvCxnSpPr>
                <a:cxnSpLocks noChangeShapeType="1"/>
              </p:cNvCxnSpPr>
              <p:nvPr/>
            </p:nvCxnSpPr>
            <p:spPr bwMode="auto">
              <a:xfrm flipV="1">
                <a:off x="5004941" y="1904669"/>
                <a:ext cx="0" cy="811310"/>
              </a:xfrm>
              <a:prstGeom prst="straightConnector1">
                <a:avLst/>
              </a:prstGeom>
              <a:noFill/>
              <a:ln w="38100">
                <a:solidFill>
                  <a:schemeClr val="tx1"/>
                </a:solidFill>
                <a:round/>
                <a:headEnd type="none" w="lg" len="lg"/>
                <a:tailEnd type="triangle" w="lg" len="med"/>
              </a:ln>
            </p:spPr>
          </p:cxnSp>
          <p:cxnSp>
            <p:nvCxnSpPr>
              <p:cNvPr id="42" name="Straight Arrow Connector 62">
                <a:extLst>
                  <a:ext uri="{FF2B5EF4-FFF2-40B4-BE49-F238E27FC236}">
                    <a16:creationId xmlns:a16="http://schemas.microsoft.com/office/drawing/2014/main" id="{C9224CB5-2D37-954F-892D-9BA4134FADB9}"/>
                  </a:ext>
                </a:extLst>
              </p:cNvPr>
              <p:cNvCxnSpPr>
                <a:cxnSpLocks noChangeShapeType="1"/>
              </p:cNvCxnSpPr>
              <p:nvPr/>
            </p:nvCxnSpPr>
            <p:spPr bwMode="auto">
              <a:xfrm flipH="1" flipV="1">
                <a:off x="4410581" y="2696368"/>
                <a:ext cx="594360" cy="1"/>
              </a:xfrm>
              <a:prstGeom prst="straightConnector1">
                <a:avLst/>
              </a:prstGeom>
              <a:noFill/>
              <a:ln w="38100">
                <a:solidFill>
                  <a:schemeClr val="bg1">
                    <a:lumMod val="85000"/>
                  </a:schemeClr>
                </a:solidFill>
                <a:round/>
                <a:headEnd type="none" w="lg" len="lg"/>
                <a:tailEnd type="triangle" w="lg" len="med"/>
              </a:ln>
            </p:spPr>
          </p:cxn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28F1D4E-DEB5-4847-B2C5-C9657DB82BAB}"/>
                    </a:ext>
                  </a:extLst>
                </p:cNvPr>
                <p:cNvSpPr txBox="1"/>
                <p:nvPr/>
              </p:nvSpPr>
              <p:spPr>
                <a:xfrm>
                  <a:off x="8293461" y="5612288"/>
                  <a:ext cx="3978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charset="0"/>
                          </a:rPr>
                          <m:t>𝑽</m:t>
                        </m:r>
                      </m:oMath>
                    </m:oMathPara>
                  </a14:m>
                  <a:endParaRPr lang="en-US" b="1" dirty="0"/>
                </a:p>
              </p:txBody>
            </p:sp>
          </mc:Choice>
          <mc:Fallback xmlns="">
            <p:sp>
              <p:nvSpPr>
                <p:cNvPr id="32" name="TextBox 31">
                  <a:extLst>
                    <a:ext uri="{FF2B5EF4-FFF2-40B4-BE49-F238E27FC236}">
                      <a16:creationId xmlns:a16="http://schemas.microsoft.com/office/drawing/2014/main" id="{A28F1D4E-DEB5-4847-B2C5-C9657DB82BAB}"/>
                    </a:ext>
                  </a:extLst>
                </p:cNvPr>
                <p:cNvSpPr txBox="1">
                  <a:spLocks noRot="1" noChangeAspect="1" noMove="1" noResize="1" noEditPoints="1" noAdjustHandles="1" noChangeArrowheads="1" noChangeShapeType="1" noTextEdit="1"/>
                </p:cNvSpPr>
                <p:nvPr/>
              </p:nvSpPr>
              <p:spPr>
                <a:xfrm>
                  <a:off x="8293461" y="5612288"/>
                  <a:ext cx="39786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775463B-54DA-194C-BA9B-DC9D8D01D93A}"/>
                    </a:ext>
                  </a:extLst>
                </p:cNvPr>
                <p:cNvSpPr txBox="1"/>
                <p:nvPr/>
              </p:nvSpPr>
              <p:spPr>
                <a:xfrm>
                  <a:off x="8688450" y="4921734"/>
                  <a:ext cx="3978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bg1">
                                <a:lumMod val="75000"/>
                              </a:schemeClr>
                            </a:solidFill>
                            <a:latin typeface="Cambria Math" charset="0"/>
                          </a:rPr>
                          <m:t>𝒏</m:t>
                        </m:r>
                      </m:oMath>
                    </m:oMathPara>
                  </a14:m>
                  <a:endParaRPr lang="en-US" b="1" dirty="0">
                    <a:solidFill>
                      <a:schemeClr val="bg1">
                        <a:lumMod val="75000"/>
                      </a:schemeClr>
                    </a:solidFill>
                  </a:endParaRPr>
                </a:p>
              </p:txBody>
            </p:sp>
          </mc:Choice>
          <mc:Fallback xmlns="">
            <p:sp>
              <p:nvSpPr>
                <p:cNvPr id="33" name="TextBox 32">
                  <a:extLst>
                    <a:ext uri="{FF2B5EF4-FFF2-40B4-BE49-F238E27FC236}">
                      <a16:creationId xmlns:a16="http://schemas.microsoft.com/office/drawing/2014/main" id="{6775463B-54DA-194C-BA9B-DC9D8D01D93A}"/>
                    </a:ext>
                  </a:extLst>
                </p:cNvPr>
                <p:cNvSpPr txBox="1">
                  <a:spLocks noRot="1" noChangeAspect="1" noMove="1" noResize="1" noEditPoints="1" noAdjustHandles="1" noChangeArrowheads="1" noChangeShapeType="1" noTextEdit="1"/>
                </p:cNvSpPr>
                <p:nvPr/>
              </p:nvSpPr>
              <p:spPr>
                <a:xfrm>
                  <a:off x="8688450" y="4921734"/>
                  <a:ext cx="397866" cy="369332"/>
                </a:xfrm>
                <a:prstGeom prst="rect">
                  <a:avLst/>
                </a:prstGeom>
                <a:blipFill>
                  <a:blip r:embed="rId7"/>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E7A2D690-CD34-2E41-86B5-2E68419735BF}"/>
                </a:ext>
              </a:extLst>
            </p:cNvPr>
            <p:cNvSpPr txBox="1"/>
            <p:nvPr/>
          </p:nvSpPr>
          <p:spPr>
            <a:xfrm>
              <a:off x="7266354" y="4552912"/>
              <a:ext cx="518091" cy="646331"/>
            </a:xfrm>
            <a:prstGeom prst="rect">
              <a:avLst/>
            </a:prstGeom>
            <a:noFill/>
          </p:spPr>
          <p:txBody>
            <a:bodyPr wrap="none" rtlCol="0">
              <a:spAutoFit/>
            </a:bodyPr>
            <a:lstStyle/>
            <a:p>
              <a:r>
                <a:rPr lang="en-US" sz="3600" b="1" dirty="0">
                  <a:solidFill>
                    <a:srgbClr val="0000CC"/>
                  </a:solidFill>
                </a:rPr>
                <a:t>H</a:t>
              </a:r>
            </a:p>
          </p:txBody>
        </p:sp>
        <p:cxnSp>
          <p:nvCxnSpPr>
            <p:cNvPr id="35" name="Straight Arrow Connector 34">
              <a:extLst>
                <a:ext uri="{FF2B5EF4-FFF2-40B4-BE49-F238E27FC236}">
                  <a16:creationId xmlns:a16="http://schemas.microsoft.com/office/drawing/2014/main" id="{7802A8FE-A4EE-0246-8311-2047361C7CC1}"/>
                </a:ext>
              </a:extLst>
            </p:cNvPr>
            <p:cNvCxnSpPr/>
            <p:nvPr/>
          </p:nvCxnSpPr>
          <p:spPr bwMode="auto">
            <a:xfrm>
              <a:off x="8309038" y="5034491"/>
              <a:ext cx="650146" cy="4348"/>
            </a:xfrm>
            <a:prstGeom prst="straightConnector1">
              <a:avLst/>
            </a:prstGeom>
            <a:solidFill>
              <a:schemeClr val="accent1"/>
            </a:solidFill>
            <a:ln w="50800" cap="flat" cmpd="sng" algn="ctr">
              <a:solidFill>
                <a:srgbClr val="FF0000"/>
              </a:solidFill>
              <a:prstDash val="solid"/>
              <a:round/>
              <a:headEnd type="none" w="med" len="med"/>
              <a:tailEnd type="triangle" w="med" len="lg"/>
            </a:ln>
            <a:effectLst/>
          </p:spPr>
        </p:cxnSp>
        <p:cxnSp>
          <p:nvCxnSpPr>
            <p:cNvPr id="36" name="Straight Arrow Connector 35">
              <a:extLst>
                <a:ext uri="{FF2B5EF4-FFF2-40B4-BE49-F238E27FC236}">
                  <a16:creationId xmlns:a16="http://schemas.microsoft.com/office/drawing/2014/main" id="{72004561-E3A7-AD45-B380-B261D47A1A6F}"/>
                </a:ext>
              </a:extLst>
            </p:cNvPr>
            <p:cNvCxnSpPr/>
            <p:nvPr/>
          </p:nvCxnSpPr>
          <p:spPr bwMode="auto">
            <a:xfrm>
              <a:off x="8301244" y="4930058"/>
              <a:ext cx="693841" cy="6448"/>
            </a:xfrm>
            <a:prstGeom prst="straightConnector1">
              <a:avLst/>
            </a:prstGeom>
            <a:solidFill>
              <a:schemeClr val="accent1"/>
            </a:solidFill>
            <a:ln w="50800" cap="flat" cmpd="sng" algn="ctr">
              <a:solidFill>
                <a:srgbClr val="0000CC"/>
              </a:solidFill>
              <a:prstDash val="solid"/>
              <a:round/>
              <a:headEnd type="none" w="med" len="med"/>
              <a:tailEnd type="triangle" w="med" len="lg"/>
            </a:ln>
            <a:effectLst/>
          </p:spPr>
        </p:cxnSp>
        <p:sp>
          <p:nvSpPr>
            <p:cNvPr id="37" name="TextBox 36">
              <a:extLst>
                <a:ext uri="{FF2B5EF4-FFF2-40B4-BE49-F238E27FC236}">
                  <a16:creationId xmlns:a16="http://schemas.microsoft.com/office/drawing/2014/main" id="{1E8B2A99-E16D-0D46-8B76-D774F586C130}"/>
                </a:ext>
              </a:extLst>
            </p:cNvPr>
            <p:cNvSpPr txBox="1"/>
            <p:nvPr/>
          </p:nvSpPr>
          <p:spPr>
            <a:xfrm>
              <a:off x="8411771" y="4573288"/>
              <a:ext cx="553357" cy="307777"/>
            </a:xfrm>
            <a:prstGeom prst="rect">
              <a:avLst/>
            </a:prstGeom>
            <a:noFill/>
          </p:spPr>
          <p:txBody>
            <a:bodyPr wrap="none" rtlCol="0">
              <a:spAutoFit/>
            </a:bodyPr>
            <a:lstStyle/>
            <a:p>
              <a:r>
                <a:rPr lang="en-US" sz="1400" b="1">
                  <a:solidFill>
                    <a:srgbClr val="0000CC"/>
                  </a:solidFill>
                </a:rPr>
                <a:t>PGF</a:t>
              </a:r>
              <a:endParaRPr lang="en-US" sz="1400" b="1" dirty="0">
                <a:solidFill>
                  <a:srgbClr val="0000CC"/>
                </a:solidFill>
              </a:endParaRPr>
            </a:p>
          </p:txBody>
        </p:sp>
        <p:sp>
          <p:nvSpPr>
            <p:cNvPr id="38" name="TextBox 37">
              <a:extLst>
                <a:ext uri="{FF2B5EF4-FFF2-40B4-BE49-F238E27FC236}">
                  <a16:creationId xmlns:a16="http://schemas.microsoft.com/office/drawing/2014/main" id="{CEDDAB4B-C697-D044-8B99-5D7B34D48841}"/>
                </a:ext>
              </a:extLst>
            </p:cNvPr>
            <p:cNvSpPr txBox="1"/>
            <p:nvPr/>
          </p:nvSpPr>
          <p:spPr>
            <a:xfrm>
              <a:off x="8268464" y="5092489"/>
              <a:ext cx="1128835" cy="307777"/>
            </a:xfrm>
            <a:prstGeom prst="rect">
              <a:avLst/>
            </a:prstGeom>
            <a:noFill/>
          </p:spPr>
          <p:txBody>
            <a:bodyPr wrap="none" rtlCol="0">
              <a:spAutoFit/>
            </a:bodyPr>
            <a:lstStyle/>
            <a:p>
              <a:r>
                <a:rPr lang="en-US" sz="1400" b="1">
                  <a:solidFill>
                    <a:srgbClr val="FF0000"/>
                  </a:solidFill>
                </a:rPr>
                <a:t>Centrifugal</a:t>
              </a:r>
              <a:endParaRPr lang="en-US" sz="1400" b="1" dirty="0">
                <a:solidFill>
                  <a:srgbClr val="FF0000"/>
                </a:solidFill>
              </a:endParaRPr>
            </a:p>
          </p:txBody>
        </p:sp>
        <p:cxnSp>
          <p:nvCxnSpPr>
            <p:cNvPr id="39" name="Straight Arrow Connector 38">
              <a:extLst>
                <a:ext uri="{FF2B5EF4-FFF2-40B4-BE49-F238E27FC236}">
                  <a16:creationId xmlns:a16="http://schemas.microsoft.com/office/drawing/2014/main" id="{1746E59D-A42B-D74D-8A06-E6970A389993}"/>
                </a:ext>
              </a:extLst>
            </p:cNvPr>
            <p:cNvCxnSpPr/>
            <p:nvPr/>
          </p:nvCxnSpPr>
          <p:spPr bwMode="auto">
            <a:xfrm flipH="1" flipV="1">
              <a:off x="7452132" y="5009733"/>
              <a:ext cx="841482" cy="2551"/>
            </a:xfrm>
            <a:prstGeom prst="straightConnector1">
              <a:avLst/>
            </a:prstGeom>
            <a:solidFill>
              <a:schemeClr val="accent1"/>
            </a:solidFill>
            <a:ln w="50800" cap="flat" cmpd="sng" algn="ctr">
              <a:solidFill>
                <a:srgbClr val="FF9933"/>
              </a:solidFill>
              <a:prstDash val="solid"/>
              <a:round/>
              <a:headEnd type="none" w="med" len="med"/>
              <a:tailEnd type="triangle" w="med" len="lg"/>
            </a:ln>
            <a:effectLst/>
          </p:spPr>
        </p:cxnSp>
        <p:sp>
          <p:nvSpPr>
            <p:cNvPr id="40" name="TextBox 39">
              <a:extLst>
                <a:ext uri="{FF2B5EF4-FFF2-40B4-BE49-F238E27FC236}">
                  <a16:creationId xmlns:a16="http://schemas.microsoft.com/office/drawing/2014/main" id="{750AE27F-D612-F049-830F-4D9DCB9C6DFE}"/>
                </a:ext>
              </a:extLst>
            </p:cNvPr>
            <p:cNvSpPr txBox="1"/>
            <p:nvPr/>
          </p:nvSpPr>
          <p:spPr>
            <a:xfrm>
              <a:off x="7456937" y="5058848"/>
              <a:ext cx="851515" cy="307777"/>
            </a:xfrm>
            <a:prstGeom prst="rect">
              <a:avLst/>
            </a:prstGeom>
            <a:noFill/>
          </p:spPr>
          <p:txBody>
            <a:bodyPr wrap="none" rtlCol="0">
              <a:spAutoFit/>
            </a:bodyPr>
            <a:lstStyle/>
            <a:p>
              <a:r>
                <a:rPr lang="en-US" sz="1400" b="1">
                  <a:solidFill>
                    <a:srgbClr val="FF9933"/>
                  </a:solidFill>
                </a:rPr>
                <a:t>Coriolis</a:t>
              </a:r>
            </a:p>
          </p:txBody>
        </p:sp>
      </p:grpSp>
      <p:sp>
        <p:nvSpPr>
          <p:cNvPr id="45" name="Rectangle 44">
            <a:extLst>
              <a:ext uri="{FF2B5EF4-FFF2-40B4-BE49-F238E27FC236}">
                <a16:creationId xmlns:a16="http://schemas.microsoft.com/office/drawing/2014/main" id="{E3987ADF-C93D-AC4C-AEDA-CBDC7C0FCFBF}"/>
              </a:ext>
            </a:extLst>
          </p:cNvPr>
          <p:cNvSpPr/>
          <p:nvPr/>
        </p:nvSpPr>
        <p:spPr>
          <a:xfrm>
            <a:off x="828478" y="4558154"/>
            <a:ext cx="8424936" cy="1631216"/>
          </a:xfrm>
          <a:prstGeom prst="rect">
            <a:avLst/>
          </a:prstGeom>
          <a:solidFill>
            <a:schemeClr val="bg2"/>
          </a:solidFill>
        </p:spPr>
        <p:txBody>
          <a:bodyPr wrap="square">
            <a:spAutoFit/>
          </a:bodyPr>
          <a:lstStyle/>
          <a:p>
            <a:r>
              <a:rPr lang="en-US" altLang="zh-CN" sz="2000" b="1" dirty="0"/>
              <a:t>GOALS</a:t>
            </a:r>
          </a:p>
          <a:p>
            <a:pPr marL="285750" indent="-285750">
              <a:buFont typeface="Arial" panose="020B0604020202020204" pitchFamily="34" charset="0"/>
              <a:buChar char="•"/>
            </a:pPr>
            <a:r>
              <a:rPr lang="en-US" altLang="zh-CN" sz="2000" u="sng" dirty="0"/>
              <a:t>Diagnosis</a:t>
            </a:r>
            <a:r>
              <a:rPr lang="zh-CN" altLang="en-US" sz="2000" u="sng" dirty="0"/>
              <a:t> </a:t>
            </a:r>
            <a:r>
              <a:rPr lang="en-US" altLang="zh-CN" sz="2000" u="sng" dirty="0"/>
              <a:t>-</a:t>
            </a:r>
            <a:r>
              <a:rPr lang="zh-CN" altLang="en-US" sz="2000" u="sng" dirty="0"/>
              <a:t> </a:t>
            </a:r>
            <a:r>
              <a:rPr lang="en-US" altLang="zh-CN" sz="2000" dirty="0"/>
              <a:t>Understand</a:t>
            </a:r>
            <a:r>
              <a:rPr lang="zh-CN" altLang="en-US" sz="2000" dirty="0"/>
              <a:t> </a:t>
            </a:r>
            <a:r>
              <a:rPr lang="en-US" altLang="zh-CN" sz="2000" dirty="0"/>
              <a:t>dynamics</a:t>
            </a:r>
            <a:r>
              <a:rPr lang="zh-CN" altLang="en-US" sz="2000" dirty="0"/>
              <a:t> </a:t>
            </a:r>
            <a:r>
              <a:rPr lang="en-US" altLang="zh-CN" sz="2000" dirty="0"/>
              <a:t>of</a:t>
            </a:r>
            <a:r>
              <a:rPr lang="zh-CN" altLang="en-US" sz="2000" dirty="0"/>
              <a:t> </a:t>
            </a:r>
            <a:r>
              <a:rPr lang="en-US" altLang="zh-CN" sz="2000" dirty="0"/>
              <a:t>large</a:t>
            </a:r>
            <a:r>
              <a:rPr lang="zh-CN" altLang="en-US" sz="2000" dirty="0"/>
              <a:t> </a:t>
            </a:r>
            <a:r>
              <a:rPr lang="en-US" altLang="zh-CN" sz="2000" dirty="0"/>
              <a:t>scale</a:t>
            </a:r>
            <a:r>
              <a:rPr lang="zh-CN" altLang="en-US" sz="2000" dirty="0"/>
              <a:t> </a:t>
            </a:r>
            <a:r>
              <a:rPr lang="en-US" altLang="zh-CN" sz="2000" dirty="0"/>
              <a:t>motion</a:t>
            </a:r>
            <a:r>
              <a:rPr lang="zh-CN" altLang="en-US" sz="2000" dirty="0"/>
              <a:t> </a:t>
            </a:r>
            <a:r>
              <a:rPr lang="en-US" altLang="zh-CN" sz="2000" dirty="0"/>
              <a:t>in</a:t>
            </a:r>
            <a:r>
              <a:rPr lang="zh-CN" altLang="en-US" sz="2000" dirty="0"/>
              <a:t> </a:t>
            </a:r>
            <a:r>
              <a:rPr lang="en-US" altLang="zh-CN" sz="2000" dirty="0"/>
              <a:t>atmosphere</a:t>
            </a:r>
          </a:p>
          <a:p>
            <a:pPr marL="738188" lvl="1" indent="-285750">
              <a:buFont typeface="Arial" panose="020B0604020202020204" pitchFamily="34" charset="0"/>
              <a:buChar char="•"/>
            </a:pPr>
            <a:r>
              <a:rPr lang="en-US" altLang="zh-CN" sz="2000" i="1" dirty="0"/>
              <a:t>Circulation,</a:t>
            </a:r>
            <a:r>
              <a:rPr lang="zh-CN" altLang="en-US" sz="2000" i="1" dirty="0"/>
              <a:t> </a:t>
            </a:r>
            <a:r>
              <a:rPr lang="en-US" altLang="zh-CN" sz="2000" i="1" dirty="0"/>
              <a:t>Vorticity</a:t>
            </a:r>
            <a:r>
              <a:rPr lang="zh-CN" altLang="en-US" sz="2000" i="1" dirty="0"/>
              <a:t> </a:t>
            </a:r>
            <a:r>
              <a:rPr lang="en-US" altLang="zh-CN" sz="2000" i="1" dirty="0"/>
              <a:t>and</a:t>
            </a:r>
            <a:r>
              <a:rPr lang="zh-CN" altLang="en-US" sz="2000" i="1" dirty="0"/>
              <a:t> </a:t>
            </a:r>
            <a:r>
              <a:rPr lang="en-US" altLang="zh-CN" sz="2000" i="1" dirty="0"/>
              <a:t>Potential</a:t>
            </a:r>
            <a:r>
              <a:rPr lang="zh-CN" altLang="en-US" sz="2000" i="1" dirty="0"/>
              <a:t> </a:t>
            </a:r>
            <a:r>
              <a:rPr lang="en-US" altLang="zh-CN" sz="2000" i="1" dirty="0"/>
              <a:t>Vorticity</a:t>
            </a:r>
          </a:p>
          <a:p>
            <a:pPr marL="285750" indent="-285750">
              <a:buFont typeface="Arial" panose="020B0604020202020204" pitchFamily="34" charset="0"/>
              <a:buChar char="•"/>
            </a:pPr>
            <a:r>
              <a:rPr lang="en-US" altLang="zh-CN" sz="2000" u="sng" dirty="0"/>
              <a:t>Prognosis</a:t>
            </a:r>
            <a:r>
              <a:rPr lang="zh-CN" altLang="en-US" sz="2000" u="sng" dirty="0"/>
              <a:t> </a:t>
            </a:r>
            <a:r>
              <a:rPr lang="en-US" altLang="zh-CN" sz="2000" u="sng" dirty="0"/>
              <a:t>-</a:t>
            </a:r>
            <a:r>
              <a:rPr lang="zh-CN" altLang="en-US" sz="2000" dirty="0"/>
              <a:t> </a:t>
            </a:r>
            <a:r>
              <a:rPr lang="en-US" altLang="zh-CN" sz="2000" dirty="0"/>
              <a:t>Predict</a:t>
            </a:r>
            <a:r>
              <a:rPr lang="zh-CN" altLang="en-US" sz="2000" dirty="0"/>
              <a:t> </a:t>
            </a:r>
            <a:r>
              <a:rPr lang="en-US" altLang="zh-CN" sz="2000" dirty="0"/>
              <a:t>future</a:t>
            </a:r>
            <a:r>
              <a:rPr lang="zh-CN" altLang="en-US" sz="2000" dirty="0"/>
              <a:t> </a:t>
            </a:r>
            <a:r>
              <a:rPr lang="en-US" altLang="zh-CN" sz="2000" dirty="0"/>
              <a:t>atmospheric</a:t>
            </a:r>
            <a:r>
              <a:rPr lang="zh-CN" altLang="en-US" sz="2000" dirty="0"/>
              <a:t> </a:t>
            </a:r>
            <a:r>
              <a:rPr lang="en-US" altLang="zh-CN" sz="2000" dirty="0"/>
              <a:t>motions</a:t>
            </a:r>
          </a:p>
          <a:p>
            <a:pPr marL="738188" lvl="1" indent="-285750">
              <a:buFont typeface="Arial" panose="020B0604020202020204" pitchFamily="34" charset="0"/>
              <a:buChar char="•"/>
            </a:pPr>
            <a:r>
              <a:rPr lang="en-US" altLang="zh-CN" sz="2000" i="1" dirty="0"/>
              <a:t>Equations</a:t>
            </a:r>
            <a:r>
              <a:rPr lang="zh-CN" altLang="en-US" sz="2000" i="1" dirty="0"/>
              <a:t> </a:t>
            </a:r>
            <a:r>
              <a:rPr lang="en-US" altLang="zh-CN" sz="2000" i="1" dirty="0"/>
              <a:t>of</a:t>
            </a:r>
            <a:r>
              <a:rPr lang="zh-CN" altLang="en-US" sz="2000" i="1" dirty="0"/>
              <a:t> </a:t>
            </a:r>
            <a:r>
              <a:rPr lang="en-US" altLang="zh-CN" sz="2000" i="1" dirty="0"/>
              <a:t>Circulation,</a:t>
            </a:r>
            <a:r>
              <a:rPr lang="zh-CN" altLang="en-US" sz="2000" i="1" dirty="0"/>
              <a:t> </a:t>
            </a:r>
            <a:r>
              <a:rPr lang="en-US" altLang="zh-CN" sz="2000" i="1" dirty="0"/>
              <a:t>Vorticity</a:t>
            </a:r>
            <a:r>
              <a:rPr lang="zh-CN" altLang="en-US" sz="2000" i="1" dirty="0"/>
              <a:t> </a:t>
            </a:r>
            <a:r>
              <a:rPr lang="en-US" altLang="zh-CN" sz="2000" i="1" dirty="0"/>
              <a:t>and</a:t>
            </a:r>
            <a:r>
              <a:rPr lang="zh-CN" altLang="en-US" sz="2000" i="1" dirty="0"/>
              <a:t> </a:t>
            </a:r>
            <a:r>
              <a:rPr lang="en-US" altLang="zh-CN" sz="2000" i="1" dirty="0"/>
              <a:t>Potential</a:t>
            </a:r>
            <a:r>
              <a:rPr lang="zh-CN" altLang="en-US" sz="2000" i="1" dirty="0"/>
              <a:t> </a:t>
            </a:r>
            <a:r>
              <a:rPr lang="en-US" altLang="zh-CN" sz="2000" i="1" dirty="0"/>
              <a:t>Vorticity</a:t>
            </a:r>
            <a:endParaRPr lang="en-US" sz="2000" i="1" dirty="0"/>
          </a:p>
        </p:txBody>
      </p:sp>
    </p:spTree>
    <p:extLst>
      <p:ext uri="{BB962C8B-B14F-4D97-AF65-F5344CB8AC3E}">
        <p14:creationId xmlns:p14="http://schemas.microsoft.com/office/powerpoint/2010/main" val="975023289"/>
      </p:ext>
    </p:extLst>
  </p:cSld>
  <p:clrMapOvr>
    <a:masterClrMapping/>
  </p:clrMapOvr>
  <p:transition advTm="102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FE11-12D6-8A41-A173-CD4B7EEB56DC}"/>
              </a:ext>
            </a:extLst>
          </p:cNvPr>
          <p:cNvSpPr>
            <a:spLocks noGrp="1"/>
          </p:cNvSpPr>
          <p:nvPr>
            <p:ph type="title"/>
          </p:nvPr>
        </p:nvSpPr>
        <p:spPr/>
        <p:txBody>
          <a:bodyPr/>
          <a:lstStyle/>
          <a:p>
            <a:r>
              <a:rPr lang="en-US" dirty="0">
                <a:solidFill>
                  <a:srgbClr val="FF0000"/>
                </a:solidFill>
              </a:rPr>
              <a:t>Tilting Term</a:t>
            </a:r>
          </a:p>
        </p:txBody>
      </p:sp>
      <p:sp>
        <p:nvSpPr>
          <p:cNvPr id="3" name="Slide Number Placeholder 2">
            <a:extLst>
              <a:ext uri="{FF2B5EF4-FFF2-40B4-BE49-F238E27FC236}">
                <a16:creationId xmlns:a16="http://schemas.microsoft.com/office/drawing/2014/main" id="{C77C1413-9C5E-8A4B-8E0A-DD1EECBB3971}"/>
              </a:ext>
            </a:extLst>
          </p:cNvPr>
          <p:cNvSpPr>
            <a:spLocks noGrp="1"/>
          </p:cNvSpPr>
          <p:nvPr>
            <p:ph type="sldNum" sz="quarter" idx="12"/>
          </p:nvPr>
        </p:nvSpPr>
        <p:spPr/>
        <p:txBody>
          <a:bodyPr/>
          <a:lstStyle/>
          <a:p>
            <a:pPr>
              <a:defRPr/>
            </a:pPr>
            <a:fld id="{B3DD023D-70E8-E542-A2AC-A0326937671E}" type="slidenum">
              <a:rPr lang="en-US" altLang="zh-CN" smtClean="0"/>
              <a:pPr>
                <a:defRPr/>
              </a:pPr>
              <a:t>10</a:t>
            </a:fld>
            <a:endParaRPr lang="zh-CN" altLang="zh-CN" dirty="0"/>
          </a:p>
        </p:txBody>
      </p:sp>
      <p:sp>
        <p:nvSpPr>
          <p:cNvPr id="4" name="Content Placeholder 2">
            <a:extLst>
              <a:ext uri="{FF2B5EF4-FFF2-40B4-BE49-F238E27FC236}">
                <a16:creationId xmlns:a16="http://schemas.microsoft.com/office/drawing/2014/main" id="{FE30BE4E-FE76-0340-AEAB-CE7CDD17E611}"/>
              </a:ext>
            </a:extLst>
          </p:cNvPr>
          <p:cNvSpPr txBox="1">
            <a:spLocks/>
          </p:cNvSpPr>
          <p:nvPr/>
        </p:nvSpPr>
        <p:spPr>
          <a:xfrm>
            <a:off x="5490601" y="2234535"/>
            <a:ext cx="3196197" cy="3946536"/>
          </a:xfrm>
          <a:prstGeom prst="rect">
            <a:avLst/>
          </a:prstGeom>
        </p:spPr>
        <p:txBody>
          <a:bodyPr>
            <a:normAutofit/>
          </a:bodyPr>
          <a:lstStyle>
            <a:lvl1pPr marL="338138" indent="-338138" algn="l" defTabSz="904875"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35013" indent="-282575" algn="l" defTabSz="904875" rtl="0" eaLnBrk="0" fontAlgn="base" hangingPunct="0">
              <a:spcBef>
                <a:spcPct val="20000"/>
              </a:spcBef>
              <a:spcAft>
                <a:spcPct val="0"/>
              </a:spcAft>
              <a:buFont typeface="Arial" charset="0"/>
              <a:buChar char="–"/>
              <a:defRPr sz="2800">
                <a:solidFill>
                  <a:schemeClr val="tx1"/>
                </a:solidFill>
                <a:latin typeface="+mn-lt"/>
                <a:ea typeface="+mn-ea"/>
              </a:defRPr>
            </a:lvl2pPr>
            <a:lvl3pPr marL="1130300" indent="-225425" algn="l" defTabSz="904875" rtl="0" eaLnBrk="0" fontAlgn="base" hangingPunct="0">
              <a:spcBef>
                <a:spcPct val="20000"/>
              </a:spcBef>
              <a:spcAft>
                <a:spcPct val="0"/>
              </a:spcAft>
              <a:buFont typeface="Arial" charset="0"/>
              <a:buChar char="•"/>
              <a:defRPr sz="2400">
                <a:solidFill>
                  <a:schemeClr val="tx1"/>
                </a:solidFill>
                <a:latin typeface="+mn-lt"/>
                <a:ea typeface="+mn-ea"/>
              </a:defRPr>
            </a:lvl3pPr>
            <a:lvl4pPr marL="1582738" indent="-225425" algn="l" defTabSz="904875" rtl="0" eaLnBrk="0" fontAlgn="base" hangingPunct="0">
              <a:spcBef>
                <a:spcPct val="20000"/>
              </a:spcBef>
              <a:spcAft>
                <a:spcPct val="0"/>
              </a:spcAft>
              <a:buFont typeface="Arial" charset="0"/>
              <a:buChar char="–"/>
              <a:defRPr sz="2000">
                <a:solidFill>
                  <a:schemeClr val="tx1"/>
                </a:solidFill>
                <a:latin typeface="+mn-lt"/>
                <a:ea typeface="+mn-ea"/>
              </a:defRPr>
            </a:lvl4pPr>
            <a:lvl5pPr marL="2035175" indent="-225425" algn="l" defTabSz="904875" rtl="0" eaLnBrk="0" fontAlgn="base" hangingPunct="0">
              <a:spcBef>
                <a:spcPct val="20000"/>
              </a:spcBef>
              <a:spcAft>
                <a:spcPct val="0"/>
              </a:spcAft>
              <a:buFont typeface="Arial" charset="0"/>
              <a:buChar char="»"/>
              <a:defRPr sz="2000">
                <a:solidFill>
                  <a:schemeClr val="tx1"/>
                </a:solidFill>
                <a:latin typeface="+mn-lt"/>
                <a:ea typeface="+mn-ea"/>
              </a:defRPr>
            </a:lvl5pPr>
            <a:lvl6pPr marL="2492412" indent="-225429" algn="l" defTabSz="904888"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49618" indent="-225429" algn="l" defTabSz="904888"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06825" indent="-225429" algn="l" defTabSz="904888"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64031" indent="-225429" algn="l" defTabSz="904888" rtl="0" eaLnBrk="0" fontAlgn="base" hangingPunct="0">
              <a:spcBef>
                <a:spcPct val="20000"/>
              </a:spcBef>
              <a:spcAft>
                <a:spcPct val="0"/>
              </a:spcAft>
              <a:buFont typeface="Arial" pitchFamily="34" charset="0"/>
              <a:buChar char="»"/>
              <a:defRPr sz="2000">
                <a:solidFill>
                  <a:schemeClr val="tx1"/>
                </a:solidFill>
                <a:latin typeface="+mn-lt"/>
                <a:ea typeface="+mn-ea"/>
              </a:defRPr>
            </a:lvl9pPr>
          </a:lstStyle>
          <a:p>
            <a:pPr marL="0" indent="0">
              <a:buFont typeface="Arial" charset="0"/>
              <a:buNone/>
            </a:pPr>
            <a:r>
              <a:rPr lang="en-US" kern="0" dirty="0"/>
              <a:t>If </a:t>
            </a:r>
            <a:r>
              <a:rPr lang="en-US" i="1" kern="0" dirty="0">
                <a:solidFill>
                  <a:srgbClr val="FF0000"/>
                </a:solidFill>
              </a:rPr>
              <a:t>∂v/∂z &gt; 0 </a:t>
            </a:r>
            <a:r>
              <a:rPr lang="en-US" kern="0" dirty="0"/>
              <a:t>and </a:t>
            </a:r>
            <a:r>
              <a:rPr lang="en-US" i="1" kern="0" dirty="0">
                <a:solidFill>
                  <a:srgbClr val="FF0000"/>
                </a:solidFill>
              </a:rPr>
              <a:t>∂w/∂x &lt; 0</a:t>
            </a:r>
            <a:r>
              <a:rPr lang="en-US" kern="0" dirty="0"/>
              <a:t>, there will be a generation of positive vertical vorticity.</a:t>
            </a:r>
          </a:p>
        </p:txBody>
      </p:sp>
      <p:graphicFrame>
        <p:nvGraphicFramePr>
          <p:cNvPr id="5" name="Object 4">
            <a:extLst>
              <a:ext uri="{FF2B5EF4-FFF2-40B4-BE49-F238E27FC236}">
                <a16:creationId xmlns:a16="http://schemas.microsoft.com/office/drawing/2014/main" id="{199CF283-5043-E847-8A15-47E7080B5D1A}"/>
              </a:ext>
            </a:extLst>
          </p:cNvPr>
          <p:cNvGraphicFramePr>
            <a:graphicFrameLocks noChangeAspect="1"/>
          </p:cNvGraphicFramePr>
          <p:nvPr>
            <p:extLst>
              <p:ext uri="{D42A27DB-BD31-4B8C-83A1-F6EECF244321}">
                <p14:modId xmlns:p14="http://schemas.microsoft.com/office/powerpoint/2010/main" val="1928138327"/>
              </p:ext>
            </p:extLst>
          </p:nvPr>
        </p:nvGraphicFramePr>
        <p:xfrm>
          <a:off x="828477" y="1918488"/>
          <a:ext cx="4432072" cy="3946536"/>
        </p:xfrm>
        <a:graphic>
          <a:graphicData uri="http://schemas.openxmlformats.org/presentationml/2006/ole">
            <mc:AlternateContent xmlns:mc="http://schemas.openxmlformats.org/markup-compatibility/2006">
              <mc:Choice xmlns:v="urn:schemas-microsoft-com:vml" Requires="v">
                <p:oleObj spid="_x0000_s6167" name="Document" r:id="rId4" imgW="4521200" imgH="4025900" progId="Word.Document.12">
                  <p:embed/>
                </p:oleObj>
              </mc:Choice>
              <mc:Fallback>
                <p:oleObj name="Document" r:id="rId4" imgW="4521200" imgH="4025900" progId="Word.Document.12">
                  <p:embed/>
                  <p:pic>
                    <p:nvPicPr>
                      <p:cNvPr id="4" name="Object 3"/>
                      <p:cNvPicPr/>
                      <p:nvPr/>
                    </p:nvPicPr>
                    <p:blipFill>
                      <a:blip r:embed="rId5"/>
                      <a:stretch>
                        <a:fillRect/>
                      </a:stretch>
                    </p:blipFill>
                    <p:spPr>
                      <a:xfrm>
                        <a:off x="828477" y="1918488"/>
                        <a:ext cx="4432072" cy="3946536"/>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80C66500-248E-4043-8EEE-CE3988EADBD5}"/>
              </a:ext>
            </a:extLst>
          </p:cNvPr>
          <p:cNvPicPr>
            <a:picLocks noChangeAspect="1"/>
          </p:cNvPicPr>
          <p:nvPr/>
        </p:nvPicPr>
        <p:blipFill>
          <a:blip r:embed="rId6"/>
          <a:stretch>
            <a:fillRect/>
          </a:stretch>
        </p:blipFill>
        <p:spPr>
          <a:xfrm>
            <a:off x="5653013" y="929342"/>
            <a:ext cx="2880320" cy="925194"/>
          </a:xfrm>
          <a:prstGeom prst="rect">
            <a:avLst/>
          </a:prstGeom>
        </p:spPr>
      </p:pic>
    </p:spTree>
    <p:extLst>
      <p:ext uri="{BB962C8B-B14F-4D97-AF65-F5344CB8AC3E}">
        <p14:creationId xmlns:p14="http://schemas.microsoft.com/office/powerpoint/2010/main" val="395037481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B260C9-355E-FA4A-9F18-DABBBA2AFA1E}"/>
              </a:ext>
            </a:extLst>
          </p:cNvPr>
          <p:cNvSpPr>
            <a:spLocks noGrp="1"/>
          </p:cNvSpPr>
          <p:nvPr>
            <p:ph type="sldNum" sz="quarter" idx="12"/>
          </p:nvPr>
        </p:nvSpPr>
        <p:spPr/>
        <p:txBody>
          <a:bodyPr/>
          <a:lstStyle/>
          <a:p>
            <a:pPr>
              <a:defRPr/>
            </a:pPr>
            <a:fld id="{0110085B-362B-104B-9170-A77917246491}" type="slidenum">
              <a:rPr lang="en-US" altLang="zh-CN" smtClean="0"/>
              <a:pPr>
                <a:defRPr/>
              </a:pPr>
              <a:t>11</a:t>
            </a:fld>
            <a:endParaRPr lang="zh-CN" altLang="zh-CN"/>
          </a:p>
        </p:txBody>
      </p:sp>
      <p:sp>
        <p:nvSpPr>
          <p:cNvPr id="3" name="Title 1">
            <a:extLst>
              <a:ext uri="{FF2B5EF4-FFF2-40B4-BE49-F238E27FC236}">
                <a16:creationId xmlns:a16="http://schemas.microsoft.com/office/drawing/2014/main" id="{EE82CF4C-2F28-B346-AB5F-B7EC2B0E56D0}"/>
              </a:ext>
            </a:extLst>
          </p:cNvPr>
          <p:cNvSpPr txBox="1">
            <a:spLocks/>
          </p:cNvSpPr>
          <p:nvPr/>
        </p:nvSpPr>
        <p:spPr>
          <a:xfrm>
            <a:off x="457200" y="274638"/>
            <a:ext cx="8229600" cy="1143000"/>
          </a:xfrm>
          <a:prstGeom prst="rect">
            <a:avLst/>
          </a:prstGeom>
        </p:spPr>
        <p:txBody>
          <a:bodyPr/>
          <a:lstStyle>
            <a:lvl1pPr algn="ctr" defTabSz="904875" rtl="0" eaLnBrk="0" fontAlgn="base" hangingPunct="0">
              <a:spcBef>
                <a:spcPct val="0"/>
              </a:spcBef>
              <a:spcAft>
                <a:spcPct val="0"/>
              </a:spcAft>
              <a:defRPr sz="4400">
                <a:solidFill>
                  <a:schemeClr val="tx1"/>
                </a:solidFill>
                <a:latin typeface="+mj-lt"/>
                <a:ea typeface="+mj-ea"/>
                <a:cs typeface="+mj-cs"/>
              </a:defRPr>
            </a:lvl1pPr>
            <a:lvl2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2pPr>
            <a:lvl3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3pPr>
            <a:lvl4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4pPr>
            <a:lvl5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5pPr>
            <a:lvl6pPr marL="457207" algn="ctr" defTabSz="904888" rtl="0" eaLnBrk="0" fontAlgn="base" hangingPunct="0">
              <a:spcBef>
                <a:spcPct val="0"/>
              </a:spcBef>
              <a:spcAft>
                <a:spcPct val="0"/>
              </a:spcAft>
              <a:defRPr sz="4400">
                <a:solidFill>
                  <a:schemeClr val="tx1"/>
                </a:solidFill>
                <a:latin typeface="Calibri" pitchFamily="2" charset="0"/>
                <a:ea typeface="宋体" pitchFamily="2" charset="-122"/>
              </a:defRPr>
            </a:lvl6pPr>
            <a:lvl7pPr marL="914414" algn="ctr" defTabSz="904888" rtl="0" eaLnBrk="0" fontAlgn="base" hangingPunct="0">
              <a:spcBef>
                <a:spcPct val="0"/>
              </a:spcBef>
              <a:spcAft>
                <a:spcPct val="0"/>
              </a:spcAft>
              <a:defRPr sz="4400">
                <a:solidFill>
                  <a:schemeClr val="tx1"/>
                </a:solidFill>
                <a:latin typeface="Calibri" pitchFamily="2" charset="0"/>
                <a:ea typeface="宋体" pitchFamily="2" charset="-122"/>
              </a:defRPr>
            </a:lvl7pPr>
            <a:lvl8pPr marL="1371620" algn="ctr" defTabSz="904888" rtl="0" eaLnBrk="0" fontAlgn="base" hangingPunct="0">
              <a:spcBef>
                <a:spcPct val="0"/>
              </a:spcBef>
              <a:spcAft>
                <a:spcPct val="0"/>
              </a:spcAft>
              <a:defRPr sz="4400">
                <a:solidFill>
                  <a:schemeClr val="tx1"/>
                </a:solidFill>
                <a:latin typeface="Calibri" pitchFamily="2" charset="0"/>
                <a:ea typeface="宋体" pitchFamily="2" charset="-122"/>
              </a:defRPr>
            </a:lvl8pPr>
            <a:lvl9pPr marL="1828827" algn="ctr" defTabSz="904888" rtl="0" eaLnBrk="0" fontAlgn="base" hangingPunct="0">
              <a:spcBef>
                <a:spcPct val="0"/>
              </a:spcBef>
              <a:spcAft>
                <a:spcPct val="0"/>
              </a:spcAft>
              <a:defRPr sz="4400">
                <a:solidFill>
                  <a:schemeClr val="tx1"/>
                </a:solidFill>
                <a:latin typeface="Calibri" pitchFamily="2" charset="0"/>
                <a:ea typeface="宋体" pitchFamily="2" charset="-122"/>
              </a:defRPr>
            </a:lvl9pPr>
          </a:lstStyle>
          <a:p>
            <a:r>
              <a:rPr lang="en-US" kern="0" dirty="0">
                <a:solidFill>
                  <a:srgbClr val="FF0000"/>
                </a:solidFill>
              </a:rPr>
              <a:t> Solenoidal Term</a:t>
            </a:r>
            <a:r>
              <a:rPr lang="zh-CN" altLang="en-US" kern="0" dirty="0">
                <a:solidFill>
                  <a:srgbClr val="FF0000"/>
                </a:solidFill>
              </a:rPr>
              <a:t> </a:t>
            </a:r>
            <a:r>
              <a:rPr lang="en-US" altLang="zh-CN" kern="0" dirty="0">
                <a:solidFill>
                  <a:srgbClr val="FF0000"/>
                </a:solidFill>
              </a:rPr>
              <a:t>(Baroclinic)</a:t>
            </a:r>
            <a:endParaRPr lang="en-US" kern="0" dirty="0">
              <a:solidFill>
                <a:srgbClr val="FF0000"/>
              </a:solidFill>
            </a:endParaRPr>
          </a:p>
        </p:txBody>
      </p:sp>
      <p:sp>
        <p:nvSpPr>
          <p:cNvPr id="4" name="Content Placeholder 2">
            <a:extLst>
              <a:ext uri="{FF2B5EF4-FFF2-40B4-BE49-F238E27FC236}">
                <a16:creationId xmlns:a16="http://schemas.microsoft.com/office/drawing/2014/main" id="{41474EC4-DD14-4049-BBA0-A7B2961D2F19}"/>
              </a:ext>
            </a:extLst>
          </p:cNvPr>
          <p:cNvSpPr txBox="1">
            <a:spLocks/>
          </p:cNvSpPr>
          <p:nvPr/>
        </p:nvSpPr>
        <p:spPr>
          <a:xfrm>
            <a:off x="375775" y="5231751"/>
            <a:ext cx="8229600" cy="1434841"/>
          </a:xfrm>
          <a:prstGeom prst="rect">
            <a:avLst/>
          </a:prstGeom>
        </p:spPr>
        <p:txBody>
          <a:bodyPr>
            <a:normAutofit/>
          </a:bodyPr>
          <a:lstStyle>
            <a:lvl1pPr marL="338138" indent="-338138" algn="l" defTabSz="904875"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35013" indent="-282575" algn="l" defTabSz="904875" rtl="0" eaLnBrk="0" fontAlgn="base" hangingPunct="0">
              <a:spcBef>
                <a:spcPct val="20000"/>
              </a:spcBef>
              <a:spcAft>
                <a:spcPct val="0"/>
              </a:spcAft>
              <a:buFont typeface="Arial" charset="0"/>
              <a:buChar char="–"/>
              <a:defRPr sz="2800">
                <a:solidFill>
                  <a:schemeClr val="tx1"/>
                </a:solidFill>
                <a:latin typeface="+mn-lt"/>
                <a:ea typeface="+mn-ea"/>
              </a:defRPr>
            </a:lvl2pPr>
            <a:lvl3pPr marL="1130300" indent="-225425" algn="l" defTabSz="904875" rtl="0" eaLnBrk="0" fontAlgn="base" hangingPunct="0">
              <a:spcBef>
                <a:spcPct val="20000"/>
              </a:spcBef>
              <a:spcAft>
                <a:spcPct val="0"/>
              </a:spcAft>
              <a:buFont typeface="Arial" charset="0"/>
              <a:buChar char="•"/>
              <a:defRPr sz="2400">
                <a:solidFill>
                  <a:schemeClr val="tx1"/>
                </a:solidFill>
                <a:latin typeface="+mn-lt"/>
                <a:ea typeface="+mn-ea"/>
              </a:defRPr>
            </a:lvl3pPr>
            <a:lvl4pPr marL="1582738" indent="-225425" algn="l" defTabSz="904875" rtl="0" eaLnBrk="0" fontAlgn="base" hangingPunct="0">
              <a:spcBef>
                <a:spcPct val="20000"/>
              </a:spcBef>
              <a:spcAft>
                <a:spcPct val="0"/>
              </a:spcAft>
              <a:buFont typeface="Arial" charset="0"/>
              <a:buChar char="–"/>
              <a:defRPr sz="2000">
                <a:solidFill>
                  <a:schemeClr val="tx1"/>
                </a:solidFill>
                <a:latin typeface="+mn-lt"/>
                <a:ea typeface="+mn-ea"/>
              </a:defRPr>
            </a:lvl4pPr>
            <a:lvl5pPr marL="2035175" indent="-225425" algn="l" defTabSz="904875" rtl="0" eaLnBrk="0" fontAlgn="base" hangingPunct="0">
              <a:spcBef>
                <a:spcPct val="20000"/>
              </a:spcBef>
              <a:spcAft>
                <a:spcPct val="0"/>
              </a:spcAft>
              <a:buFont typeface="Arial" charset="0"/>
              <a:buChar char="»"/>
              <a:defRPr sz="2000">
                <a:solidFill>
                  <a:schemeClr val="tx1"/>
                </a:solidFill>
                <a:latin typeface="+mn-lt"/>
                <a:ea typeface="+mn-ea"/>
              </a:defRPr>
            </a:lvl5pPr>
            <a:lvl6pPr marL="2492412" indent="-225429" algn="l" defTabSz="904888"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49618" indent="-225429" algn="l" defTabSz="904888"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06825" indent="-225429" algn="l" defTabSz="904888"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64031" indent="-225429" algn="l" defTabSz="904888" rtl="0" eaLnBrk="0" fontAlgn="base" hangingPunct="0">
              <a:spcBef>
                <a:spcPct val="20000"/>
              </a:spcBef>
              <a:spcAft>
                <a:spcPct val="0"/>
              </a:spcAft>
              <a:buFont typeface="Arial" pitchFamily="34" charset="0"/>
              <a:buChar char="»"/>
              <a:defRPr sz="2000">
                <a:solidFill>
                  <a:schemeClr val="tx1"/>
                </a:solidFill>
                <a:latin typeface="+mn-lt"/>
                <a:ea typeface="+mn-ea"/>
              </a:defRPr>
            </a:lvl9pPr>
          </a:lstStyle>
          <a:p>
            <a:pPr marL="0" indent="0">
              <a:buFont typeface="Arial" charset="0"/>
              <a:buNone/>
            </a:pPr>
            <a:r>
              <a:rPr lang="en-US" kern="0" dirty="0"/>
              <a:t>The solenoidal term in the circulation theorem divided by the area (</a:t>
            </a:r>
            <a:r>
              <a:rPr lang="en-US" i="1" kern="0" dirty="0">
                <a:solidFill>
                  <a:srgbClr val="FF0000"/>
                </a:solidFill>
              </a:rPr>
              <a:t>A</a:t>
            </a:r>
            <a:r>
              <a:rPr lang="en-US" kern="0" dirty="0"/>
              <a:t>) when </a:t>
            </a:r>
            <a:r>
              <a:rPr lang="en-US" i="1" kern="0" dirty="0">
                <a:solidFill>
                  <a:srgbClr val="FF0000"/>
                </a:solidFill>
              </a:rPr>
              <a:t>A</a:t>
            </a:r>
            <a:r>
              <a:rPr lang="en-US" i="1" kern="0" dirty="0">
                <a:solidFill>
                  <a:srgbClr val="FF0000"/>
                </a:solidFill>
                <a:sym typeface="Wingdings"/>
              </a:rPr>
              <a:t>0</a:t>
            </a:r>
            <a:r>
              <a:rPr lang="en-US" kern="0" dirty="0"/>
              <a:t>.</a:t>
            </a:r>
          </a:p>
        </p:txBody>
      </p:sp>
      <p:pic>
        <p:nvPicPr>
          <p:cNvPr id="5" name="Picture 4" descr="Screen Shot 2016-10-22 at 5.22.50 PM.png">
            <a:extLst>
              <a:ext uri="{FF2B5EF4-FFF2-40B4-BE49-F238E27FC236}">
                <a16:creationId xmlns:a16="http://schemas.microsoft.com/office/drawing/2014/main" id="{9C014485-3BC3-5C4F-9C9B-57667E26A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657796"/>
            <a:ext cx="5212310" cy="1080423"/>
          </a:xfrm>
          <a:prstGeom prst="rect">
            <a:avLst/>
          </a:prstGeom>
        </p:spPr>
      </p:pic>
      <p:pic>
        <p:nvPicPr>
          <p:cNvPr id="6" name="Picture 5" descr="Screen Shot 2016-10-22 at 5.22.31 PM.png">
            <a:extLst>
              <a:ext uri="{FF2B5EF4-FFF2-40B4-BE49-F238E27FC236}">
                <a16:creationId xmlns:a16="http://schemas.microsoft.com/office/drawing/2014/main" id="{8E4C8B4C-043F-C34E-AED5-36AA8279F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645" y="3186695"/>
            <a:ext cx="2995717" cy="441765"/>
          </a:xfrm>
          <a:prstGeom prst="rect">
            <a:avLst/>
          </a:prstGeom>
        </p:spPr>
      </p:pic>
      <p:pic>
        <p:nvPicPr>
          <p:cNvPr id="7" name="Picture 6" descr="Screen Shot 2016-10-22 at 5.21.47 PM.png">
            <a:extLst>
              <a:ext uri="{FF2B5EF4-FFF2-40B4-BE49-F238E27FC236}">
                <a16:creationId xmlns:a16="http://schemas.microsoft.com/office/drawing/2014/main" id="{C0AC08B1-26A4-CE43-87E8-40462F004E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417638"/>
            <a:ext cx="6725027" cy="1064683"/>
          </a:xfrm>
          <a:prstGeom prst="rect">
            <a:avLst/>
          </a:prstGeom>
        </p:spPr>
      </p:pic>
      <p:pic>
        <p:nvPicPr>
          <p:cNvPr id="8" name="Picture 7" descr="Screen Shot 2016-10-22 at 5.29.59 PM.png">
            <a:extLst>
              <a:ext uri="{FF2B5EF4-FFF2-40B4-BE49-F238E27FC236}">
                <a16:creationId xmlns:a16="http://schemas.microsoft.com/office/drawing/2014/main" id="{0B35105C-32B3-9248-A931-828A752F31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99" y="3912123"/>
            <a:ext cx="5784771" cy="1129838"/>
          </a:xfrm>
          <a:prstGeom prst="rect">
            <a:avLst/>
          </a:prstGeom>
        </p:spPr>
      </p:pic>
    </p:spTree>
    <p:extLst>
      <p:ext uri="{BB962C8B-B14F-4D97-AF65-F5344CB8AC3E}">
        <p14:creationId xmlns:p14="http://schemas.microsoft.com/office/powerpoint/2010/main" val="29094314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9452B-0B40-C945-A6C4-5545B7E3E71A}"/>
              </a:ext>
            </a:extLst>
          </p:cNvPr>
          <p:cNvSpPr>
            <a:spLocks noGrp="1"/>
          </p:cNvSpPr>
          <p:nvPr>
            <p:ph type="title"/>
          </p:nvPr>
        </p:nvSpPr>
        <p:spPr>
          <a:xfrm>
            <a:off x="180405" y="274638"/>
            <a:ext cx="9433048" cy="1139825"/>
          </a:xfrm>
        </p:spPr>
        <p:txBody>
          <a:bodyPr/>
          <a:lstStyle/>
          <a:p>
            <a:r>
              <a:rPr lang="en-US" b="1" dirty="0"/>
              <a:t>EXERCISES</a:t>
            </a:r>
            <a:br>
              <a:rPr lang="en-US" dirty="0"/>
            </a:br>
            <a:r>
              <a:rPr lang="en-US" altLang="zh-CN" sz="2800" b="1" dirty="0">
                <a:solidFill>
                  <a:srgbClr val="FF0000"/>
                </a:solidFill>
                <a:ea typeface="Microsoft YaHei" panose="020B0503020204020204" pitchFamily="34" charset="-122"/>
              </a:rPr>
              <a:t>Derivation of Vorticity Equation</a:t>
            </a:r>
            <a:r>
              <a:rPr lang="zh-CN" altLang="en-US" sz="2800" b="1" dirty="0">
                <a:solidFill>
                  <a:srgbClr val="FF0000"/>
                </a:solidFill>
                <a:ea typeface="Microsoft YaHei" panose="020B0503020204020204" pitchFamily="34" charset="-122"/>
              </a:rPr>
              <a:t> </a:t>
            </a:r>
            <a:r>
              <a:rPr lang="en-US" altLang="zh-CN" sz="2800" b="1" dirty="0">
                <a:solidFill>
                  <a:srgbClr val="FF0000"/>
                </a:solidFill>
                <a:ea typeface="Microsoft YaHei" panose="020B0503020204020204" pitchFamily="34" charset="-122"/>
              </a:rPr>
              <a:t>in</a:t>
            </a:r>
            <a:r>
              <a:rPr lang="zh-CN" altLang="en-US" sz="2800" b="1" dirty="0">
                <a:solidFill>
                  <a:srgbClr val="FF0000"/>
                </a:solidFill>
                <a:ea typeface="Microsoft YaHei" panose="020B0503020204020204" pitchFamily="34" charset="-122"/>
              </a:rPr>
              <a:t> </a:t>
            </a:r>
            <a:r>
              <a:rPr lang="en-US" altLang="zh-CN" sz="2800" b="1" dirty="0">
                <a:solidFill>
                  <a:srgbClr val="FF0000"/>
                </a:solidFill>
                <a:ea typeface="Microsoft YaHei" panose="020B0503020204020204" pitchFamily="34" charset="-122"/>
              </a:rPr>
              <a:t>Isobaric</a:t>
            </a:r>
            <a:r>
              <a:rPr lang="zh-CN" altLang="en-US" sz="2800" b="1" dirty="0">
                <a:solidFill>
                  <a:srgbClr val="FF0000"/>
                </a:solidFill>
                <a:ea typeface="Microsoft YaHei" panose="020B0503020204020204" pitchFamily="34" charset="-122"/>
              </a:rPr>
              <a:t> </a:t>
            </a:r>
            <a:r>
              <a:rPr lang="en-US" altLang="zh-CN" sz="2800" b="1" dirty="0">
                <a:solidFill>
                  <a:srgbClr val="FF0000"/>
                </a:solidFill>
                <a:ea typeface="Microsoft YaHei" panose="020B0503020204020204" pitchFamily="34" charset="-122"/>
              </a:rPr>
              <a:t>Coordinates</a:t>
            </a:r>
            <a:endParaRPr lang="en-US" sz="2000" dirty="0"/>
          </a:p>
        </p:txBody>
      </p:sp>
      <p:sp>
        <p:nvSpPr>
          <p:cNvPr id="3" name="Slide Number Placeholder 2">
            <a:extLst>
              <a:ext uri="{FF2B5EF4-FFF2-40B4-BE49-F238E27FC236}">
                <a16:creationId xmlns:a16="http://schemas.microsoft.com/office/drawing/2014/main" id="{83049B17-BD1D-7445-9E3B-198FF05E1F14}"/>
              </a:ext>
            </a:extLst>
          </p:cNvPr>
          <p:cNvSpPr>
            <a:spLocks noGrp="1"/>
          </p:cNvSpPr>
          <p:nvPr>
            <p:ph type="sldNum" sz="quarter" idx="12"/>
          </p:nvPr>
        </p:nvSpPr>
        <p:spPr/>
        <p:txBody>
          <a:bodyPr/>
          <a:lstStyle/>
          <a:p>
            <a:pPr>
              <a:defRPr/>
            </a:pPr>
            <a:fld id="{B3DD023D-70E8-E542-A2AC-A0326937671E}" type="slidenum">
              <a:rPr lang="en-US" altLang="zh-CN" smtClean="0"/>
              <a:pPr>
                <a:defRPr/>
              </a:pPr>
              <a:t>12</a:t>
            </a:fld>
            <a:endParaRPr lang="zh-CN" altLang="zh-CN" dirty="0"/>
          </a:p>
        </p:txBody>
      </p:sp>
      <p:pic>
        <p:nvPicPr>
          <p:cNvPr id="7" name="Picture 6">
            <a:extLst>
              <a:ext uri="{FF2B5EF4-FFF2-40B4-BE49-F238E27FC236}">
                <a16:creationId xmlns:a16="http://schemas.microsoft.com/office/drawing/2014/main" id="{45CFE431-98D6-334E-AA5F-F45B3F2F1F9B}"/>
              </a:ext>
            </a:extLst>
          </p:cNvPr>
          <p:cNvPicPr>
            <a:picLocks noChangeAspect="1"/>
          </p:cNvPicPr>
          <p:nvPr/>
        </p:nvPicPr>
        <p:blipFill rotWithShape="1">
          <a:blip r:embed="rId3"/>
          <a:srcRect l="11227" r="3162"/>
          <a:stretch/>
        </p:blipFill>
        <p:spPr>
          <a:xfrm>
            <a:off x="2178626" y="2187172"/>
            <a:ext cx="5364596" cy="2466194"/>
          </a:xfrm>
          <a:prstGeom prst="rect">
            <a:avLst/>
          </a:prstGeom>
        </p:spPr>
      </p:pic>
      <p:graphicFrame>
        <p:nvGraphicFramePr>
          <p:cNvPr id="8" name="Object 7">
            <a:extLst>
              <a:ext uri="{FF2B5EF4-FFF2-40B4-BE49-F238E27FC236}">
                <a16:creationId xmlns:a16="http://schemas.microsoft.com/office/drawing/2014/main" id="{6C0045A0-CC32-2546-A759-FF9B800748E8}"/>
              </a:ext>
            </a:extLst>
          </p:cNvPr>
          <p:cNvGraphicFramePr>
            <a:graphicFrameLocks noChangeAspect="1"/>
          </p:cNvGraphicFramePr>
          <p:nvPr>
            <p:extLst>
              <p:ext uri="{D42A27DB-BD31-4B8C-83A1-F6EECF244321}">
                <p14:modId xmlns:p14="http://schemas.microsoft.com/office/powerpoint/2010/main" val="1177675649"/>
              </p:ext>
            </p:extLst>
          </p:nvPr>
        </p:nvGraphicFramePr>
        <p:xfrm>
          <a:off x="2607090" y="5146746"/>
          <a:ext cx="4507667" cy="819576"/>
        </p:xfrm>
        <a:graphic>
          <a:graphicData uri="http://schemas.openxmlformats.org/presentationml/2006/ole">
            <mc:AlternateContent xmlns:mc="http://schemas.openxmlformats.org/markup-compatibility/2006">
              <mc:Choice xmlns:v="urn:schemas-microsoft-com:vml" Requires="v">
                <p:oleObj spid="_x0000_s7186" name="Equation" r:id="rId4" imgW="2514600" imgH="457200" progId="Equation.3">
                  <p:embed/>
                </p:oleObj>
              </mc:Choice>
              <mc:Fallback>
                <p:oleObj name="Equation" r:id="rId4" imgW="2514600" imgH="457200" progId="Equation.3">
                  <p:embed/>
                  <p:pic>
                    <p:nvPicPr>
                      <p:cNvPr id="11" name="Object 10"/>
                      <p:cNvPicPr/>
                      <p:nvPr/>
                    </p:nvPicPr>
                    <p:blipFill>
                      <a:blip r:embed="rId5"/>
                      <a:stretch>
                        <a:fillRect/>
                      </a:stretch>
                    </p:blipFill>
                    <p:spPr>
                      <a:xfrm>
                        <a:off x="2607090" y="5146746"/>
                        <a:ext cx="4507667" cy="819576"/>
                      </a:xfrm>
                      <a:prstGeom prst="rect">
                        <a:avLst/>
                      </a:prstGeom>
                      <a:noFill/>
                      <a:ln>
                        <a:solidFill>
                          <a:srgbClr val="0033CC"/>
                        </a:solidFill>
                      </a:ln>
                    </p:spPr>
                  </p:pic>
                </p:oleObj>
              </mc:Fallback>
            </mc:AlternateContent>
          </a:graphicData>
        </a:graphic>
      </p:graphicFrame>
      <p:sp>
        <p:nvSpPr>
          <p:cNvPr id="9" name="TextBox 8">
            <a:extLst>
              <a:ext uri="{FF2B5EF4-FFF2-40B4-BE49-F238E27FC236}">
                <a16:creationId xmlns:a16="http://schemas.microsoft.com/office/drawing/2014/main" id="{1F948DD6-9C54-4F4C-8BF6-E3E7D7D38E57}"/>
              </a:ext>
            </a:extLst>
          </p:cNvPr>
          <p:cNvSpPr txBox="1"/>
          <p:nvPr/>
        </p:nvSpPr>
        <p:spPr>
          <a:xfrm>
            <a:off x="486277" y="1700161"/>
            <a:ext cx="6481261" cy="369332"/>
          </a:xfrm>
          <a:prstGeom prst="rect">
            <a:avLst/>
          </a:prstGeom>
          <a:noFill/>
        </p:spPr>
        <p:txBody>
          <a:bodyPr wrap="none" rtlCol="0">
            <a:spAutoFit/>
          </a:bodyPr>
          <a:lstStyle/>
          <a:p>
            <a:r>
              <a:rPr lang="en-US" dirty="0"/>
              <a:t>Starting with the momentum equations in isobaric coordinates</a:t>
            </a:r>
          </a:p>
        </p:txBody>
      </p:sp>
    </p:spTree>
    <p:extLst>
      <p:ext uri="{BB962C8B-B14F-4D97-AF65-F5344CB8AC3E}">
        <p14:creationId xmlns:p14="http://schemas.microsoft.com/office/powerpoint/2010/main" val="26393890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F7830D-9F5F-494B-9B01-607C25ABD44B}"/>
              </a:ext>
            </a:extLst>
          </p:cNvPr>
          <p:cNvSpPr>
            <a:spLocks noGrp="1"/>
          </p:cNvSpPr>
          <p:nvPr>
            <p:ph type="sldNum" sz="quarter" idx="12"/>
          </p:nvPr>
        </p:nvSpPr>
        <p:spPr/>
        <p:txBody>
          <a:bodyPr/>
          <a:lstStyle/>
          <a:p>
            <a:pPr>
              <a:defRPr/>
            </a:pPr>
            <a:fld id="{0110085B-362B-104B-9170-A77917246491}" type="slidenum">
              <a:rPr lang="en-US" altLang="zh-CN" smtClean="0"/>
              <a:pPr>
                <a:defRPr/>
              </a:pPr>
              <a:t>13</a:t>
            </a:fld>
            <a:endParaRPr lang="zh-CN" altLang="zh-CN" dirty="0"/>
          </a:p>
        </p:txBody>
      </p:sp>
      <p:sp>
        <p:nvSpPr>
          <p:cNvPr id="3" name="Rectangle 2">
            <a:extLst>
              <a:ext uri="{FF2B5EF4-FFF2-40B4-BE49-F238E27FC236}">
                <a16:creationId xmlns:a16="http://schemas.microsoft.com/office/drawing/2014/main" id="{122786D3-2C30-1D43-976C-C68CD04EADC8}"/>
              </a:ext>
            </a:extLst>
          </p:cNvPr>
          <p:cNvSpPr/>
          <p:nvPr/>
        </p:nvSpPr>
        <p:spPr>
          <a:xfrm>
            <a:off x="6823525" y="5588859"/>
            <a:ext cx="2520280" cy="461665"/>
          </a:xfrm>
          <a:prstGeom prst="rect">
            <a:avLst/>
          </a:prstGeom>
        </p:spPr>
        <p:txBody>
          <a:bodyPr wrap="square">
            <a:spAutoFit/>
          </a:bodyPr>
          <a:lstStyle/>
          <a:p>
            <a:pPr defTabSz="912114" eaLnBrk="1" fontAlgn="auto" hangingPunct="1">
              <a:spcBef>
                <a:spcPts val="0"/>
              </a:spcBef>
              <a:spcAft>
                <a:spcPts val="0"/>
              </a:spcAft>
              <a:defRPr/>
            </a:pPr>
            <a:r>
              <a:rPr lang="en-US" altLang="zh-TW" sz="2400" b="1" dirty="0">
                <a:solidFill>
                  <a:srgbClr val="FF0000"/>
                </a:solidFill>
                <a:latin typeface="Microsoft YaHei" panose="020B0503020204020204" pitchFamily="34" charset="-122"/>
                <a:ea typeface="Microsoft YaHei" panose="020B0503020204020204" pitchFamily="34" charset="-122"/>
                <a:cs typeface="Arial Narrow"/>
              </a:rPr>
              <a:t>Scale analysis </a:t>
            </a:r>
            <a:endParaRPr lang="en-US" sz="2400" b="1" dirty="0">
              <a:solidFill>
                <a:srgbClr val="FF0000"/>
              </a:solidFill>
              <a:latin typeface="Microsoft YaHei" panose="020B0503020204020204" pitchFamily="34" charset="-122"/>
              <a:ea typeface="Microsoft YaHei" panose="020B0503020204020204" pitchFamily="34" charset="-122"/>
              <a:cs typeface="Arial Narrow"/>
            </a:endParaRPr>
          </a:p>
        </p:txBody>
      </p:sp>
      <p:sp>
        <p:nvSpPr>
          <p:cNvPr id="4" name="Rounded Rectangle 3">
            <a:extLst>
              <a:ext uri="{FF2B5EF4-FFF2-40B4-BE49-F238E27FC236}">
                <a16:creationId xmlns:a16="http://schemas.microsoft.com/office/drawing/2014/main" id="{D7A0A174-5106-DB43-9D5C-7034A0C79E73}"/>
              </a:ext>
            </a:extLst>
          </p:cNvPr>
          <p:cNvSpPr/>
          <p:nvPr/>
        </p:nvSpPr>
        <p:spPr bwMode="auto">
          <a:xfrm>
            <a:off x="3659876" y="4342363"/>
            <a:ext cx="5702070" cy="1246495"/>
          </a:xfrm>
          <a:prstGeom prst="roundRect">
            <a:avLst/>
          </a:prstGeom>
          <a:solidFill>
            <a:schemeClr val="accent6">
              <a:lumMod val="20000"/>
              <a:lumOff val="80000"/>
            </a:schemeClr>
          </a:solidFill>
          <a:ln w="38100">
            <a:solidFill>
              <a:srgbClr val="FF0000"/>
            </a:solidFill>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04875"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pitchFamily="34" charset="0"/>
                <a:ea typeface="宋体" pitchFamily="2" charset="-122"/>
              </a:rPr>
              <a:t>Question: </a:t>
            </a:r>
            <a:r>
              <a:rPr kumimoji="0" lang="en-US" sz="2400" b="0" i="0" u="none" strike="noStrike" cap="none" normalizeH="0" baseline="0" dirty="0">
                <a:ln>
                  <a:noFill/>
                </a:ln>
                <a:solidFill>
                  <a:schemeClr val="tx1"/>
                </a:solidFill>
                <a:effectLst/>
                <a:latin typeface="Arial" pitchFamily="34" charset="0"/>
                <a:ea typeface="宋体" pitchFamily="2" charset="-122"/>
              </a:rPr>
              <a:t>Which of these terms are most important for large scale (synoptic or larger) flows?</a:t>
            </a:r>
          </a:p>
        </p:txBody>
      </p:sp>
      <p:sp>
        <p:nvSpPr>
          <p:cNvPr id="5" name="Title 1">
            <a:extLst>
              <a:ext uri="{FF2B5EF4-FFF2-40B4-BE49-F238E27FC236}">
                <a16:creationId xmlns:a16="http://schemas.microsoft.com/office/drawing/2014/main" id="{A014299E-53FB-A14D-82D9-68D3AF54EF51}"/>
              </a:ext>
            </a:extLst>
          </p:cNvPr>
          <p:cNvSpPr txBox="1">
            <a:spLocks/>
          </p:cNvSpPr>
          <p:nvPr/>
        </p:nvSpPr>
        <p:spPr>
          <a:xfrm>
            <a:off x="485775" y="274638"/>
            <a:ext cx="8750300" cy="1139825"/>
          </a:xfrm>
          <a:prstGeom prst="rect">
            <a:avLst/>
          </a:prstGeom>
        </p:spPr>
        <p:txBody>
          <a:bodyPr/>
          <a:lstStyle>
            <a:lvl1pPr algn="ctr" defTabSz="904875" rtl="0" eaLnBrk="0" fontAlgn="base" hangingPunct="0">
              <a:spcBef>
                <a:spcPct val="0"/>
              </a:spcBef>
              <a:spcAft>
                <a:spcPct val="0"/>
              </a:spcAft>
              <a:defRPr sz="4400">
                <a:solidFill>
                  <a:schemeClr val="tx1"/>
                </a:solidFill>
                <a:latin typeface="+mj-lt"/>
                <a:ea typeface="+mj-ea"/>
                <a:cs typeface="+mj-cs"/>
              </a:defRPr>
            </a:lvl1pPr>
            <a:lvl2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2pPr>
            <a:lvl3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3pPr>
            <a:lvl4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4pPr>
            <a:lvl5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5pPr>
            <a:lvl6pPr marL="457207" algn="ctr" defTabSz="904888" rtl="0" eaLnBrk="0" fontAlgn="base" hangingPunct="0">
              <a:spcBef>
                <a:spcPct val="0"/>
              </a:spcBef>
              <a:spcAft>
                <a:spcPct val="0"/>
              </a:spcAft>
              <a:defRPr sz="4400">
                <a:solidFill>
                  <a:schemeClr val="tx1"/>
                </a:solidFill>
                <a:latin typeface="Calibri" pitchFamily="2" charset="0"/>
                <a:ea typeface="宋体" pitchFamily="2" charset="-122"/>
              </a:defRPr>
            </a:lvl6pPr>
            <a:lvl7pPr marL="914414" algn="ctr" defTabSz="904888" rtl="0" eaLnBrk="0" fontAlgn="base" hangingPunct="0">
              <a:spcBef>
                <a:spcPct val="0"/>
              </a:spcBef>
              <a:spcAft>
                <a:spcPct val="0"/>
              </a:spcAft>
              <a:defRPr sz="4400">
                <a:solidFill>
                  <a:schemeClr val="tx1"/>
                </a:solidFill>
                <a:latin typeface="Calibri" pitchFamily="2" charset="0"/>
                <a:ea typeface="宋体" pitchFamily="2" charset="-122"/>
              </a:defRPr>
            </a:lvl7pPr>
            <a:lvl8pPr marL="1371620" algn="ctr" defTabSz="904888" rtl="0" eaLnBrk="0" fontAlgn="base" hangingPunct="0">
              <a:spcBef>
                <a:spcPct val="0"/>
              </a:spcBef>
              <a:spcAft>
                <a:spcPct val="0"/>
              </a:spcAft>
              <a:defRPr sz="4400">
                <a:solidFill>
                  <a:schemeClr val="tx1"/>
                </a:solidFill>
                <a:latin typeface="Calibri" pitchFamily="2" charset="0"/>
                <a:ea typeface="宋体" pitchFamily="2" charset="-122"/>
              </a:defRPr>
            </a:lvl8pPr>
            <a:lvl9pPr marL="1828827" algn="ctr" defTabSz="904888" rtl="0" eaLnBrk="0" fontAlgn="base" hangingPunct="0">
              <a:spcBef>
                <a:spcPct val="0"/>
              </a:spcBef>
              <a:spcAft>
                <a:spcPct val="0"/>
              </a:spcAft>
              <a:defRPr sz="4400">
                <a:solidFill>
                  <a:schemeClr val="tx1"/>
                </a:solidFill>
                <a:latin typeface="Calibri" pitchFamily="2" charset="0"/>
                <a:ea typeface="宋体" pitchFamily="2" charset="-122"/>
              </a:defRPr>
            </a:lvl9pPr>
          </a:lstStyle>
          <a:p>
            <a:r>
              <a:rPr lang="en-US" altLang="zh-CN" b="1" kern="0" dirty="0">
                <a:solidFill>
                  <a:srgbClr val="FF0000"/>
                </a:solidFill>
                <a:ea typeface="Microsoft YaHei" panose="020B0503020204020204" pitchFamily="34" charset="-122"/>
              </a:rPr>
              <a:t>Vorticity Equation</a:t>
            </a:r>
            <a:endParaRPr lang="en-US" kern="0" dirty="0"/>
          </a:p>
        </p:txBody>
      </p:sp>
      <p:pic>
        <p:nvPicPr>
          <p:cNvPr id="7" name="Picture 6">
            <a:extLst>
              <a:ext uri="{FF2B5EF4-FFF2-40B4-BE49-F238E27FC236}">
                <a16:creationId xmlns:a16="http://schemas.microsoft.com/office/drawing/2014/main" id="{D03CCF5F-BE73-924E-BF75-1BA7BD02BA8F}"/>
              </a:ext>
            </a:extLst>
          </p:cNvPr>
          <p:cNvPicPr>
            <a:picLocks noChangeAspect="1"/>
          </p:cNvPicPr>
          <p:nvPr/>
        </p:nvPicPr>
        <p:blipFill>
          <a:blip r:embed="rId2"/>
          <a:stretch>
            <a:fillRect/>
          </a:stretch>
        </p:blipFill>
        <p:spPr>
          <a:xfrm>
            <a:off x="1147480" y="1102643"/>
            <a:ext cx="7426890" cy="2087050"/>
          </a:xfrm>
          <a:prstGeom prst="rect">
            <a:avLst/>
          </a:prstGeom>
        </p:spPr>
      </p:pic>
      <p:sp>
        <p:nvSpPr>
          <p:cNvPr id="13" name="Rectangle 12">
            <a:extLst>
              <a:ext uri="{FF2B5EF4-FFF2-40B4-BE49-F238E27FC236}">
                <a16:creationId xmlns:a16="http://schemas.microsoft.com/office/drawing/2014/main" id="{8E759D35-9B71-F84E-A2FA-43B28BB15D68}"/>
              </a:ext>
            </a:extLst>
          </p:cNvPr>
          <p:cNvSpPr/>
          <p:nvPr/>
        </p:nvSpPr>
        <p:spPr>
          <a:xfrm>
            <a:off x="517188" y="3156924"/>
            <a:ext cx="9138525" cy="2308324"/>
          </a:xfrm>
          <a:prstGeom prst="rect">
            <a:avLst/>
          </a:prstGeom>
        </p:spPr>
        <p:txBody>
          <a:bodyPr wrap="square">
            <a:spAutoFit/>
          </a:bodyPr>
          <a:lstStyle/>
          <a:p>
            <a:r>
              <a:rPr lang="en-US" sz="2400" b="1" dirty="0"/>
              <a:t>Change of relative vorticity are caused by:</a:t>
            </a:r>
          </a:p>
          <a:p>
            <a:pPr marL="342900" indent="-342900">
              <a:buAutoNum type="arabicParenBoth"/>
            </a:pPr>
            <a:r>
              <a:rPr lang="zh-CN" altLang="en-US" sz="2400" b="1" dirty="0"/>
              <a:t> </a:t>
            </a:r>
            <a:r>
              <a:rPr lang="en-US" sz="2400" b="1" dirty="0"/>
              <a:t>Advection</a:t>
            </a:r>
          </a:p>
          <a:p>
            <a:pPr marL="342900" indent="-342900">
              <a:buAutoNum type="arabicParenBoth"/>
            </a:pPr>
            <a:r>
              <a:rPr lang="zh-CN" altLang="en-US" sz="2400" b="1" dirty="0"/>
              <a:t> </a:t>
            </a:r>
            <a:r>
              <a:rPr lang="en-US" sz="2400" b="1" dirty="0"/>
              <a:t>Divergence</a:t>
            </a:r>
          </a:p>
          <a:p>
            <a:pPr marL="342900" indent="-342900">
              <a:buAutoNum type="arabicParenBoth"/>
            </a:pPr>
            <a:r>
              <a:rPr lang="zh-CN" altLang="en-US" sz="2400" b="1" dirty="0"/>
              <a:t> </a:t>
            </a:r>
            <a:r>
              <a:rPr lang="en-US" sz="2400" b="1" dirty="0"/>
              <a:t>Tilting</a:t>
            </a:r>
          </a:p>
          <a:p>
            <a:pPr marL="342900" indent="-342900">
              <a:buAutoNum type="arabicParenBoth"/>
            </a:pPr>
            <a:r>
              <a:rPr lang="zh-CN" altLang="en-US" sz="2400" b="1" dirty="0"/>
              <a:t> </a:t>
            </a:r>
            <a:r>
              <a:rPr lang="en-US" sz="2400" b="1" dirty="0"/>
              <a:t>Beta</a:t>
            </a:r>
            <a:r>
              <a:rPr lang="zh-CN" altLang="en-US" sz="2400" b="1" dirty="0"/>
              <a:t> </a:t>
            </a:r>
            <a:r>
              <a:rPr lang="en-US" altLang="zh-CN" sz="2400" b="1" dirty="0"/>
              <a:t>effect</a:t>
            </a:r>
            <a:endParaRPr lang="en-US" sz="2400" b="1" dirty="0"/>
          </a:p>
          <a:p>
            <a:pPr marL="342900" indent="-342900">
              <a:buAutoNum type="arabicParenBoth"/>
            </a:pPr>
            <a:r>
              <a:rPr lang="zh-CN" altLang="en-US" sz="2400" b="1" dirty="0"/>
              <a:t> </a:t>
            </a:r>
            <a:r>
              <a:rPr lang="en-US" sz="2400" b="1" dirty="0"/>
              <a:t>Baroclinicity</a:t>
            </a:r>
          </a:p>
        </p:txBody>
      </p:sp>
    </p:spTree>
    <p:extLst>
      <p:ext uri="{BB962C8B-B14F-4D97-AF65-F5344CB8AC3E}">
        <p14:creationId xmlns:p14="http://schemas.microsoft.com/office/powerpoint/2010/main" val="285722575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49AA-64FF-D34B-853F-CDA8DF8E9AB7}"/>
              </a:ext>
            </a:extLst>
          </p:cNvPr>
          <p:cNvSpPr>
            <a:spLocks noGrp="1"/>
          </p:cNvSpPr>
          <p:nvPr>
            <p:ph type="title"/>
          </p:nvPr>
        </p:nvSpPr>
        <p:spPr>
          <a:xfrm>
            <a:off x="729456" y="971997"/>
            <a:ext cx="8262938" cy="1358900"/>
          </a:xfrm>
        </p:spPr>
        <p:txBody>
          <a:bodyPr/>
          <a:lstStyle/>
          <a:p>
            <a:r>
              <a:rPr lang="en-US" altLang="zh-CN" dirty="0">
                <a:solidFill>
                  <a:srgbClr val="FF0000"/>
                </a:solidFill>
              </a:rPr>
              <a:t>THE VORTICITY EQUATION</a:t>
            </a:r>
            <a:endParaRPr lang="en-US" dirty="0">
              <a:solidFill>
                <a:srgbClr val="FF0000"/>
              </a:solidFill>
            </a:endParaRPr>
          </a:p>
        </p:txBody>
      </p:sp>
      <p:sp>
        <p:nvSpPr>
          <p:cNvPr id="4" name="Slide Number Placeholder 3">
            <a:extLst>
              <a:ext uri="{FF2B5EF4-FFF2-40B4-BE49-F238E27FC236}">
                <a16:creationId xmlns:a16="http://schemas.microsoft.com/office/drawing/2014/main" id="{73A43618-26DA-5D43-B86D-CB1273196499}"/>
              </a:ext>
            </a:extLst>
          </p:cNvPr>
          <p:cNvSpPr>
            <a:spLocks noGrp="1"/>
          </p:cNvSpPr>
          <p:nvPr>
            <p:ph type="sldNum" sz="quarter" idx="12"/>
          </p:nvPr>
        </p:nvSpPr>
        <p:spPr/>
        <p:txBody>
          <a:bodyPr/>
          <a:lstStyle/>
          <a:p>
            <a:pPr>
              <a:defRPr/>
            </a:pPr>
            <a:fld id="{7EA39FD7-3E76-2D47-ABAF-752D74FBB811}" type="slidenum">
              <a:rPr lang="en-US" altLang="zh-CN" smtClean="0"/>
              <a:pPr>
                <a:defRPr/>
              </a:pPr>
              <a:t>14</a:t>
            </a:fld>
            <a:endParaRPr lang="zh-CN" altLang="zh-CN"/>
          </a:p>
        </p:txBody>
      </p:sp>
      <p:sp>
        <p:nvSpPr>
          <p:cNvPr id="5" name="Text Placeholder 4">
            <a:extLst>
              <a:ext uri="{FF2B5EF4-FFF2-40B4-BE49-F238E27FC236}">
                <a16:creationId xmlns:a16="http://schemas.microsoft.com/office/drawing/2014/main" id="{9F834DDA-4F3F-D14E-9641-CA17B41E0627}"/>
              </a:ext>
            </a:extLst>
          </p:cNvPr>
          <p:cNvSpPr>
            <a:spLocks noGrp="1"/>
          </p:cNvSpPr>
          <p:nvPr>
            <p:ph type="body" idx="1"/>
          </p:nvPr>
        </p:nvSpPr>
        <p:spPr>
          <a:xfrm>
            <a:off x="759826" y="2090166"/>
            <a:ext cx="8262938" cy="3490343"/>
          </a:xfrm>
        </p:spPr>
        <p:txBody>
          <a:bodyPr anchor="t"/>
          <a:lstStyle/>
          <a:p>
            <a:pPr marL="514350" indent="-514350">
              <a:buFont typeface="+mj-lt"/>
              <a:buAutoNum type="arabicParenR"/>
            </a:pPr>
            <a:r>
              <a:rPr lang="en-US" sz="2800" dirty="0">
                <a:solidFill>
                  <a:schemeClr val="tx1">
                    <a:lumMod val="50000"/>
                    <a:lumOff val="50000"/>
                  </a:schemeClr>
                </a:solidFill>
              </a:rPr>
              <a:t>Derivation of the vorticity equation in different coordinates</a:t>
            </a:r>
          </a:p>
          <a:p>
            <a:pPr marL="971557" lvl="1" indent="-514350">
              <a:buFont typeface="+mj-lt"/>
              <a:buAutoNum type="arabicParenR"/>
            </a:pPr>
            <a:endParaRPr lang="en-US" sz="2600" dirty="0"/>
          </a:p>
          <a:p>
            <a:pPr marL="514350" indent="-514350">
              <a:buFont typeface="+mj-lt"/>
              <a:buAutoNum type="arabicParenR"/>
            </a:pPr>
            <a:r>
              <a:rPr lang="en-US" sz="2800" dirty="0"/>
              <a:t>Simplifying vorticity equations (Scale analysis for synoptic scale system)</a:t>
            </a:r>
          </a:p>
          <a:p>
            <a:pPr marL="514350" indent="-514350">
              <a:buFont typeface="+mj-lt"/>
              <a:buAutoNum type="arabicParenR"/>
            </a:pPr>
            <a:endParaRPr lang="en-US" sz="2800" dirty="0"/>
          </a:p>
          <a:p>
            <a:pPr marL="514350" indent="-514350">
              <a:buFont typeface="+mj-lt"/>
              <a:buAutoNum type="arabicParenR"/>
            </a:pPr>
            <a:r>
              <a:rPr lang="en-US" sz="2800" dirty="0">
                <a:solidFill>
                  <a:schemeClr val="tx1">
                    <a:lumMod val="50000"/>
                    <a:lumOff val="50000"/>
                  </a:schemeClr>
                </a:solidFill>
              </a:rPr>
              <a:t>Simplifying vorticity equations even further (Barotropic vorticity equations)</a:t>
            </a:r>
            <a:endParaRPr lang="en-US" sz="2800" dirty="0"/>
          </a:p>
          <a:p>
            <a:endParaRPr lang="en-US" sz="2800" dirty="0"/>
          </a:p>
        </p:txBody>
      </p:sp>
    </p:spTree>
    <p:extLst>
      <p:ext uri="{BB962C8B-B14F-4D97-AF65-F5344CB8AC3E}">
        <p14:creationId xmlns:p14="http://schemas.microsoft.com/office/powerpoint/2010/main" val="40190120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38458B-5171-C848-B9B9-1240033F2944}"/>
              </a:ext>
            </a:extLst>
          </p:cNvPr>
          <p:cNvSpPr>
            <a:spLocks noGrp="1"/>
          </p:cNvSpPr>
          <p:nvPr>
            <p:ph type="sldNum" sz="quarter" idx="12"/>
          </p:nvPr>
        </p:nvSpPr>
        <p:spPr/>
        <p:txBody>
          <a:bodyPr/>
          <a:lstStyle/>
          <a:p>
            <a:pPr>
              <a:defRPr/>
            </a:pPr>
            <a:fld id="{0110085B-362B-104B-9170-A77917246491}" type="slidenum">
              <a:rPr lang="en-US" altLang="zh-CN" smtClean="0"/>
              <a:pPr>
                <a:defRPr/>
              </a:pPr>
              <a:t>15</a:t>
            </a:fld>
            <a:endParaRPr lang="zh-CN" altLang="zh-CN"/>
          </a:p>
        </p:txBody>
      </p:sp>
      <p:grpSp>
        <p:nvGrpSpPr>
          <p:cNvPr id="6" name="Group 5">
            <a:extLst>
              <a:ext uri="{FF2B5EF4-FFF2-40B4-BE49-F238E27FC236}">
                <a16:creationId xmlns:a16="http://schemas.microsoft.com/office/drawing/2014/main" id="{13448262-9C3A-664D-AA42-A2E6AECCBAA6}"/>
              </a:ext>
            </a:extLst>
          </p:cNvPr>
          <p:cNvGrpSpPr/>
          <p:nvPr/>
        </p:nvGrpSpPr>
        <p:grpSpPr>
          <a:xfrm>
            <a:off x="0" y="755973"/>
            <a:ext cx="9721850" cy="4504844"/>
            <a:chOff x="0" y="2014676"/>
            <a:chExt cx="9721850" cy="4504844"/>
          </a:xfrm>
        </p:grpSpPr>
        <p:pic>
          <p:nvPicPr>
            <p:cNvPr id="3" name="Picture 2">
              <a:extLst>
                <a:ext uri="{FF2B5EF4-FFF2-40B4-BE49-F238E27FC236}">
                  <a16:creationId xmlns:a16="http://schemas.microsoft.com/office/drawing/2014/main" id="{F3C1F6B5-9F8C-6141-AB82-BE54729CCB25}"/>
                </a:ext>
              </a:extLst>
            </p:cNvPr>
            <p:cNvPicPr>
              <a:picLocks noChangeAspect="1"/>
            </p:cNvPicPr>
            <p:nvPr/>
          </p:nvPicPr>
          <p:blipFill rotWithShape="1">
            <a:blip r:embed="rId2"/>
            <a:srcRect t="19868"/>
            <a:stretch/>
          </p:blipFill>
          <p:spPr>
            <a:xfrm>
              <a:off x="0" y="2014676"/>
              <a:ext cx="9721850" cy="4504844"/>
            </a:xfrm>
            <a:prstGeom prst="rect">
              <a:avLst/>
            </a:prstGeom>
          </p:spPr>
        </p:pic>
        <p:sp>
          <p:nvSpPr>
            <p:cNvPr id="5" name="TextBox 4">
              <a:extLst>
                <a:ext uri="{FF2B5EF4-FFF2-40B4-BE49-F238E27FC236}">
                  <a16:creationId xmlns:a16="http://schemas.microsoft.com/office/drawing/2014/main" id="{8310362F-9CF8-5F40-87C1-0A0D55FFE2AF}"/>
                </a:ext>
              </a:extLst>
            </p:cNvPr>
            <p:cNvSpPr txBox="1"/>
            <p:nvPr/>
          </p:nvSpPr>
          <p:spPr>
            <a:xfrm>
              <a:off x="180405" y="2196133"/>
              <a:ext cx="2160240" cy="1200329"/>
            </a:xfrm>
            <a:prstGeom prst="rect">
              <a:avLst/>
            </a:prstGeom>
            <a:solidFill>
              <a:schemeClr val="bg1"/>
            </a:solidFill>
          </p:spPr>
          <p:txBody>
            <a:bodyPr wrap="square" rtlCol="0">
              <a:spAutoFit/>
            </a:bodyPr>
            <a:lstStyle/>
            <a:p>
              <a:r>
                <a:rPr lang="en-US" sz="2400" dirty="0"/>
                <a:t>Synoptic scale system in midlatitudes</a:t>
              </a:r>
            </a:p>
          </p:txBody>
        </p:sp>
      </p:grpSp>
      <p:pic>
        <p:nvPicPr>
          <p:cNvPr id="7" name="Picture 6">
            <a:extLst>
              <a:ext uri="{FF2B5EF4-FFF2-40B4-BE49-F238E27FC236}">
                <a16:creationId xmlns:a16="http://schemas.microsoft.com/office/drawing/2014/main" id="{9804A64F-BE84-F346-A71A-37B6932A1901}"/>
              </a:ext>
            </a:extLst>
          </p:cNvPr>
          <p:cNvPicPr>
            <a:picLocks noChangeAspect="1"/>
          </p:cNvPicPr>
          <p:nvPr/>
        </p:nvPicPr>
        <p:blipFill>
          <a:blip r:embed="rId3">
            <a:duotone>
              <a:prstClr val="black"/>
              <a:schemeClr val="accent3">
                <a:tint val="45000"/>
                <a:satMod val="400000"/>
              </a:schemeClr>
            </a:duotone>
          </a:blip>
          <a:stretch>
            <a:fillRect/>
          </a:stretch>
        </p:blipFill>
        <p:spPr>
          <a:xfrm>
            <a:off x="2547479" y="5313550"/>
            <a:ext cx="4626892" cy="1334680"/>
          </a:xfrm>
          <a:prstGeom prst="rect">
            <a:avLst/>
          </a:prstGeom>
          <a:ln>
            <a:solidFill>
              <a:schemeClr val="accent1">
                <a:lumMod val="20000"/>
                <a:lumOff val="80000"/>
              </a:schemeClr>
            </a:solidFill>
          </a:ln>
        </p:spPr>
      </p:pic>
      <p:sp>
        <p:nvSpPr>
          <p:cNvPr id="8" name="Title 1">
            <a:extLst>
              <a:ext uri="{FF2B5EF4-FFF2-40B4-BE49-F238E27FC236}">
                <a16:creationId xmlns:a16="http://schemas.microsoft.com/office/drawing/2014/main" id="{D5423E96-CFF0-7441-94BB-F27DF7FC33F3}"/>
              </a:ext>
            </a:extLst>
          </p:cNvPr>
          <p:cNvSpPr txBox="1">
            <a:spLocks/>
          </p:cNvSpPr>
          <p:nvPr/>
        </p:nvSpPr>
        <p:spPr>
          <a:xfrm>
            <a:off x="485775" y="35893"/>
            <a:ext cx="8750300" cy="1139825"/>
          </a:xfrm>
          <a:prstGeom prst="rect">
            <a:avLst/>
          </a:prstGeom>
        </p:spPr>
        <p:txBody>
          <a:bodyPr/>
          <a:lstStyle>
            <a:lvl1pPr algn="ctr" defTabSz="904875" rtl="0" eaLnBrk="0" fontAlgn="base" hangingPunct="0">
              <a:spcBef>
                <a:spcPct val="0"/>
              </a:spcBef>
              <a:spcAft>
                <a:spcPct val="0"/>
              </a:spcAft>
              <a:defRPr sz="4400">
                <a:solidFill>
                  <a:schemeClr val="tx1"/>
                </a:solidFill>
                <a:latin typeface="+mj-lt"/>
                <a:ea typeface="+mj-ea"/>
                <a:cs typeface="+mj-cs"/>
              </a:defRPr>
            </a:lvl1pPr>
            <a:lvl2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2pPr>
            <a:lvl3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3pPr>
            <a:lvl4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4pPr>
            <a:lvl5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5pPr>
            <a:lvl6pPr marL="457207" algn="ctr" defTabSz="904888" rtl="0" eaLnBrk="0" fontAlgn="base" hangingPunct="0">
              <a:spcBef>
                <a:spcPct val="0"/>
              </a:spcBef>
              <a:spcAft>
                <a:spcPct val="0"/>
              </a:spcAft>
              <a:defRPr sz="4400">
                <a:solidFill>
                  <a:schemeClr val="tx1"/>
                </a:solidFill>
                <a:latin typeface="Calibri" pitchFamily="2" charset="0"/>
                <a:ea typeface="宋体" pitchFamily="2" charset="-122"/>
              </a:defRPr>
            </a:lvl6pPr>
            <a:lvl7pPr marL="914414" algn="ctr" defTabSz="904888" rtl="0" eaLnBrk="0" fontAlgn="base" hangingPunct="0">
              <a:spcBef>
                <a:spcPct val="0"/>
              </a:spcBef>
              <a:spcAft>
                <a:spcPct val="0"/>
              </a:spcAft>
              <a:defRPr sz="4400">
                <a:solidFill>
                  <a:schemeClr val="tx1"/>
                </a:solidFill>
                <a:latin typeface="Calibri" pitchFamily="2" charset="0"/>
                <a:ea typeface="宋体" pitchFamily="2" charset="-122"/>
              </a:defRPr>
            </a:lvl7pPr>
            <a:lvl8pPr marL="1371620" algn="ctr" defTabSz="904888" rtl="0" eaLnBrk="0" fontAlgn="base" hangingPunct="0">
              <a:spcBef>
                <a:spcPct val="0"/>
              </a:spcBef>
              <a:spcAft>
                <a:spcPct val="0"/>
              </a:spcAft>
              <a:defRPr sz="4400">
                <a:solidFill>
                  <a:schemeClr val="tx1"/>
                </a:solidFill>
                <a:latin typeface="Calibri" pitchFamily="2" charset="0"/>
                <a:ea typeface="宋体" pitchFamily="2" charset="-122"/>
              </a:defRPr>
            </a:lvl8pPr>
            <a:lvl9pPr marL="1828827" algn="ctr" defTabSz="904888" rtl="0" eaLnBrk="0" fontAlgn="base" hangingPunct="0">
              <a:spcBef>
                <a:spcPct val="0"/>
              </a:spcBef>
              <a:spcAft>
                <a:spcPct val="0"/>
              </a:spcAft>
              <a:defRPr sz="4400">
                <a:solidFill>
                  <a:schemeClr val="tx1"/>
                </a:solidFill>
                <a:latin typeface="Calibri" pitchFamily="2" charset="0"/>
                <a:ea typeface="宋体" pitchFamily="2" charset="-122"/>
              </a:defRPr>
            </a:lvl9pPr>
          </a:lstStyle>
          <a:p>
            <a:r>
              <a:rPr lang="en-US" altLang="zh-TW" sz="3200" b="1" dirty="0">
                <a:solidFill>
                  <a:srgbClr val="FF0000"/>
                </a:solidFill>
                <a:latin typeface="Microsoft YaHei" panose="020B0503020204020204" pitchFamily="34" charset="-122"/>
                <a:ea typeface="Microsoft YaHei" panose="020B0503020204020204" pitchFamily="34" charset="-122"/>
                <a:cs typeface="Arial Narrow"/>
              </a:rPr>
              <a:t>Scale analysis </a:t>
            </a:r>
            <a:r>
              <a:rPr lang="en-US" altLang="zh-CN" sz="3200" b="1" kern="0" dirty="0">
                <a:solidFill>
                  <a:srgbClr val="FF0000"/>
                </a:solidFill>
                <a:ea typeface="Microsoft YaHei" panose="020B0503020204020204" pitchFamily="34" charset="-122"/>
              </a:rPr>
              <a:t>of</a:t>
            </a:r>
            <a:r>
              <a:rPr lang="zh-CN" altLang="en-US" sz="3200" b="1" kern="0" dirty="0">
                <a:solidFill>
                  <a:srgbClr val="FF0000"/>
                </a:solidFill>
                <a:ea typeface="Microsoft YaHei" panose="020B0503020204020204" pitchFamily="34" charset="-122"/>
              </a:rPr>
              <a:t> </a:t>
            </a:r>
            <a:r>
              <a:rPr lang="en-US" altLang="zh-CN" sz="3200" b="1" kern="0" dirty="0">
                <a:solidFill>
                  <a:srgbClr val="FF0000"/>
                </a:solidFill>
                <a:ea typeface="Microsoft YaHei" panose="020B0503020204020204" pitchFamily="34" charset="-122"/>
              </a:rPr>
              <a:t>Vorticity Equation</a:t>
            </a:r>
            <a:endParaRPr lang="en-US" sz="3200" kern="0" dirty="0"/>
          </a:p>
        </p:txBody>
      </p:sp>
      <p:pic>
        <p:nvPicPr>
          <p:cNvPr id="9" name="Picture 8">
            <a:extLst>
              <a:ext uri="{FF2B5EF4-FFF2-40B4-BE49-F238E27FC236}">
                <a16:creationId xmlns:a16="http://schemas.microsoft.com/office/drawing/2014/main" id="{8474D857-D3D9-6E4A-8B55-BA92D0395A38}"/>
              </a:ext>
            </a:extLst>
          </p:cNvPr>
          <p:cNvPicPr>
            <a:picLocks noChangeAspect="1"/>
          </p:cNvPicPr>
          <p:nvPr/>
        </p:nvPicPr>
        <p:blipFill>
          <a:blip r:embed="rId4"/>
          <a:stretch>
            <a:fillRect/>
          </a:stretch>
        </p:blipFill>
        <p:spPr>
          <a:xfrm>
            <a:off x="6967538" y="3852317"/>
            <a:ext cx="2616200" cy="431800"/>
          </a:xfrm>
          <a:prstGeom prst="rect">
            <a:avLst/>
          </a:prstGeom>
        </p:spPr>
      </p:pic>
    </p:spTree>
    <p:extLst>
      <p:ext uri="{BB962C8B-B14F-4D97-AF65-F5344CB8AC3E}">
        <p14:creationId xmlns:p14="http://schemas.microsoft.com/office/powerpoint/2010/main" val="367782266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0367A3-B09D-5344-8D28-5BBAC5C0EEBA}"/>
              </a:ext>
            </a:extLst>
          </p:cNvPr>
          <p:cNvSpPr>
            <a:spLocks noGrp="1"/>
          </p:cNvSpPr>
          <p:nvPr>
            <p:ph type="sldNum" sz="quarter" idx="12"/>
          </p:nvPr>
        </p:nvSpPr>
        <p:spPr/>
        <p:txBody>
          <a:bodyPr/>
          <a:lstStyle/>
          <a:p>
            <a:pPr>
              <a:defRPr/>
            </a:pPr>
            <a:fld id="{0110085B-362B-104B-9170-A77917246491}" type="slidenum">
              <a:rPr lang="en-US" altLang="zh-CN" smtClean="0"/>
              <a:pPr>
                <a:defRPr/>
              </a:pPr>
              <a:t>16</a:t>
            </a:fld>
            <a:endParaRPr lang="zh-CN" altLang="zh-CN"/>
          </a:p>
        </p:txBody>
      </p:sp>
      <p:sp>
        <p:nvSpPr>
          <p:cNvPr id="3" name="Title 1">
            <a:extLst>
              <a:ext uri="{FF2B5EF4-FFF2-40B4-BE49-F238E27FC236}">
                <a16:creationId xmlns:a16="http://schemas.microsoft.com/office/drawing/2014/main" id="{0021C93C-4899-364E-926C-C7463CE0616D}"/>
              </a:ext>
            </a:extLst>
          </p:cNvPr>
          <p:cNvSpPr txBox="1">
            <a:spLocks/>
          </p:cNvSpPr>
          <p:nvPr/>
        </p:nvSpPr>
        <p:spPr>
          <a:xfrm>
            <a:off x="485775" y="302056"/>
            <a:ext cx="8750300" cy="1139825"/>
          </a:xfrm>
          <a:prstGeom prst="rect">
            <a:avLst/>
          </a:prstGeom>
        </p:spPr>
        <p:txBody>
          <a:bodyPr/>
          <a:lstStyle>
            <a:lvl1pPr algn="ctr" defTabSz="904875" rtl="0" eaLnBrk="0" fontAlgn="base" hangingPunct="0">
              <a:spcBef>
                <a:spcPct val="0"/>
              </a:spcBef>
              <a:spcAft>
                <a:spcPct val="0"/>
              </a:spcAft>
              <a:defRPr sz="4400">
                <a:solidFill>
                  <a:schemeClr val="tx1"/>
                </a:solidFill>
                <a:latin typeface="+mj-lt"/>
                <a:ea typeface="+mj-ea"/>
                <a:cs typeface="+mj-cs"/>
              </a:defRPr>
            </a:lvl1pPr>
            <a:lvl2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2pPr>
            <a:lvl3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3pPr>
            <a:lvl4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4pPr>
            <a:lvl5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5pPr>
            <a:lvl6pPr marL="457207" algn="ctr" defTabSz="904888" rtl="0" eaLnBrk="0" fontAlgn="base" hangingPunct="0">
              <a:spcBef>
                <a:spcPct val="0"/>
              </a:spcBef>
              <a:spcAft>
                <a:spcPct val="0"/>
              </a:spcAft>
              <a:defRPr sz="4400">
                <a:solidFill>
                  <a:schemeClr val="tx1"/>
                </a:solidFill>
                <a:latin typeface="Calibri" pitchFamily="2" charset="0"/>
                <a:ea typeface="宋体" pitchFamily="2" charset="-122"/>
              </a:defRPr>
            </a:lvl6pPr>
            <a:lvl7pPr marL="914414" algn="ctr" defTabSz="904888" rtl="0" eaLnBrk="0" fontAlgn="base" hangingPunct="0">
              <a:spcBef>
                <a:spcPct val="0"/>
              </a:spcBef>
              <a:spcAft>
                <a:spcPct val="0"/>
              </a:spcAft>
              <a:defRPr sz="4400">
                <a:solidFill>
                  <a:schemeClr val="tx1"/>
                </a:solidFill>
                <a:latin typeface="Calibri" pitchFamily="2" charset="0"/>
                <a:ea typeface="宋体" pitchFamily="2" charset="-122"/>
              </a:defRPr>
            </a:lvl7pPr>
            <a:lvl8pPr marL="1371620" algn="ctr" defTabSz="904888" rtl="0" eaLnBrk="0" fontAlgn="base" hangingPunct="0">
              <a:spcBef>
                <a:spcPct val="0"/>
              </a:spcBef>
              <a:spcAft>
                <a:spcPct val="0"/>
              </a:spcAft>
              <a:defRPr sz="4400">
                <a:solidFill>
                  <a:schemeClr val="tx1"/>
                </a:solidFill>
                <a:latin typeface="Calibri" pitchFamily="2" charset="0"/>
                <a:ea typeface="宋体" pitchFamily="2" charset="-122"/>
              </a:defRPr>
            </a:lvl8pPr>
            <a:lvl9pPr marL="1828827" algn="ctr" defTabSz="904888" rtl="0" eaLnBrk="0" fontAlgn="base" hangingPunct="0">
              <a:spcBef>
                <a:spcPct val="0"/>
              </a:spcBef>
              <a:spcAft>
                <a:spcPct val="0"/>
              </a:spcAft>
              <a:defRPr sz="4400">
                <a:solidFill>
                  <a:schemeClr val="tx1"/>
                </a:solidFill>
                <a:latin typeface="Calibri" pitchFamily="2" charset="0"/>
                <a:ea typeface="宋体" pitchFamily="2" charset="-122"/>
              </a:defRPr>
            </a:lvl9pPr>
          </a:lstStyle>
          <a:p>
            <a:r>
              <a:rPr lang="en-US" altLang="zh-TW" sz="3200" b="1" dirty="0">
                <a:solidFill>
                  <a:srgbClr val="FF0000"/>
                </a:solidFill>
                <a:latin typeface="Microsoft YaHei" panose="020B0503020204020204" pitchFamily="34" charset="-122"/>
                <a:ea typeface="Microsoft YaHei" panose="020B0503020204020204" pitchFamily="34" charset="-122"/>
                <a:cs typeface="Arial Narrow"/>
              </a:rPr>
              <a:t>What does it mean?</a:t>
            </a:r>
            <a:endParaRPr lang="en-US" sz="3200" kern="0" dirty="0"/>
          </a:p>
        </p:txBody>
      </p:sp>
      <p:pic>
        <p:nvPicPr>
          <p:cNvPr id="4" name="Picture 3">
            <a:extLst>
              <a:ext uri="{FF2B5EF4-FFF2-40B4-BE49-F238E27FC236}">
                <a16:creationId xmlns:a16="http://schemas.microsoft.com/office/drawing/2014/main" id="{98161D01-1964-3640-8BF9-C86CE50AEB55}"/>
              </a:ext>
            </a:extLst>
          </p:cNvPr>
          <p:cNvPicPr>
            <a:picLocks noChangeAspect="1"/>
          </p:cNvPicPr>
          <p:nvPr/>
        </p:nvPicPr>
        <p:blipFill>
          <a:blip r:embed="rId2">
            <a:duotone>
              <a:prstClr val="black"/>
              <a:schemeClr val="accent3">
                <a:tint val="45000"/>
                <a:satMod val="400000"/>
              </a:schemeClr>
            </a:duotone>
            <a:alphaModFix/>
          </a:blip>
          <a:stretch>
            <a:fillRect/>
          </a:stretch>
        </p:blipFill>
        <p:spPr>
          <a:xfrm>
            <a:off x="2547479" y="1099638"/>
            <a:ext cx="4626892" cy="1334680"/>
          </a:xfrm>
          <a:prstGeom prst="rect">
            <a:avLst/>
          </a:prstGeom>
          <a:ln w="28575">
            <a:solidFill>
              <a:schemeClr val="accent2"/>
            </a:solidFill>
          </a:ln>
        </p:spPr>
        <p:style>
          <a:lnRef idx="2">
            <a:schemeClr val="accent2">
              <a:shade val="50000"/>
            </a:schemeClr>
          </a:lnRef>
          <a:fillRef idx="1">
            <a:schemeClr val="accent2"/>
          </a:fillRef>
          <a:effectRef idx="0">
            <a:schemeClr val="accent2"/>
          </a:effectRef>
          <a:fontRef idx="minor">
            <a:schemeClr val="lt1"/>
          </a:fontRef>
        </p:style>
      </p:pic>
      <p:sp>
        <p:nvSpPr>
          <p:cNvPr id="5" name="Rectangle 4">
            <a:extLst>
              <a:ext uri="{FF2B5EF4-FFF2-40B4-BE49-F238E27FC236}">
                <a16:creationId xmlns:a16="http://schemas.microsoft.com/office/drawing/2014/main" id="{D1D7DFC3-E857-224C-9A79-C743902FF408}"/>
              </a:ext>
            </a:extLst>
          </p:cNvPr>
          <p:cNvSpPr/>
          <p:nvPr/>
        </p:nvSpPr>
        <p:spPr>
          <a:xfrm>
            <a:off x="485775" y="2700189"/>
            <a:ext cx="8911654" cy="3108543"/>
          </a:xfrm>
          <a:prstGeom prst="rect">
            <a:avLst/>
          </a:prstGeom>
        </p:spPr>
        <p:txBody>
          <a:bodyPr wrap="square">
            <a:spAutoFit/>
          </a:bodyPr>
          <a:lstStyle/>
          <a:p>
            <a:r>
              <a:rPr lang="en-US" sz="2800" dirty="0"/>
              <a:t>The above equation states that </a:t>
            </a:r>
            <a:r>
              <a:rPr lang="en-US" sz="2800" i="1" u="sng" dirty="0"/>
              <a:t>on the synoptic scale the absolute vorticity of a fluid parcel changes mainly in response to divergence or convergence.</a:t>
            </a:r>
          </a:p>
          <a:p>
            <a:endParaRPr lang="en-US" sz="2800" dirty="0"/>
          </a:p>
          <a:p>
            <a:pPr marL="457200" indent="-457200">
              <a:buFont typeface="Arial" panose="020B0604020202020204" pitchFamily="34" charset="0"/>
              <a:buChar char="•"/>
            </a:pPr>
            <a:r>
              <a:rPr lang="en-US" sz="2800" dirty="0"/>
              <a:t>Divergence leads to a decrease in absolute vorticity.</a:t>
            </a:r>
          </a:p>
          <a:p>
            <a:pPr marL="457200" indent="-457200">
              <a:buFont typeface="Arial" panose="020B0604020202020204" pitchFamily="34" charset="0"/>
              <a:buChar char="•"/>
            </a:pPr>
            <a:r>
              <a:rPr lang="en-US" sz="2800" dirty="0"/>
              <a:t>Convergence leads to an increase in absolute vorticity.</a:t>
            </a:r>
          </a:p>
        </p:txBody>
      </p:sp>
    </p:spTree>
    <p:extLst>
      <p:ext uri="{BB962C8B-B14F-4D97-AF65-F5344CB8AC3E}">
        <p14:creationId xmlns:p14="http://schemas.microsoft.com/office/powerpoint/2010/main" val="388133555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0367A3-B09D-5344-8D28-5BBAC5C0EEBA}"/>
              </a:ext>
            </a:extLst>
          </p:cNvPr>
          <p:cNvSpPr>
            <a:spLocks noGrp="1"/>
          </p:cNvSpPr>
          <p:nvPr>
            <p:ph type="sldNum" sz="quarter" idx="12"/>
          </p:nvPr>
        </p:nvSpPr>
        <p:spPr/>
        <p:txBody>
          <a:bodyPr/>
          <a:lstStyle/>
          <a:p>
            <a:pPr>
              <a:defRPr/>
            </a:pPr>
            <a:fld id="{0110085B-362B-104B-9170-A77917246491}" type="slidenum">
              <a:rPr lang="en-US" altLang="zh-CN" smtClean="0"/>
              <a:pPr>
                <a:defRPr/>
              </a:pPr>
              <a:t>17</a:t>
            </a:fld>
            <a:endParaRPr lang="zh-CN" altLang="zh-CN"/>
          </a:p>
        </p:txBody>
      </p:sp>
      <p:sp>
        <p:nvSpPr>
          <p:cNvPr id="3" name="Title 1">
            <a:extLst>
              <a:ext uri="{FF2B5EF4-FFF2-40B4-BE49-F238E27FC236}">
                <a16:creationId xmlns:a16="http://schemas.microsoft.com/office/drawing/2014/main" id="{0021C93C-4899-364E-926C-C7463CE0616D}"/>
              </a:ext>
            </a:extLst>
          </p:cNvPr>
          <p:cNvSpPr txBox="1">
            <a:spLocks/>
          </p:cNvSpPr>
          <p:nvPr/>
        </p:nvSpPr>
        <p:spPr>
          <a:xfrm>
            <a:off x="485775" y="136525"/>
            <a:ext cx="8750300" cy="1139825"/>
          </a:xfrm>
          <a:prstGeom prst="rect">
            <a:avLst/>
          </a:prstGeom>
        </p:spPr>
        <p:txBody>
          <a:bodyPr/>
          <a:lstStyle>
            <a:lvl1pPr algn="ctr" defTabSz="904875" rtl="0" eaLnBrk="0" fontAlgn="base" hangingPunct="0">
              <a:spcBef>
                <a:spcPct val="0"/>
              </a:spcBef>
              <a:spcAft>
                <a:spcPct val="0"/>
              </a:spcAft>
              <a:defRPr sz="4400">
                <a:solidFill>
                  <a:schemeClr val="tx1"/>
                </a:solidFill>
                <a:latin typeface="+mj-lt"/>
                <a:ea typeface="+mj-ea"/>
                <a:cs typeface="+mj-cs"/>
              </a:defRPr>
            </a:lvl1pPr>
            <a:lvl2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2pPr>
            <a:lvl3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3pPr>
            <a:lvl4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4pPr>
            <a:lvl5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5pPr>
            <a:lvl6pPr marL="457207" algn="ctr" defTabSz="904888" rtl="0" eaLnBrk="0" fontAlgn="base" hangingPunct="0">
              <a:spcBef>
                <a:spcPct val="0"/>
              </a:spcBef>
              <a:spcAft>
                <a:spcPct val="0"/>
              </a:spcAft>
              <a:defRPr sz="4400">
                <a:solidFill>
                  <a:schemeClr val="tx1"/>
                </a:solidFill>
                <a:latin typeface="Calibri" pitchFamily="2" charset="0"/>
                <a:ea typeface="宋体" pitchFamily="2" charset="-122"/>
              </a:defRPr>
            </a:lvl6pPr>
            <a:lvl7pPr marL="914414" algn="ctr" defTabSz="904888" rtl="0" eaLnBrk="0" fontAlgn="base" hangingPunct="0">
              <a:spcBef>
                <a:spcPct val="0"/>
              </a:spcBef>
              <a:spcAft>
                <a:spcPct val="0"/>
              </a:spcAft>
              <a:defRPr sz="4400">
                <a:solidFill>
                  <a:schemeClr val="tx1"/>
                </a:solidFill>
                <a:latin typeface="Calibri" pitchFamily="2" charset="0"/>
                <a:ea typeface="宋体" pitchFamily="2" charset="-122"/>
              </a:defRPr>
            </a:lvl7pPr>
            <a:lvl8pPr marL="1371620" algn="ctr" defTabSz="904888" rtl="0" eaLnBrk="0" fontAlgn="base" hangingPunct="0">
              <a:spcBef>
                <a:spcPct val="0"/>
              </a:spcBef>
              <a:spcAft>
                <a:spcPct val="0"/>
              </a:spcAft>
              <a:defRPr sz="4400">
                <a:solidFill>
                  <a:schemeClr val="tx1"/>
                </a:solidFill>
                <a:latin typeface="Calibri" pitchFamily="2" charset="0"/>
                <a:ea typeface="宋体" pitchFamily="2" charset="-122"/>
              </a:defRPr>
            </a:lvl8pPr>
            <a:lvl9pPr marL="1828827" algn="ctr" defTabSz="904888" rtl="0" eaLnBrk="0" fontAlgn="base" hangingPunct="0">
              <a:spcBef>
                <a:spcPct val="0"/>
              </a:spcBef>
              <a:spcAft>
                <a:spcPct val="0"/>
              </a:spcAft>
              <a:defRPr sz="4400">
                <a:solidFill>
                  <a:schemeClr val="tx1"/>
                </a:solidFill>
                <a:latin typeface="Calibri" pitchFamily="2" charset="0"/>
                <a:ea typeface="宋体" pitchFamily="2" charset="-122"/>
              </a:defRPr>
            </a:lvl9pPr>
          </a:lstStyle>
          <a:p>
            <a:r>
              <a:rPr lang="en-US" altLang="zh-TW" sz="3200" b="1" dirty="0">
                <a:solidFill>
                  <a:srgbClr val="FF0000"/>
                </a:solidFill>
                <a:latin typeface="Microsoft YaHei" panose="020B0503020204020204" pitchFamily="34" charset="-122"/>
                <a:ea typeface="Microsoft YaHei" panose="020B0503020204020204" pitchFamily="34" charset="-122"/>
                <a:cs typeface="Arial Narrow"/>
              </a:rPr>
              <a:t>Caution: the approximate form do not remain valid </a:t>
            </a:r>
            <a:endParaRPr lang="en-US" sz="3200" kern="0"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1D7DFC3-E857-224C-9A79-C743902FF408}"/>
                  </a:ext>
                </a:extLst>
              </p:cNvPr>
              <p:cNvSpPr/>
              <p:nvPr/>
            </p:nvSpPr>
            <p:spPr>
              <a:xfrm>
                <a:off x="240140" y="1062993"/>
                <a:ext cx="9241570" cy="5262979"/>
              </a:xfrm>
              <a:prstGeom prst="rect">
                <a:avLst/>
              </a:prstGeom>
            </p:spPr>
            <p:txBody>
              <a:bodyPr wrap="square">
                <a:spAutoFit/>
              </a:bodyPr>
              <a:lstStyle/>
              <a:p>
                <a:pPr marL="342900" indent="-342900">
                  <a:buFont typeface="Arial" panose="020B0604020202020204" pitchFamily="34" charset="0"/>
                  <a:buChar char="•"/>
                </a:pPr>
                <a:r>
                  <a:rPr lang="en-US" sz="2400" dirty="0"/>
                  <a:t>Keep in mind though, that </a:t>
                </a:r>
                <a:r>
                  <a:rPr lang="en-US" sz="2400" b="1" dirty="0"/>
                  <a:t>on the mesoscale or smaller (intense storms), the absolute vorticity must be used in the divergence term (we can’t ignore </a:t>
                </a:r>
                <a:r>
                  <a:rPr lang="el-GR" sz="2400" b="1" dirty="0"/>
                  <a:t>ζ )</a:t>
                </a:r>
                <a:r>
                  <a:rPr lang="el-GR" sz="2400" dirty="0"/>
                  <a:t>, </a:t>
                </a:r>
                <a:r>
                  <a:rPr lang="en-US" sz="2400" dirty="0"/>
                  <a:t>and so it is possible on smaller scales for convergence to lead to creation of negative vorticity tendency (when </a:t>
                </a:r>
                <a14:m>
                  <m:oMath xmlns:m="http://schemas.openxmlformats.org/officeDocument/2006/math">
                    <m:d>
                      <m:dPr>
                        <m:ctrlPr>
                          <a:rPr lang="en-US" sz="2400" b="0" i="1" dirty="0" smtClean="0">
                            <a:latin typeface="Cambria Math" panose="02040503050406030204" pitchFamily="18" charset="0"/>
                          </a:rPr>
                        </m:ctrlPr>
                      </m:dPr>
                      <m:e>
                        <m:r>
                          <a:rPr lang="en-US" sz="2400" i="1" dirty="0">
                            <a:latin typeface="Cambria Math" panose="02040503050406030204" pitchFamily="18" charset="0"/>
                          </a:rPr>
                          <m:t>𝜁</m:t>
                        </m:r>
                        <m:r>
                          <a:rPr lang="en-US" altLang="zh-CN" sz="2400" i="1" dirty="0">
                            <a:latin typeface="Cambria Math" panose="02040503050406030204" pitchFamily="18" charset="0"/>
                          </a:rPr>
                          <m:t>+</m:t>
                        </m:r>
                        <m:r>
                          <a:rPr lang="en-US" altLang="zh-CN" sz="2400" i="1" dirty="0">
                            <a:latin typeface="Cambria Math" panose="02040503050406030204" pitchFamily="18" charset="0"/>
                          </a:rPr>
                          <m:t>𝑓</m:t>
                        </m:r>
                      </m:e>
                    </m:d>
                    <m:r>
                      <a:rPr lang="en-US" altLang="zh-CN" sz="2400" b="0" i="1" dirty="0" smtClean="0">
                        <a:latin typeface="Cambria Math" panose="02040503050406030204" pitchFamily="18" charset="0"/>
                      </a:rPr>
                      <m:t>&lt;0</m:t>
                    </m:r>
                  </m:oMath>
                </a14:m>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kern="0" dirty="0"/>
                  <a:t>On the other hand, in the vicinity of atmospheric fronts, the horizontal scale of variation in frontal zones is only </a:t>
                </a:r>
                <a:r>
                  <a:rPr lang="en-US" sz="2400" i="1" kern="0" dirty="0"/>
                  <a:t>∼100 km</a:t>
                </a:r>
                <a:r>
                  <a:rPr lang="en-US" sz="2400" kern="0" dirty="0"/>
                  <a:t>, and the vertical velocity scale is </a:t>
                </a:r>
                <a:r>
                  <a:rPr lang="en-US" sz="2400" i="1" kern="0" dirty="0"/>
                  <a:t>∼ 10 cm/s </a:t>
                </a:r>
                <a:r>
                  <a:rPr lang="en-US" sz="2400" kern="0" dirty="0"/>
                  <a:t>, vertical advection, tilting, and solenoidal terms all may become as large as the divergence term.</a:t>
                </a:r>
              </a:p>
            </p:txBody>
          </p:sp>
        </mc:Choice>
        <mc:Fallback xmlns="">
          <p:sp>
            <p:nvSpPr>
              <p:cNvPr id="5" name="Rectangle 4">
                <a:extLst>
                  <a:ext uri="{FF2B5EF4-FFF2-40B4-BE49-F238E27FC236}">
                    <a16:creationId xmlns:a16="http://schemas.microsoft.com/office/drawing/2014/main" id="{D1D7DFC3-E857-224C-9A79-C743902FF408}"/>
                  </a:ext>
                </a:extLst>
              </p:cNvPr>
              <p:cNvSpPr>
                <a:spLocks noRot="1" noChangeAspect="1" noMove="1" noResize="1" noEditPoints="1" noAdjustHandles="1" noChangeArrowheads="1" noChangeShapeType="1" noTextEdit="1"/>
              </p:cNvSpPr>
              <p:nvPr/>
            </p:nvSpPr>
            <p:spPr>
              <a:xfrm>
                <a:off x="240140" y="1062993"/>
                <a:ext cx="9241570" cy="5262979"/>
              </a:xfrm>
              <a:prstGeom prst="rect">
                <a:avLst/>
              </a:prstGeom>
              <a:blipFill>
                <a:blip r:embed="rId2"/>
                <a:stretch>
                  <a:fillRect l="-823" t="-1208" b="-144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4029FEFF-C969-4340-975D-AAD42712094D}"/>
              </a:ext>
            </a:extLst>
          </p:cNvPr>
          <p:cNvPicPr>
            <a:picLocks noChangeAspect="1"/>
          </p:cNvPicPr>
          <p:nvPr/>
        </p:nvPicPr>
        <p:blipFill>
          <a:blip r:embed="rId3"/>
          <a:stretch>
            <a:fillRect/>
          </a:stretch>
        </p:blipFill>
        <p:spPr>
          <a:xfrm>
            <a:off x="1872593" y="3057648"/>
            <a:ext cx="5976664" cy="1211130"/>
          </a:xfrm>
          <a:prstGeom prst="rect">
            <a:avLst/>
          </a:prstGeom>
        </p:spPr>
      </p:pic>
    </p:spTree>
    <p:extLst>
      <p:ext uri="{BB962C8B-B14F-4D97-AF65-F5344CB8AC3E}">
        <p14:creationId xmlns:p14="http://schemas.microsoft.com/office/powerpoint/2010/main" val="20503078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AED08A-AFC6-3446-944B-1E1E8718F4CA}"/>
              </a:ext>
            </a:extLst>
          </p:cNvPr>
          <p:cNvSpPr>
            <a:spLocks noGrp="1"/>
          </p:cNvSpPr>
          <p:nvPr>
            <p:ph type="sldNum" sz="quarter" idx="12"/>
          </p:nvPr>
        </p:nvSpPr>
        <p:spPr/>
        <p:txBody>
          <a:bodyPr/>
          <a:lstStyle/>
          <a:p>
            <a:pPr>
              <a:defRPr/>
            </a:pPr>
            <a:fld id="{0110085B-362B-104B-9170-A77917246491}" type="slidenum">
              <a:rPr lang="en-US" altLang="zh-CN" smtClean="0"/>
              <a:pPr>
                <a:defRPr/>
              </a:pPr>
              <a:t>18</a:t>
            </a:fld>
            <a:endParaRPr lang="zh-CN" altLang="zh-CN"/>
          </a:p>
        </p:txBody>
      </p:sp>
      <p:pic>
        <p:nvPicPr>
          <p:cNvPr id="8" name="Picture 7">
            <a:extLst>
              <a:ext uri="{FF2B5EF4-FFF2-40B4-BE49-F238E27FC236}">
                <a16:creationId xmlns:a16="http://schemas.microsoft.com/office/drawing/2014/main" id="{0F423F83-4C4C-5A43-94C5-CA13AD24C198}"/>
              </a:ext>
            </a:extLst>
          </p:cNvPr>
          <p:cNvPicPr>
            <a:picLocks noChangeAspect="1"/>
          </p:cNvPicPr>
          <p:nvPr/>
        </p:nvPicPr>
        <p:blipFill>
          <a:blip r:embed="rId3"/>
          <a:stretch>
            <a:fillRect/>
          </a:stretch>
        </p:blipFill>
        <p:spPr>
          <a:xfrm>
            <a:off x="1476549" y="1454664"/>
            <a:ext cx="5976664" cy="1211130"/>
          </a:xfrm>
          <a:prstGeom prst="rect">
            <a:avLst/>
          </a:prstGeom>
        </p:spPr>
      </p:pic>
      <p:sp>
        <p:nvSpPr>
          <p:cNvPr id="10" name="Rectangle 9">
            <a:extLst>
              <a:ext uri="{FF2B5EF4-FFF2-40B4-BE49-F238E27FC236}">
                <a16:creationId xmlns:a16="http://schemas.microsoft.com/office/drawing/2014/main" id="{96560A6F-1FE1-734A-96D8-321E7D0F8246}"/>
              </a:ext>
            </a:extLst>
          </p:cNvPr>
          <p:cNvSpPr/>
          <p:nvPr/>
        </p:nvSpPr>
        <p:spPr>
          <a:xfrm>
            <a:off x="252413" y="90381"/>
            <a:ext cx="9065736" cy="1323439"/>
          </a:xfrm>
          <a:prstGeom prst="rect">
            <a:avLst/>
          </a:prstGeom>
        </p:spPr>
        <p:txBody>
          <a:bodyPr wrap="square">
            <a:spAutoFit/>
          </a:bodyPr>
          <a:lstStyle/>
          <a:p>
            <a:pPr defTabSz="912114" eaLnBrk="1" fontAlgn="auto" hangingPunct="1">
              <a:spcBef>
                <a:spcPts val="0"/>
              </a:spcBef>
              <a:spcAft>
                <a:spcPts val="0"/>
              </a:spcAft>
              <a:defRPr/>
            </a:pPr>
            <a:r>
              <a:rPr lang="en-US" altLang="zh-TW" sz="3200" b="1" dirty="0">
                <a:solidFill>
                  <a:srgbClr val="FF0000"/>
                </a:solidFill>
                <a:latin typeface="Microsoft YaHei" panose="020B0503020204020204" pitchFamily="34" charset="-122"/>
                <a:ea typeface="Microsoft YaHei" panose="020B0503020204020204" pitchFamily="34" charset="-122"/>
                <a:cs typeface="Arial Narrow"/>
              </a:rPr>
              <a:t>Application</a:t>
            </a:r>
            <a:endParaRPr lang="en-US" altLang="zh-TW" sz="2400" b="1" dirty="0">
              <a:solidFill>
                <a:srgbClr val="FF0000"/>
              </a:solidFill>
              <a:latin typeface="Microsoft YaHei" panose="020B0503020204020204" pitchFamily="34" charset="-122"/>
              <a:ea typeface="Microsoft YaHei" panose="020B0503020204020204" pitchFamily="34" charset="-122"/>
              <a:cs typeface="Arial Narrow"/>
            </a:endParaRPr>
          </a:p>
          <a:p>
            <a:pPr defTabSz="912114" eaLnBrk="1" fontAlgn="auto" hangingPunct="1">
              <a:spcBef>
                <a:spcPts val="0"/>
              </a:spcBef>
              <a:spcAft>
                <a:spcPts val="0"/>
              </a:spcAft>
              <a:defRPr/>
            </a:pPr>
            <a:r>
              <a:rPr lang="en-US" altLang="zh-TW" sz="2400" b="1" dirty="0">
                <a:latin typeface="Microsoft YaHei" panose="020B0503020204020204" pitchFamily="34" charset="-122"/>
                <a:ea typeface="Microsoft YaHei" panose="020B0503020204020204" pitchFamily="34" charset="-122"/>
                <a:cs typeface="Arial Narrow"/>
              </a:rPr>
              <a:t>Why </a:t>
            </a:r>
            <a:r>
              <a:rPr lang="en-US" sz="2400" b="1" dirty="0">
                <a:latin typeface="Microsoft YaHei" panose="020B0503020204020204" pitchFamily="34" charset="-122"/>
                <a:ea typeface="Microsoft YaHei" panose="020B0503020204020204" pitchFamily="34" charset="-122"/>
                <a:cs typeface="Arial Narrow"/>
              </a:rPr>
              <a:t>cyclonic disturbances can be much more intense than anticyclones?</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20C536CA-D75D-D548-B27D-C12400BDBD54}"/>
                  </a:ext>
                </a:extLst>
              </p:cNvPr>
              <p:cNvSpPr/>
              <p:nvPr/>
            </p:nvSpPr>
            <p:spPr>
              <a:xfrm>
                <a:off x="657126" y="2665794"/>
                <a:ext cx="8407598" cy="3105337"/>
              </a:xfrm>
              <a:prstGeom prst="rect">
                <a:avLst/>
              </a:prstGeom>
            </p:spPr>
            <p:txBody>
              <a:bodyPr wrap="square">
                <a:spAutoFit/>
              </a:bodyPr>
              <a:lstStyle/>
              <a:p>
                <a:pPr marL="342900" indent="-342900">
                  <a:buFont typeface="Arial" panose="020B0604020202020204" pitchFamily="34" charset="0"/>
                  <a:buChar char="•"/>
                </a:pPr>
                <a:r>
                  <a:rPr lang="en-US" sz="2400" dirty="0"/>
                  <a:t>For a fixed amplitude of </a:t>
                </a:r>
                <a:r>
                  <a:rPr lang="en-US" sz="2400" u="sng" dirty="0"/>
                  <a:t>convergence</a:t>
                </a:r>
                <a:r>
                  <a:rPr lang="zh-CN" altLang="en-US" sz="2400" u="sng" dirty="0"/>
                  <a:t> </a:t>
                </a:r>
                <a:r>
                  <a:rPr lang="en-US" altLang="zh-CN" sz="2400" u="sng" dirty="0"/>
                  <a:t>(</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m:t>
                        </m:r>
                      </m:e>
                      <m:sub>
                        <m:r>
                          <a:rPr lang="en-US" altLang="zh-CN" sz="2400" b="0" i="1" dirty="0" smtClean="0">
                            <a:latin typeface="Cambria Math" panose="02040503050406030204" pitchFamily="18" charset="0"/>
                          </a:rPr>
                          <m:t>𝑥</m:t>
                        </m:r>
                      </m:sub>
                    </m:sSub>
                    <m:r>
                      <a:rPr lang="en-US" altLang="zh-CN" sz="2400" b="0" i="1" dirty="0" smtClean="0">
                        <a:latin typeface="Cambria Math" panose="02040503050406030204" pitchFamily="18" charset="0"/>
                      </a:rPr>
                      <m:t>𝑢</m:t>
                    </m:r>
                    <m:r>
                      <a:rPr lang="en-US" altLang="zh-CN" sz="2400" b="0" i="1" dirty="0" smtClean="0">
                        <a:latin typeface="Cambria Math" panose="02040503050406030204" pitchFamily="18" charset="0"/>
                      </a:rPr>
                      <m:t>+</m:t>
                    </m:r>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m:t>
                        </m:r>
                      </m:e>
                      <m:sub>
                        <m:r>
                          <a:rPr lang="en-US" altLang="zh-CN" sz="2400" b="0" i="1" dirty="0" smtClean="0">
                            <a:latin typeface="Cambria Math" panose="02040503050406030204" pitchFamily="18" charset="0"/>
                          </a:rPr>
                          <m:t>𝑦</m:t>
                        </m:r>
                      </m:sub>
                    </m:sSub>
                    <m:r>
                      <a:rPr lang="en-US" altLang="zh-CN" sz="2400" b="0" i="1" dirty="0" smtClean="0">
                        <a:latin typeface="Cambria Math" panose="02040503050406030204" pitchFamily="18" charset="0"/>
                      </a:rPr>
                      <m:t>𝑣</m:t>
                    </m:r>
                    <m:r>
                      <a:rPr lang="en-US" altLang="zh-CN" sz="2400" b="0" i="1" dirty="0" smtClean="0">
                        <a:latin typeface="Cambria Math" panose="02040503050406030204" pitchFamily="18" charset="0"/>
                      </a:rPr>
                      <m:t>&lt;0</m:t>
                    </m:r>
                  </m:oMath>
                </a14:m>
                <a:r>
                  <a:rPr lang="en-US" altLang="zh-CN" sz="2400" u="sng" dirty="0"/>
                  <a:t>)</a:t>
                </a:r>
                <a:r>
                  <a:rPr lang="en-US" sz="2400" dirty="0"/>
                  <a:t>, the relative vorticity will increase, and </a:t>
                </a:r>
                <a14:m>
                  <m:oMath xmlns:m="http://schemas.openxmlformats.org/officeDocument/2006/math">
                    <m:r>
                      <a:rPr lang="en-US" sz="2400" i="1" dirty="0">
                        <a:latin typeface="Cambria Math" panose="02040503050406030204" pitchFamily="18" charset="0"/>
                      </a:rPr>
                      <m:t>𝜁</m:t>
                    </m:r>
                    <m:r>
                      <a:rPr lang="en-US" sz="2400" i="1" dirty="0">
                        <a:latin typeface="Cambria Math" panose="02040503050406030204" pitchFamily="18" charset="0"/>
                      </a:rPr>
                      <m:t>+</m:t>
                    </m:r>
                    <m:r>
                      <a:rPr lang="en-US" sz="2400" i="1" dirty="0">
                        <a:latin typeface="Cambria Math" panose="02040503050406030204" pitchFamily="18" charset="0"/>
                      </a:rPr>
                      <m:t>𝑓</m:t>
                    </m:r>
                    <m:r>
                      <a:rPr lang="en-US" sz="2400" i="1" dirty="0">
                        <a:latin typeface="Cambria Math" panose="02040503050406030204" pitchFamily="18" charset="0"/>
                      </a:rPr>
                      <m:t> </m:t>
                    </m:r>
                  </m:oMath>
                </a14:m>
                <a:r>
                  <a:rPr lang="en-US" sz="2400" dirty="0">
                    <a:solidFill>
                      <a:srgbClr val="000000"/>
                    </a:solidFill>
                  </a:rPr>
                  <a:t>becomes larger, which leads to further increase in the relative vorticity.</a:t>
                </a:r>
              </a:p>
              <a:p>
                <a:pPr marL="342900" indent="-342900">
                  <a:buFont typeface="Arial" panose="020B0604020202020204" pitchFamily="34" charset="0"/>
                  <a:buChar char="•"/>
                </a:pPr>
                <a:endParaRPr lang="en-US" sz="2400" dirty="0">
                  <a:solidFill>
                    <a:srgbClr val="000000"/>
                  </a:solidFill>
                </a:endParaRPr>
              </a:p>
              <a:p>
                <a:pPr marL="342900" indent="-342900">
                  <a:buFont typeface="Arial" panose="020B0604020202020204" pitchFamily="34" charset="0"/>
                  <a:buChar char="•"/>
                </a:pPr>
                <a:r>
                  <a:rPr lang="en-US" sz="2400" dirty="0">
                    <a:solidFill>
                      <a:srgbClr val="000000"/>
                    </a:solidFill>
                  </a:rPr>
                  <a:t>While</a:t>
                </a:r>
                <a:r>
                  <a:rPr lang="zh-CN" altLang="en-US" sz="2400" dirty="0">
                    <a:solidFill>
                      <a:srgbClr val="000000"/>
                    </a:solidFill>
                  </a:rPr>
                  <a:t> </a:t>
                </a:r>
                <a:r>
                  <a:rPr lang="en-US" altLang="zh-CN" sz="2400" dirty="0">
                    <a:solidFill>
                      <a:srgbClr val="000000"/>
                    </a:solidFill>
                  </a:rPr>
                  <a:t>for</a:t>
                </a:r>
                <a:r>
                  <a:rPr lang="zh-CN" altLang="en-US" sz="2400" dirty="0">
                    <a:solidFill>
                      <a:srgbClr val="000000"/>
                    </a:solidFill>
                  </a:rPr>
                  <a:t> </a:t>
                </a:r>
                <a:r>
                  <a:rPr lang="en-US" sz="2400" dirty="0"/>
                  <a:t>a fixed rate of </a:t>
                </a:r>
                <a:r>
                  <a:rPr lang="en-US" sz="2400" u="sng" dirty="0"/>
                  <a:t>divergence</a:t>
                </a:r>
                <a:r>
                  <a:rPr lang="zh-CN" altLang="en-US" sz="2400" u="sng" dirty="0"/>
                  <a:t> </a:t>
                </a:r>
                <a:r>
                  <a:rPr lang="en-US" altLang="zh-CN" sz="2400" u="sng" dirty="0"/>
                  <a:t>(</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m:t>
                        </m:r>
                      </m:e>
                      <m:sub>
                        <m:r>
                          <a:rPr lang="en-US" altLang="zh-CN" sz="2400" i="1" dirty="0">
                            <a:latin typeface="Cambria Math" panose="02040503050406030204" pitchFamily="18" charset="0"/>
                          </a:rPr>
                          <m:t>𝑥</m:t>
                        </m:r>
                      </m:sub>
                    </m:sSub>
                    <m:r>
                      <a:rPr lang="en-US" altLang="zh-CN" sz="2400" i="1" dirty="0">
                        <a:latin typeface="Cambria Math" panose="02040503050406030204" pitchFamily="18" charset="0"/>
                      </a:rPr>
                      <m:t>𝑢</m:t>
                    </m:r>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m:t>
                        </m:r>
                      </m:e>
                      <m:sub>
                        <m:r>
                          <a:rPr lang="en-US" altLang="zh-CN" sz="2400" i="1" dirty="0">
                            <a:latin typeface="Cambria Math" panose="02040503050406030204" pitchFamily="18" charset="0"/>
                          </a:rPr>
                          <m:t>𝑦</m:t>
                        </m:r>
                      </m:sub>
                    </m:sSub>
                    <m:r>
                      <a:rPr lang="en-US" altLang="zh-CN" sz="2400" i="1" dirty="0">
                        <a:latin typeface="Cambria Math" panose="02040503050406030204" pitchFamily="18" charset="0"/>
                      </a:rPr>
                      <m:t>𝑣</m:t>
                    </m:r>
                    <m:r>
                      <a:rPr lang="en-US" altLang="zh-CN" sz="2400" b="0" i="1" dirty="0" smtClean="0">
                        <a:latin typeface="Cambria Math" panose="02040503050406030204" pitchFamily="18" charset="0"/>
                      </a:rPr>
                      <m:t>&gt;</m:t>
                    </m:r>
                    <m:r>
                      <a:rPr lang="en-US" altLang="zh-CN" sz="2400" i="1" dirty="0">
                        <a:latin typeface="Cambria Math" panose="02040503050406030204" pitchFamily="18" charset="0"/>
                      </a:rPr>
                      <m:t>0</m:t>
                    </m:r>
                  </m:oMath>
                </a14:m>
                <a:r>
                  <a:rPr lang="en-US" altLang="zh-CN" sz="2400" dirty="0"/>
                  <a:t>)</a:t>
                </a:r>
                <a:r>
                  <a:rPr lang="en-US" sz="2400" dirty="0"/>
                  <a:t>, the relative vorticity will decrease; when </a:t>
                </a:r>
                <a14:m>
                  <m:oMath xmlns:m="http://schemas.openxmlformats.org/officeDocument/2006/math">
                    <m:r>
                      <a:rPr lang="en-US" sz="2400" i="1" dirty="0">
                        <a:latin typeface="Cambria Math" panose="02040503050406030204" pitchFamily="18" charset="0"/>
                      </a:rPr>
                      <m:t>𝜁</m:t>
                    </m:r>
                    <m:r>
                      <a:rPr lang="en-US" altLang="zh-CN" sz="2400" b="0" i="1" dirty="0" smtClean="0">
                        <a:latin typeface="Cambria Math" panose="02040503050406030204" pitchFamily="18" charset="0"/>
                      </a:rPr>
                      <m:t>→−</m:t>
                    </m:r>
                    <m:r>
                      <a:rPr lang="en-US" sz="2400" i="1" dirty="0">
                        <a:latin typeface="Cambria Math" panose="02040503050406030204" pitchFamily="18" charset="0"/>
                      </a:rPr>
                      <m:t>𝑓</m:t>
                    </m:r>
                  </m:oMath>
                </a14:m>
                <a:r>
                  <a:rPr lang="en-US" sz="2400" dirty="0"/>
                  <a:t>, the relative vorticity cannot further decreases no matter how strong divergence</a:t>
                </a:r>
                <a:endParaRPr lang="en-US" sz="2400" dirty="0">
                  <a:solidFill>
                    <a:srgbClr val="000000"/>
                  </a:solidFill>
                </a:endParaRPr>
              </a:p>
            </p:txBody>
          </p:sp>
        </mc:Choice>
        <mc:Fallback xmlns="">
          <p:sp>
            <p:nvSpPr>
              <p:cNvPr id="3" name="Rectangle 2">
                <a:extLst>
                  <a:ext uri="{FF2B5EF4-FFF2-40B4-BE49-F238E27FC236}">
                    <a16:creationId xmlns:a16="http://schemas.microsoft.com/office/drawing/2014/main" id="{20C536CA-D75D-D548-B27D-C12400BDBD54}"/>
                  </a:ext>
                </a:extLst>
              </p:cNvPr>
              <p:cNvSpPr>
                <a:spLocks noRot="1" noChangeAspect="1" noMove="1" noResize="1" noEditPoints="1" noAdjustHandles="1" noChangeArrowheads="1" noChangeShapeType="1" noTextEdit="1"/>
              </p:cNvSpPr>
              <p:nvPr/>
            </p:nvSpPr>
            <p:spPr>
              <a:xfrm>
                <a:off x="657126" y="2665794"/>
                <a:ext cx="8407598" cy="3105337"/>
              </a:xfrm>
              <a:prstGeom prst="rect">
                <a:avLst/>
              </a:prstGeom>
              <a:blipFill>
                <a:blip r:embed="rId4"/>
                <a:stretch>
                  <a:fillRect l="-905" t="-1633" r="-905" b="-3265"/>
                </a:stretch>
              </a:blipFill>
            </p:spPr>
            <p:txBody>
              <a:bodyPr/>
              <a:lstStyle/>
              <a:p>
                <a:r>
                  <a:rPr lang="en-US">
                    <a:noFill/>
                  </a:rPr>
                  <a:t> </a:t>
                </a:r>
              </a:p>
            </p:txBody>
          </p:sp>
        </mc:Fallback>
      </mc:AlternateContent>
    </p:spTree>
    <p:extLst>
      <p:ext uri="{BB962C8B-B14F-4D97-AF65-F5344CB8AC3E}">
        <p14:creationId xmlns:p14="http://schemas.microsoft.com/office/powerpoint/2010/main" val="192217149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AED08A-AFC6-3446-944B-1E1E8718F4CA}"/>
              </a:ext>
            </a:extLst>
          </p:cNvPr>
          <p:cNvSpPr>
            <a:spLocks noGrp="1"/>
          </p:cNvSpPr>
          <p:nvPr>
            <p:ph type="sldNum" sz="quarter" idx="12"/>
          </p:nvPr>
        </p:nvSpPr>
        <p:spPr/>
        <p:txBody>
          <a:bodyPr/>
          <a:lstStyle/>
          <a:p>
            <a:pPr>
              <a:defRPr/>
            </a:pPr>
            <a:fld id="{0110085B-362B-104B-9170-A77917246491}" type="slidenum">
              <a:rPr lang="en-US" altLang="zh-CN" smtClean="0"/>
              <a:pPr>
                <a:defRPr/>
              </a:pPr>
              <a:t>19</a:t>
            </a:fld>
            <a:endParaRPr lang="zh-CN" altLang="zh-CN"/>
          </a:p>
        </p:txBody>
      </p:sp>
      <p:sp>
        <p:nvSpPr>
          <p:cNvPr id="6" name="Rectangle 5">
            <a:extLst>
              <a:ext uri="{FF2B5EF4-FFF2-40B4-BE49-F238E27FC236}">
                <a16:creationId xmlns:a16="http://schemas.microsoft.com/office/drawing/2014/main" id="{8612A3C8-6E31-D34A-AEAF-7E495D0E59AB}"/>
              </a:ext>
            </a:extLst>
          </p:cNvPr>
          <p:cNvSpPr/>
          <p:nvPr/>
        </p:nvSpPr>
        <p:spPr>
          <a:xfrm>
            <a:off x="252413" y="90381"/>
            <a:ext cx="9065736" cy="830997"/>
          </a:xfrm>
          <a:prstGeom prst="rect">
            <a:avLst/>
          </a:prstGeom>
        </p:spPr>
        <p:txBody>
          <a:bodyPr wrap="square">
            <a:spAutoFit/>
          </a:bodyPr>
          <a:lstStyle/>
          <a:p>
            <a:pPr defTabSz="912114" eaLnBrk="1" fontAlgn="auto" hangingPunct="1">
              <a:spcBef>
                <a:spcPts val="0"/>
              </a:spcBef>
              <a:spcAft>
                <a:spcPts val="0"/>
              </a:spcAft>
              <a:defRPr/>
            </a:pPr>
            <a:r>
              <a:rPr lang="en-US" altLang="zh-TW" sz="2400" b="1" dirty="0">
                <a:latin typeface="Microsoft YaHei" panose="020B0503020204020204" pitchFamily="34" charset="-122"/>
                <a:ea typeface="Microsoft YaHei" panose="020B0503020204020204" pitchFamily="34" charset="-122"/>
                <a:cs typeface="Arial Narrow"/>
              </a:rPr>
              <a:t>Why </a:t>
            </a:r>
            <a:r>
              <a:rPr lang="en-US" sz="2400" b="1" dirty="0">
                <a:latin typeface="Microsoft YaHei" panose="020B0503020204020204" pitchFamily="34" charset="-122"/>
                <a:ea typeface="Microsoft YaHei" panose="020B0503020204020204" pitchFamily="34" charset="-122"/>
                <a:cs typeface="Arial Narrow"/>
              </a:rPr>
              <a:t>cyclonic disturbances can be much more intense than anticyclones?</a:t>
            </a:r>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8F7D9621-FDC4-A147-A65B-9714FFEC9AC5}"/>
                  </a:ext>
                </a:extLst>
              </p:cNvPr>
              <p:cNvSpPr/>
              <p:nvPr/>
            </p:nvSpPr>
            <p:spPr>
              <a:xfrm>
                <a:off x="5314745" y="3224658"/>
                <a:ext cx="3305585" cy="786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charset="0"/>
                          <a:ea typeface="Cambria Math" charset="0"/>
                          <a:cs typeface="Cambria Math" charset="0"/>
                        </a:rPr>
                        <m:t>𝑉</m:t>
                      </m:r>
                      <m:r>
                        <a:rPr lang="en-US" altLang="zh-CN" b="0" i="1" smtClean="0">
                          <a:solidFill>
                            <a:schemeClr val="tx1"/>
                          </a:solidFill>
                          <a:latin typeface="Cambria Math" charset="0"/>
                          <a:ea typeface="Cambria Math" charset="0"/>
                          <a:cs typeface="Cambria Math" charset="0"/>
                        </a:rPr>
                        <m:t>=−</m:t>
                      </m:r>
                      <m:f>
                        <m:fPr>
                          <m:ctrlPr>
                            <a:rPr lang="en-US" altLang="zh-CN" b="0" i="1" smtClean="0">
                              <a:solidFill>
                                <a:schemeClr val="tx1"/>
                              </a:solidFill>
                              <a:latin typeface="Cambria Math" panose="02040503050406030204" pitchFamily="18" charset="0"/>
                              <a:ea typeface="Cambria Math" charset="0"/>
                              <a:cs typeface="Cambria Math" charset="0"/>
                            </a:rPr>
                          </m:ctrlPr>
                        </m:fPr>
                        <m:num>
                          <m:r>
                            <a:rPr lang="en-US" altLang="zh-CN" b="0" i="1" smtClean="0">
                              <a:solidFill>
                                <a:schemeClr val="tx1"/>
                              </a:solidFill>
                              <a:latin typeface="Cambria Math" charset="0"/>
                              <a:ea typeface="Cambria Math" charset="0"/>
                              <a:cs typeface="Cambria Math" charset="0"/>
                            </a:rPr>
                            <m:t>𝑓𝑅</m:t>
                          </m:r>
                        </m:num>
                        <m:den>
                          <m:r>
                            <a:rPr lang="en-US" altLang="zh-CN" b="0" i="1" smtClean="0">
                              <a:solidFill>
                                <a:schemeClr val="tx1"/>
                              </a:solidFill>
                              <a:latin typeface="Cambria Math" charset="0"/>
                              <a:ea typeface="Cambria Math" charset="0"/>
                              <a:cs typeface="Cambria Math" charset="0"/>
                            </a:rPr>
                            <m:t>2</m:t>
                          </m:r>
                        </m:den>
                      </m:f>
                      <m:r>
                        <a:rPr lang="en-US" altLang="zh-CN" b="0" i="1" smtClean="0">
                          <a:solidFill>
                            <a:schemeClr val="tx1"/>
                          </a:solidFill>
                          <a:latin typeface="Cambria Math" charset="0"/>
                          <a:ea typeface="Cambria Math" charset="0"/>
                          <a:cs typeface="Cambria Math" charset="0"/>
                        </a:rPr>
                        <m:t>−</m:t>
                      </m:r>
                      <m:sSup>
                        <m:sSupPr>
                          <m:ctrlPr>
                            <a:rPr lang="en-US" altLang="zh-CN" b="0" i="1" smtClean="0">
                              <a:solidFill>
                                <a:schemeClr val="tx1"/>
                              </a:solidFill>
                              <a:latin typeface="Cambria Math" panose="02040503050406030204" pitchFamily="18" charset="0"/>
                              <a:ea typeface="Cambria Math" charset="0"/>
                              <a:cs typeface="Cambria Math" charset="0"/>
                            </a:rPr>
                          </m:ctrlPr>
                        </m:sSupPr>
                        <m:e>
                          <m:d>
                            <m:dPr>
                              <m:ctrlPr>
                                <a:rPr lang="en-US" altLang="zh-CN" b="0" i="1" smtClean="0">
                                  <a:solidFill>
                                    <a:schemeClr val="tx1"/>
                                  </a:solidFill>
                                  <a:latin typeface="Cambria Math" panose="02040503050406030204" pitchFamily="18" charset="0"/>
                                  <a:ea typeface="Cambria Math" charset="0"/>
                                  <a:cs typeface="Cambria Math" charset="0"/>
                                </a:rPr>
                              </m:ctrlPr>
                            </m:dPr>
                            <m:e>
                              <m:f>
                                <m:fPr>
                                  <m:ctrlPr>
                                    <a:rPr lang="en-US" altLang="zh-CN" b="0" i="1" smtClean="0">
                                      <a:solidFill>
                                        <a:schemeClr val="tx1"/>
                                      </a:solidFill>
                                      <a:latin typeface="Cambria Math" panose="02040503050406030204" pitchFamily="18" charset="0"/>
                                      <a:ea typeface="Cambria Math" charset="0"/>
                                      <a:cs typeface="Cambria Math" charset="0"/>
                                    </a:rPr>
                                  </m:ctrlPr>
                                </m:fPr>
                                <m:num>
                                  <m:sSup>
                                    <m:sSupPr>
                                      <m:ctrlPr>
                                        <a:rPr lang="en-US" altLang="zh-CN" b="0" i="1" smtClean="0">
                                          <a:solidFill>
                                            <a:schemeClr val="tx1"/>
                                          </a:solidFill>
                                          <a:latin typeface="Cambria Math" panose="02040503050406030204" pitchFamily="18" charset="0"/>
                                          <a:ea typeface="Cambria Math" charset="0"/>
                                          <a:cs typeface="Cambria Math" charset="0"/>
                                        </a:rPr>
                                      </m:ctrlPr>
                                    </m:sSupPr>
                                    <m:e>
                                      <m:r>
                                        <a:rPr lang="en-US" altLang="zh-CN" b="0" i="1" smtClean="0">
                                          <a:solidFill>
                                            <a:schemeClr val="tx1"/>
                                          </a:solidFill>
                                          <a:latin typeface="Cambria Math" charset="0"/>
                                          <a:ea typeface="Cambria Math" charset="0"/>
                                          <a:cs typeface="Cambria Math" charset="0"/>
                                        </a:rPr>
                                        <m:t>𝑓</m:t>
                                      </m:r>
                                    </m:e>
                                    <m:sup>
                                      <m:r>
                                        <a:rPr lang="en-US" altLang="zh-CN" b="0" i="1" smtClean="0">
                                          <a:solidFill>
                                            <a:schemeClr val="tx1"/>
                                          </a:solidFill>
                                          <a:latin typeface="Cambria Math" charset="0"/>
                                          <a:ea typeface="Cambria Math" charset="0"/>
                                          <a:cs typeface="Cambria Math" charset="0"/>
                                        </a:rPr>
                                        <m:t>2</m:t>
                                      </m:r>
                                    </m:sup>
                                  </m:sSup>
                                  <m:sSup>
                                    <m:sSupPr>
                                      <m:ctrlPr>
                                        <a:rPr lang="en-US" altLang="zh-CN" b="0" i="1" smtClean="0">
                                          <a:solidFill>
                                            <a:schemeClr val="tx1"/>
                                          </a:solidFill>
                                          <a:latin typeface="Cambria Math" panose="02040503050406030204" pitchFamily="18" charset="0"/>
                                          <a:ea typeface="Cambria Math" charset="0"/>
                                          <a:cs typeface="Cambria Math" charset="0"/>
                                        </a:rPr>
                                      </m:ctrlPr>
                                    </m:sSupPr>
                                    <m:e>
                                      <m:r>
                                        <a:rPr lang="en-US" altLang="zh-CN" b="0" i="1" smtClean="0">
                                          <a:solidFill>
                                            <a:schemeClr val="tx1"/>
                                          </a:solidFill>
                                          <a:latin typeface="Cambria Math" charset="0"/>
                                          <a:ea typeface="Cambria Math" charset="0"/>
                                          <a:cs typeface="Cambria Math" charset="0"/>
                                        </a:rPr>
                                        <m:t>𝑅</m:t>
                                      </m:r>
                                    </m:e>
                                    <m:sup>
                                      <m:r>
                                        <a:rPr lang="en-US" altLang="zh-CN" b="0" i="1" smtClean="0">
                                          <a:solidFill>
                                            <a:schemeClr val="tx1"/>
                                          </a:solidFill>
                                          <a:latin typeface="Cambria Math" charset="0"/>
                                          <a:ea typeface="Cambria Math" charset="0"/>
                                          <a:cs typeface="Cambria Math" charset="0"/>
                                        </a:rPr>
                                        <m:t>2</m:t>
                                      </m:r>
                                    </m:sup>
                                  </m:sSup>
                                </m:num>
                                <m:den>
                                  <m:r>
                                    <a:rPr lang="en-US" altLang="zh-CN" b="0" i="1" smtClean="0">
                                      <a:solidFill>
                                        <a:schemeClr val="tx1"/>
                                      </a:solidFill>
                                      <a:latin typeface="Cambria Math" charset="0"/>
                                      <a:ea typeface="Cambria Math" charset="0"/>
                                      <a:cs typeface="Cambria Math" charset="0"/>
                                    </a:rPr>
                                    <m:t>4</m:t>
                                  </m:r>
                                </m:den>
                              </m:f>
                              <m:r>
                                <a:rPr lang="en-US" altLang="zh-CN" b="0" i="1" smtClean="0">
                                  <a:solidFill>
                                    <a:schemeClr val="tx1"/>
                                  </a:solidFill>
                                  <a:latin typeface="Cambria Math" charset="0"/>
                                  <a:ea typeface="Cambria Math" charset="0"/>
                                  <a:cs typeface="Cambria Math" charset="0"/>
                                </a:rPr>
                                <m:t>−</m:t>
                              </m:r>
                              <m:r>
                                <a:rPr lang="en-US" altLang="zh-CN" b="0" i="1" smtClean="0">
                                  <a:solidFill>
                                    <a:schemeClr val="tx1"/>
                                  </a:solidFill>
                                  <a:latin typeface="Cambria Math" charset="0"/>
                                  <a:ea typeface="Cambria Math" charset="0"/>
                                  <a:cs typeface="Cambria Math" charset="0"/>
                                </a:rPr>
                                <m:t>𝑅</m:t>
                              </m:r>
                              <m:f>
                                <m:fPr>
                                  <m:ctrlPr>
                                    <a:rPr lang="en-US" altLang="zh-CN" b="0" i="1" smtClean="0">
                                      <a:solidFill>
                                        <a:schemeClr val="tx1"/>
                                      </a:solidFill>
                                      <a:latin typeface="Cambria Math" panose="02040503050406030204" pitchFamily="18" charset="0"/>
                                      <a:ea typeface="Cambria Math" charset="0"/>
                                      <a:cs typeface="Cambria Math" charset="0"/>
                                    </a:rPr>
                                  </m:ctrlPr>
                                </m:fPr>
                                <m:num>
                                  <m:r>
                                    <a:rPr lang="en-US" altLang="zh-CN" i="1" smtClean="0">
                                      <a:solidFill>
                                        <a:schemeClr val="tx1"/>
                                      </a:solidFill>
                                      <a:latin typeface="Cambria Math" charset="0"/>
                                      <a:ea typeface="Cambria Math" charset="0"/>
                                      <a:cs typeface="Cambria Math" charset="0"/>
                                    </a:rPr>
                                    <m:t>𝜕</m:t>
                                  </m:r>
                                  <m:r>
                                    <m:rPr>
                                      <m:sty m:val="p"/>
                                    </m:rPr>
                                    <a:rPr lang="el-GR" altLang="zh-CN" i="1" smtClean="0">
                                      <a:solidFill>
                                        <a:schemeClr val="tx1"/>
                                      </a:solidFill>
                                      <a:latin typeface="Cambria Math" charset="0"/>
                                      <a:ea typeface="Cambria Math" charset="0"/>
                                      <a:cs typeface="Cambria Math" charset="0"/>
                                    </a:rPr>
                                    <m:t>Φ</m:t>
                                  </m:r>
                                </m:num>
                                <m:den>
                                  <m:r>
                                    <a:rPr lang="en-US" altLang="zh-CN" i="1">
                                      <a:solidFill>
                                        <a:schemeClr val="tx1"/>
                                      </a:solidFill>
                                      <a:latin typeface="Cambria Math" charset="0"/>
                                      <a:ea typeface="Cambria Math" charset="0"/>
                                      <a:cs typeface="Cambria Math" charset="0"/>
                                    </a:rPr>
                                    <m:t>𝜕</m:t>
                                  </m:r>
                                  <m:r>
                                    <a:rPr lang="en-US" altLang="zh-CN" b="0" i="1" smtClean="0">
                                      <a:solidFill>
                                        <a:schemeClr val="tx1"/>
                                      </a:solidFill>
                                      <a:latin typeface="Cambria Math" charset="0"/>
                                      <a:ea typeface="Cambria Math" charset="0"/>
                                      <a:cs typeface="Cambria Math" charset="0"/>
                                    </a:rPr>
                                    <m:t>𝑛</m:t>
                                  </m:r>
                                </m:den>
                              </m:f>
                            </m:e>
                          </m:d>
                        </m:e>
                        <m:sup>
                          <m:r>
                            <a:rPr lang="en-US" altLang="zh-CN" b="0" i="1" smtClean="0">
                              <a:solidFill>
                                <a:schemeClr val="tx1"/>
                              </a:solidFill>
                              <a:latin typeface="Cambria Math" charset="0"/>
                              <a:ea typeface="Cambria Math" charset="0"/>
                              <a:cs typeface="Cambria Math" charset="0"/>
                            </a:rPr>
                            <m:t>1/2</m:t>
                          </m:r>
                        </m:sup>
                      </m:sSup>
                    </m:oMath>
                  </m:oMathPara>
                </a14:m>
                <a:endParaRPr lang="en-US" altLang="zh-CN" b="1" dirty="0">
                  <a:solidFill>
                    <a:schemeClr val="tx1"/>
                  </a:solidFill>
                </a:endParaRPr>
              </a:p>
            </p:txBody>
          </p:sp>
        </mc:Choice>
        <mc:Fallback xmlns="">
          <p:sp>
            <p:nvSpPr>
              <p:cNvPr id="25" name="Rectangle 24">
                <a:extLst>
                  <a:ext uri="{FF2B5EF4-FFF2-40B4-BE49-F238E27FC236}">
                    <a16:creationId xmlns:a16="http://schemas.microsoft.com/office/drawing/2014/main" id="{8F7D9621-FDC4-A147-A65B-9714FFEC9AC5}"/>
                  </a:ext>
                </a:extLst>
              </p:cNvPr>
              <p:cNvSpPr>
                <a:spLocks noRot="1" noChangeAspect="1" noMove="1" noResize="1" noEditPoints="1" noAdjustHandles="1" noChangeArrowheads="1" noChangeShapeType="1" noTextEdit="1"/>
              </p:cNvSpPr>
              <p:nvPr/>
            </p:nvSpPr>
            <p:spPr>
              <a:xfrm>
                <a:off x="5314745" y="3224658"/>
                <a:ext cx="3305585" cy="7861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9666F95D-362C-0444-9A1A-66CDDF3C19EC}"/>
                  </a:ext>
                </a:extLst>
              </p:cNvPr>
              <p:cNvSpPr/>
              <p:nvPr/>
            </p:nvSpPr>
            <p:spPr>
              <a:xfrm>
                <a:off x="7775627" y="1363642"/>
                <a:ext cx="1729063" cy="544893"/>
              </a:xfrm>
              <a:prstGeom prst="rect">
                <a:avLst/>
              </a:prstGeom>
            </p:spPr>
            <p:txBody>
              <a:bodyPr wrap="none">
                <a:spAutoFit/>
              </a:bodyPr>
              <a:lstStyle/>
              <a:p>
                <a14:m>
                  <m:oMath xmlns:m="http://schemas.openxmlformats.org/officeDocument/2006/math">
                    <m:f>
                      <m:fPr>
                        <m:ctrlPr>
                          <a:rPr lang="en-US" altLang="zh-CN" sz="2000" b="0" i="1" smtClean="0">
                            <a:solidFill>
                              <a:srgbClr val="0000CC"/>
                            </a:solidFill>
                            <a:latin typeface="Cambria Math" panose="02040503050406030204" pitchFamily="18" charset="0"/>
                            <a:ea typeface="Cambria Math" charset="0"/>
                            <a:cs typeface="Cambria Math" charset="0"/>
                          </a:rPr>
                        </m:ctrlPr>
                      </m:fPr>
                      <m:num>
                        <m:r>
                          <a:rPr lang="en-US" altLang="zh-CN" sz="2000" i="1" smtClean="0">
                            <a:solidFill>
                              <a:srgbClr val="0000CC"/>
                            </a:solidFill>
                            <a:latin typeface="Cambria Math" charset="0"/>
                            <a:ea typeface="Cambria Math" charset="0"/>
                            <a:cs typeface="Cambria Math" charset="0"/>
                          </a:rPr>
                          <m:t>𝜕</m:t>
                        </m:r>
                        <m:r>
                          <m:rPr>
                            <m:sty m:val="p"/>
                          </m:rPr>
                          <a:rPr lang="el-GR" altLang="zh-CN" sz="2000" i="1" smtClean="0">
                            <a:solidFill>
                              <a:srgbClr val="0000CC"/>
                            </a:solidFill>
                            <a:latin typeface="Cambria Math" charset="0"/>
                            <a:ea typeface="Cambria Math" charset="0"/>
                            <a:cs typeface="Cambria Math" charset="0"/>
                          </a:rPr>
                          <m:t>Φ</m:t>
                        </m:r>
                      </m:num>
                      <m:den>
                        <m:r>
                          <a:rPr lang="en-US" altLang="zh-CN" sz="2000" i="1">
                            <a:solidFill>
                              <a:srgbClr val="0000CC"/>
                            </a:solidFill>
                            <a:latin typeface="Cambria Math" charset="0"/>
                            <a:ea typeface="Cambria Math" charset="0"/>
                            <a:cs typeface="Cambria Math" charset="0"/>
                          </a:rPr>
                          <m:t>𝜕</m:t>
                        </m:r>
                        <m:r>
                          <a:rPr lang="en-US" altLang="zh-CN" sz="2000" b="0" i="1" smtClean="0">
                            <a:solidFill>
                              <a:srgbClr val="0000CC"/>
                            </a:solidFill>
                            <a:latin typeface="Cambria Math" charset="0"/>
                            <a:ea typeface="Cambria Math" charset="0"/>
                            <a:cs typeface="Cambria Math" charset="0"/>
                          </a:rPr>
                          <m:t>𝑛</m:t>
                        </m:r>
                      </m:den>
                    </m:f>
                    <m:r>
                      <a:rPr lang="en-US" altLang="zh-CN" sz="2000" b="0" i="1" smtClean="0">
                        <a:solidFill>
                          <a:srgbClr val="0000CC"/>
                        </a:solidFill>
                        <a:latin typeface="Cambria Math" charset="0"/>
                        <a:ea typeface="Cambria Math" charset="0"/>
                        <a:cs typeface="Cambria Math" charset="0"/>
                      </a:rPr>
                      <m:t>&lt;0</m:t>
                    </m:r>
                  </m:oMath>
                </a14:m>
                <a:r>
                  <a:rPr lang="en-US" sz="2000" dirty="0"/>
                  <a:t>, </a:t>
                </a:r>
                <a14:m>
                  <m:oMath xmlns:m="http://schemas.openxmlformats.org/officeDocument/2006/math">
                    <m:r>
                      <a:rPr lang="en-US" altLang="zh-CN" sz="2000" b="0" i="1" smtClean="0">
                        <a:latin typeface="Cambria Math" charset="0"/>
                      </a:rPr>
                      <m:t>𝑅</m:t>
                    </m:r>
                    <m:r>
                      <a:rPr lang="en-US" altLang="zh-CN" sz="2000" b="0" i="1" smtClean="0">
                        <a:latin typeface="Cambria Math" charset="0"/>
                      </a:rPr>
                      <m:t>&lt;0</m:t>
                    </m:r>
                  </m:oMath>
                </a14:m>
                <a:endParaRPr lang="en-US" altLang="zh-CN" sz="2000" dirty="0"/>
              </a:p>
            </p:txBody>
          </p:sp>
        </mc:Choice>
        <mc:Fallback xmlns="">
          <p:sp>
            <p:nvSpPr>
              <p:cNvPr id="26" name="Rectangle 25">
                <a:extLst>
                  <a:ext uri="{FF2B5EF4-FFF2-40B4-BE49-F238E27FC236}">
                    <a16:creationId xmlns:a16="http://schemas.microsoft.com/office/drawing/2014/main" id="{9666F95D-362C-0444-9A1A-66CDDF3C19EC}"/>
                  </a:ext>
                </a:extLst>
              </p:cNvPr>
              <p:cNvSpPr>
                <a:spLocks noRot="1" noChangeAspect="1" noMove="1" noResize="1" noEditPoints="1" noAdjustHandles="1" noChangeArrowheads="1" noChangeShapeType="1" noTextEdit="1"/>
              </p:cNvSpPr>
              <p:nvPr/>
            </p:nvSpPr>
            <p:spPr>
              <a:xfrm>
                <a:off x="7775627" y="1363642"/>
                <a:ext cx="1729063" cy="544893"/>
              </a:xfrm>
              <a:prstGeom prst="rect">
                <a:avLst/>
              </a:prstGeom>
              <a:blipFill>
                <a:blip r:embed="rId4"/>
                <a:stretch>
                  <a:fillRect b="-6818"/>
                </a:stretch>
              </a:blipFill>
            </p:spPr>
            <p:txBody>
              <a:bodyPr/>
              <a:lstStyle/>
              <a:p>
                <a:r>
                  <a:rPr lang="en-US">
                    <a:noFill/>
                  </a:rPr>
                  <a:t> </a:t>
                </a:r>
              </a:p>
            </p:txBody>
          </p:sp>
        </mc:Fallback>
      </mc:AlternateContent>
      <p:sp>
        <p:nvSpPr>
          <p:cNvPr id="47" name="Rectangle 46">
            <a:extLst>
              <a:ext uri="{FF2B5EF4-FFF2-40B4-BE49-F238E27FC236}">
                <a16:creationId xmlns:a16="http://schemas.microsoft.com/office/drawing/2014/main" id="{1AA97871-82AD-6149-9996-F64F9B66501C}"/>
              </a:ext>
            </a:extLst>
          </p:cNvPr>
          <p:cNvSpPr/>
          <p:nvPr/>
        </p:nvSpPr>
        <p:spPr>
          <a:xfrm>
            <a:off x="282825" y="4223631"/>
            <a:ext cx="4578099" cy="369332"/>
          </a:xfrm>
          <a:prstGeom prst="rect">
            <a:avLst/>
          </a:prstGeom>
        </p:spPr>
        <p:txBody>
          <a:bodyPr wrap="square">
            <a:spAutoFit/>
          </a:bodyPr>
          <a:lstStyle/>
          <a:p>
            <a:pPr defTabSz="914400" hangingPunct="1">
              <a:spcBef>
                <a:spcPts val="0"/>
              </a:spcBef>
            </a:pPr>
            <a:r>
              <a:rPr lang="en-US" altLang="zh-CN" dirty="0">
                <a:solidFill>
                  <a:prstClr val="black"/>
                </a:solidFill>
                <a:latin typeface="Calibri"/>
                <a:ea typeface=""/>
              </a:rPr>
              <a:t>For both regular lows and highs, it is required</a:t>
            </a:r>
          </a:p>
        </p:txBody>
      </p:sp>
      <p:sp>
        <p:nvSpPr>
          <p:cNvPr id="50" name="Rectangle 49">
            <a:extLst>
              <a:ext uri="{FF2B5EF4-FFF2-40B4-BE49-F238E27FC236}">
                <a16:creationId xmlns:a16="http://schemas.microsoft.com/office/drawing/2014/main" id="{44F36A16-2BDE-D549-90C9-31404D15CD0D}"/>
              </a:ext>
            </a:extLst>
          </p:cNvPr>
          <p:cNvSpPr/>
          <p:nvPr/>
        </p:nvSpPr>
        <p:spPr>
          <a:xfrm>
            <a:off x="5163878" y="5666904"/>
            <a:ext cx="4505441" cy="923330"/>
          </a:xfrm>
          <a:prstGeom prst="rect">
            <a:avLst/>
          </a:prstGeom>
        </p:spPr>
        <p:txBody>
          <a:bodyPr wrap="square">
            <a:spAutoFit/>
          </a:bodyPr>
          <a:lstStyle/>
          <a:p>
            <a:pPr defTabSz="914400" hangingPunct="1">
              <a:spcBef>
                <a:spcPts val="0"/>
              </a:spcBef>
            </a:pPr>
            <a:r>
              <a:rPr lang="en-US" altLang="zh-CN" dirty="0">
                <a:solidFill>
                  <a:srgbClr val="0432FF"/>
                </a:solidFill>
                <a:latin typeface="Calibri"/>
                <a:ea typeface=""/>
              </a:rPr>
              <a:t>As |R| </a:t>
            </a:r>
            <a:r>
              <a:rPr lang="en-US" altLang="zh-CN" dirty="0">
                <a:solidFill>
                  <a:srgbClr val="0432FF"/>
                </a:solidFill>
                <a:latin typeface="Calibri"/>
                <a:ea typeface=""/>
                <a:sym typeface="Wingdings"/>
              </a:rPr>
              <a:t> 0, pressure gradient approach zero. The pressure field near the center of a high is always flat, the wind is usually gentle.</a:t>
            </a:r>
            <a:endParaRPr lang="en-US" altLang="zh-CN" dirty="0">
              <a:solidFill>
                <a:srgbClr val="0432FF"/>
              </a:solidFill>
              <a:latin typeface="Calibri"/>
              <a:ea typeface=""/>
            </a:endParaRPr>
          </a:p>
        </p:txBody>
      </p:sp>
      <p:grpSp>
        <p:nvGrpSpPr>
          <p:cNvPr id="51" name="Group 50">
            <a:extLst>
              <a:ext uri="{FF2B5EF4-FFF2-40B4-BE49-F238E27FC236}">
                <a16:creationId xmlns:a16="http://schemas.microsoft.com/office/drawing/2014/main" id="{B6613464-8A17-4F48-B19A-23CEB161C438}"/>
              </a:ext>
            </a:extLst>
          </p:cNvPr>
          <p:cNvGrpSpPr/>
          <p:nvPr/>
        </p:nvGrpSpPr>
        <p:grpSpPr>
          <a:xfrm>
            <a:off x="1693002" y="1443268"/>
            <a:ext cx="2875984" cy="1790557"/>
            <a:chOff x="2215578" y="1759812"/>
            <a:chExt cx="2875984" cy="1790557"/>
          </a:xfrm>
        </p:grpSpPr>
        <p:grpSp>
          <p:nvGrpSpPr>
            <p:cNvPr id="52" name="Group 21">
              <a:extLst>
                <a:ext uri="{FF2B5EF4-FFF2-40B4-BE49-F238E27FC236}">
                  <a16:creationId xmlns:a16="http://schemas.microsoft.com/office/drawing/2014/main" id="{9C5578A1-8AD3-E443-AF38-0624E1955DD3}"/>
                </a:ext>
              </a:extLst>
            </p:cNvPr>
            <p:cNvGrpSpPr>
              <a:grpSpLocks/>
            </p:cNvGrpSpPr>
            <p:nvPr/>
          </p:nvGrpSpPr>
          <p:grpSpPr bwMode="auto">
            <a:xfrm>
              <a:off x="2340645" y="1875557"/>
              <a:ext cx="1674813" cy="1674812"/>
              <a:chOff x="3198341" y="1836093"/>
              <a:chExt cx="1674421" cy="1674421"/>
            </a:xfrm>
          </p:grpSpPr>
          <p:sp>
            <p:nvSpPr>
              <p:cNvPr id="67" name="橢圓 39">
                <a:extLst>
                  <a:ext uri="{FF2B5EF4-FFF2-40B4-BE49-F238E27FC236}">
                    <a16:creationId xmlns:a16="http://schemas.microsoft.com/office/drawing/2014/main" id="{0C68DF8F-79EC-F246-94C5-4C25670C2FCA}"/>
                  </a:ext>
                </a:extLst>
              </p:cNvPr>
              <p:cNvSpPr/>
              <p:nvPr/>
            </p:nvSpPr>
            <p:spPr>
              <a:xfrm>
                <a:off x="3198341" y="1836093"/>
                <a:ext cx="1674421" cy="1674421"/>
              </a:xfrm>
              <a:prstGeom prst="ellipse">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TW" altLang="en-US"/>
              </a:p>
            </p:txBody>
          </p:sp>
          <p:cxnSp>
            <p:nvCxnSpPr>
              <p:cNvPr id="68" name="直線箭頭接點 40">
                <a:extLst>
                  <a:ext uri="{FF2B5EF4-FFF2-40B4-BE49-F238E27FC236}">
                    <a16:creationId xmlns:a16="http://schemas.microsoft.com/office/drawing/2014/main" id="{CA162A57-C60C-C94D-A413-9EF0996A920E}"/>
                  </a:ext>
                </a:extLst>
              </p:cNvPr>
              <p:cNvCxnSpPr/>
              <p:nvPr/>
            </p:nvCxnSpPr>
            <p:spPr>
              <a:xfrm flipV="1">
                <a:off x="4866413" y="2474119"/>
                <a:ext cx="0" cy="84117"/>
              </a:xfrm>
              <a:prstGeom prst="straightConnector1">
                <a:avLst/>
              </a:prstGeom>
              <a:ln w="38100">
                <a:solidFill>
                  <a:schemeClr val="accent5">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54" name="Group 63">
              <a:extLst>
                <a:ext uri="{FF2B5EF4-FFF2-40B4-BE49-F238E27FC236}">
                  <a16:creationId xmlns:a16="http://schemas.microsoft.com/office/drawing/2014/main" id="{F5631B92-92C9-024B-B191-FAAC9F12982B}"/>
                </a:ext>
              </a:extLst>
            </p:cNvPr>
            <p:cNvGrpSpPr>
              <a:grpSpLocks/>
            </p:cNvGrpSpPr>
            <p:nvPr/>
          </p:nvGrpSpPr>
          <p:grpSpPr bwMode="auto">
            <a:xfrm>
              <a:off x="3442441" y="1902073"/>
              <a:ext cx="594773" cy="811173"/>
              <a:chOff x="4410581" y="1904669"/>
              <a:chExt cx="594360" cy="811310"/>
            </a:xfrm>
          </p:grpSpPr>
          <p:cxnSp>
            <p:nvCxnSpPr>
              <p:cNvPr id="65" name="Straight Arrow Connector 29">
                <a:extLst>
                  <a:ext uri="{FF2B5EF4-FFF2-40B4-BE49-F238E27FC236}">
                    <a16:creationId xmlns:a16="http://schemas.microsoft.com/office/drawing/2014/main" id="{FEBAD7AC-41CF-2D47-AAE4-AC7D43705A86}"/>
                  </a:ext>
                </a:extLst>
              </p:cNvPr>
              <p:cNvCxnSpPr>
                <a:cxnSpLocks noChangeShapeType="1"/>
              </p:cNvCxnSpPr>
              <p:nvPr/>
            </p:nvCxnSpPr>
            <p:spPr bwMode="auto">
              <a:xfrm flipV="1">
                <a:off x="5004941" y="1904669"/>
                <a:ext cx="0" cy="811310"/>
              </a:xfrm>
              <a:prstGeom prst="straightConnector1">
                <a:avLst/>
              </a:prstGeom>
              <a:noFill/>
              <a:ln w="38100">
                <a:solidFill>
                  <a:schemeClr val="tx1"/>
                </a:solidFill>
                <a:round/>
                <a:headEnd type="none" w="lg" len="lg"/>
                <a:tailEnd type="triangle" w="lg" len="med"/>
              </a:ln>
            </p:spPr>
          </p:cxnSp>
          <p:cxnSp>
            <p:nvCxnSpPr>
              <p:cNvPr id="66" name="Straight Arrow Connector 62">
                <a:extLst>
                  <a:ext uri="{FF2B5EF4-FFF2-40B4-BE49-F238E27FC236}">
                    <a16:creationId xmlns:a16="http://schemas.microsoft.com/office/drawing/2014/main" id="{3EBAF62D-C8D4-5347-A9A1-37A35BB87779}"/>
                  </a:ext>
                </a:extLst>
              </p:cNvPr>
              <p:cNvCxnSpPr>
                <a:cxnSpLocks noChangeShapeType="1"/>
              </p:cNvCxnSpPr>
              <p:nvPr/>
            </p:nvCxnSpPr>
            <p:spPr bwMode="auto">
              <a:xfrm flipH="1" flipV="1">
                <a:off x="4410581" y="2696368"/>
                <a:ext cx="594360" cy="1"/>
              </a:xfrm>
              <a:prstGeom prst="straightConnector1">
                <a:avLst/>
              </a:prstGeom>
              <a:noFill/>
              <a:ln w="38100">
                <a:solidFill>
                  <a:schemeClr val="bg1">
                    <a:lumMod val="85000"/>
                  </a:schemeClr>
                </a:solidFill>
                <a:round/>
                <a:headEnd type="none" w="lg" len="lg"/>
                <a:tailEnd type="triangle" w="lg" len="med"/>
              </a:ln>
            </p:spPr>
          </p:cxnSp>
        </p:gr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23A8A45F-C5C4-584F-B343-DDD8CC8758EF}"/>
                    </a:ext>
                  </a:extLst>
                </p:cNvPr>
                <p:cNvSpPr txBox="1"/>
                <p:nvPr/>
              </p:nvSpPr>
              <p:spPr>
                <a:xfrm>
                  <a:off x="3673956" y="1759812"/>
                  <a:ext cx="3978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charset="0"/>
                          </a:rPr>
                          <m:t>𝑽</m:t>
                        </m:r>
                      </m:oMath>
                    </m:oMathPara>
                  </a14:m>
                  <a:endParaRPr lang="en-US" b="1" dirty="0"/>
                </a:p>
              </p:txBody>
            </p:sp>
          </mc:Choice>
          <mc:Fallback xmlns="">
            <p:sp>
              <p:nvSpPr>
                <p:cNvPr id="55" name="TextBox 54">
                  <a:extLst>
                    <a:ext uri="{FF2B5EF4-FFF2-40B4-BE49-F238E27FC236}">
                      <a16:creationId xmlns:a16="http://schemas.microsoft.com/office/drawing/2014/main" id="{23A8A45F-C5C4-584F-B343-DDD8CC8758EF}"/>
                    </a:ext>
                  </a:extLst>
                </p:cNvPr>
                <p:cNvSpPr txBox="1">
                  <a:spLocks noRot="1" noChangeAspect="1" noMove="1" noResize="1" noEditPoints="1" noAdjustHandles="1" noChangeArrowheads="1" noChangeShapeType="1" noTextEdit="1"/>
                </p:cNvSpPr>
                <p:nvPr/>
              </p:nvSpPr>
              <p:spPr>
                <a:xfrm>
                  <a:off x="3673956" y="1759812"/>
                  <a:ext cx="39786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28256449-D59C-DE4F-B018-A12762AD128A}"/>
                    </a:ext>
                  </a:extLst>
                </p:cNvPr>
                <p:cNvSpPr txBox="1"/>
                <p:nvPr/>
              </p:nvSpPr>
              <p:spPr>
                <a:xfrm>
                  <a:off x="3161130" y="2401696"/>
                  <a:ext cx="3978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bg1">
                                <a:lumMod val="75000"/>
                              </a:schemeClr>
                            </a:solidFill>
                            <a:latin typeface="Cambria Math" charset="0"/>
                          </a:rPr>
                          <m:t>𝒏</m:t>
                        </m:r>
                      </m:oMath>
                    </m:oMathPara>
                  </a14:m>
                  <a:endParaRPr lang="en-US" b="1" dirty="0">
                    <a:solidFill>
                      <a:schemeClr val="bg1">
                        <a:lumMod val="75000"/>
                      </a:schemeClr>
                    </a:solidFill>
                  </a:endParaRPr>
                </a:p>
              </p:txBody>
            </p:sp>
          </mc:Choice>
          <mc:Fallback xmlns="">
            <p:sp>
              <p:nvSpPr>
                <p:cNvPr id="56" name="TextBox 55">
                  <a:extLst>
                    <a:ext uri="{FF2B5EF4-FFF2-40B4-BE49-F238E27FC236}">
                      <a16:creationId xmlns:a16="http://schemas.microsoft.com/office/drawing/2014/main" id="{28256449-D59C-DE4F-B018-A12762AD128A}"/>
                    </a:ext>
                  </a:extLst>
                </p:cNvPr>
                <p:cNvSpPr txBox="1">
                  <a:spLocks noRot="1" noChangeAspect="1" noMove="1" noResize="1" noEditPoints="1" noAdjustHandles="1" noChangeArrowheads="1" noChangeShapeType="1" noTextEdit="1"/>
                </p:cNvSpPr>
                <p:nvPr/>
              </p:nvSpPr>
              <p:spPr>
                <a:xfrm>
                  <a:off x="3161130" y="2401696"/>
                  <a:ext cx="397866" cy="369332"/>
                </a:xfrm>
                <a:prstGeom prst="rect">
                  <a:avLst/>
                </a:prstGeom>
                <a:blipFill>
                  <a:blip r:embed="rId6"/>
                  <a:stretch>
                    <a:fillRect/>
                  </a:stretch>
                </a:blipFill>
              </p:spPr>
              <p:txBody>
                <a:bodyPr/>
                <a:lstStyle/>
                <a:p>
                  <a:r>
                    <a:rPr lang="en-US">
                      <a:noFill/>
                    </a:rPr>
                    <a:t> </a:t>
                  </a:r>
                </a:p>
              </p:txBody>
            </p:sp>
          </mc:Fallback>
        </mc:AlternateContent>
        <p:sp>
          <p:nvSpPr>
            <p:cNvPr id="57" name="Triangle 56">
              <a:extLst>
                <a:ext uri="{FF2B5EF4-FFF2-40B4-BE49-F238E27FC236}">
                  <a16:creationId xmlns:a16="http://schemas.microsoft.com/office/drawing/2014/main" id="{3D70907C-46BF-D64A-809C-84F2D9317082}"/>
                </a:ext>
              </a:extLst>
            </p:cNvPr>
            <p:cNvSpPr/>
            <p:nvPr/>
          </p:nvSpPr>
          <p:spPr bwMode="auto">
            <a:xfrm rot="10800000">
              <a:off x="2215578" y="2603859"/>
              <a:ext cx="273650" cy="243404"/>
            </a:xfrm>
            <a:prstGeom prst="triangle">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4875"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宋体" pitchFamily="2" charset="-122"/>
              </a:endParaRPr>
            </a:p>
          </p:txBody>
        </p:sp>
        <p:cxnSp>
          <p:nvCxnSpPr>
            <p:cNvPr id="58" name="Straight Arrow Connector 57">
              <a:extLst>
                <a:ext uri="{FF2B5EF4-FFF2-40B4-BE49-F238E27FC236}">
                  <a16:creationId xmlns:a16="http://schemas.microsoft.com/office/drawing/2014/main" id="{1FDCF863-B591-2146-8030-EDF68C9DB217}"/>
                </a:ext>
              </a:extLst>
            </p:cNvPr>
            <p:cNvCxnSpPr>
              <a:endCxn id="61" idx="0"/>
            </p:cNvCxnSpPr>
            <p:nvPr/>
          </p:nvCxnSpPr>
          <p:spPr bwMode="auto">
            <a:xfrm>
              <a:off x="4015458" y="2779971"/>
              <a:ext cx="511687" cy="5939"/>
            </a:xfrm>
            <a:prstGeom prst="straightConnector1">
              <a:avLst/>
            </a:prstGeom>
            <a:solidFill>
              <a:schemeClr val="accent1"/>
            </a:solidFill>
            <a:ln w="50800" cap="flat" cmpd="sng" algn="ctr">
              <a:solidFill>
                <a:srgbClr val="FF0000"/>
              </a:solidFill>
              <a:prstDash val="solid"/>
              <a:round/>
              <a:headEnd type="none" w="med" len="med"/>
              <a:tailEnd type="triangle" w="med" len="lg"/>
            </a:ln>
            <a:effectLst/>
          </p:spPr>
        </p:cxnSp>
        <p:cxnSp>
          <p:nvCxnSpPr>
            <p:cNvPr id="59" name="Straight Arrow Connector 58">
              <a:extLst>
                <a:ext uri="{FF2B5EF4-FFF2-40B4-BE49-F238E27FC236}">
                  <a16:creationId xmlns:a16="http://schemas.microsoft.com/office/drawing/2014/main" id="{31D4D1FE-B723-EC4A-8DE8-2BB07F01C9F2}"/>
                </a:ext>
              </a:extLst>
            </p:cNvPr>
            <p:cNvCxnSpPr/>
            <p:nvPr/>
          </p:nvCxnSpPr>
          <p:spPr bwMode="auto">
            <a:xfrm flipH="1">
              <a:off x="3270801" y="2734245"/>
              <a:ext cx="717037" cy="8167"/>
            </a:xfrm>
            <a:prstGeom prst="straightConnector1">
              <a:avLst/>
            </a:prstGeom>
            <a:solidFill>
              <a:schemeClr val="accent1"/>
            </a:solidFill>
            <a:ln w="50800" cap="flat" cmpd="sng" algn="ctr">
              <a:solidFill>
                <a:srgbClr val="0000CC"/>
              </a:solidFill>
              <a:prstDash val="solid"/>
              <a:round/>
              <a:headEnd type="none" w="med" len="med"/>
              <a:tailEnd type="triangle" w="med" len="lg"/>
            </a:ln>
            <a:effectLst/>
          </p:spPr>
        </p:cxnSp>
        <p:sp>
          <p:nvSpPr>
            <p:cNvPr id="60" name="TextBox 59">
              <a:extLst>
                <a:ext uri="{FF2B5EF4-FFF2-40B4-BE49-F238E27FC236}">
                  <a16:creationId xmlns:a16="http://schemas.microsoft.com/office/drawing/2014/main" id="{C31DACAE-4DCD-844F-833C-8E188C58D714}"/>
                </a:ext>
              </a:extLst>
            </p:cNvPr>
            <p:cNvSpPr txBox="1"/>
            <p:nvPr/>
          </p:nvSpPr>
          <p:spPr>
            <a:xfrm>
              <a:off x="3403347" y="2765628"/>
              <a:ext cx="553357" cy="307777"/>
            </a:xfrm>
            <a:prstGeom prst="rect">
              <a:avLst/>
            </a:prstGeom>
            <a:noFill/>
          </p:spPr>
          <p:txBody>
            <a:bodyPr wrap="none" rtlCol="0">
              <a:spAutoFit/>
            </a:bodyPr>
            <a:lstStyle/>
            <a:p>
              <a:r>
                <a:rPr lang="en-US" sz="1400" b="1">
                  <a:solidFill>
                    <a:srgbClr val="0000CC"/>
                  </a:solidFill>
                </a:rPr>
                <a:t>PGF</a:t>
              </a:r>
              <a:endParaRPr lang="en-US" sz="1400" b="1" dirty="0">
                <a:solidFill>
                  <a:srgbClr val="0000CC"/>
                </a:solidFill>
              </a:endParaRPr>
            </a:p>
          </p:txBody>
        </p:sp>
        <p:sp>
          <p:nvSpPr>
            <p:cNvPr id="61" name="TextBox 60">
              <a:extLst>
                <a:ext uri="{FF2B5EF4-FFF2-40B4-BE49-F238E27FC236}">
                  <a16:creationId xmlns:a16="http://schemas.microsoft.com/office/drawing/2014/main" id="{652DB59F-18FB-BF4F-9349-DA238D3219AE}"/>
                </a:ext>
              </a:extLst>
            </p:cNvPr>
            <p:cNvSpPr txBox="1"/>
            <p:nvPr/>
          </p:nvSpPr>
          <p:spPr>
            <a:xfrm>
              <a:off x="3962727" y="2785910"/>
              <a:ext cx="1128835" cy="307777"/>
            </a:xfrm>
            <a:prstGeom prst="rect">
              <a:avLst/>
            </a:prstGeom>
            <a:noFill/>
          </p:spPr>
          <p:txBody>
            <a:bodyPr wrap="none" rtlCol="0">
              <a:spAutoFit/>
            </a:bodyPr>
            <a:lstStyle/>
            <a:p>
              <a:r>
                <a:rPr lang="en-US" sz="1400" b="1">
                  <a:solidFill>
                    <a:srgbClr val="FF0000"/>
                  </a:solidFill>
                </a:rPr>
                <a:t>Centrifugal</a:t>
              </a:r>
              <a:endParaRPr lang="en-US" sz="1400" b="1" dirty="0">
                <a:solidFill>
                  <a:srgbClr val="FF0000"/>
                </a:solidFill>
              </a:endParaRPr>
            </a:p>
          </p:txBody>
        </p:sp>
        <p:sp>
          <p:nvSpPr>
            <p:cNvPr id="62" name="TextBox 61">
              <a:extLst>
                <a:ext uri="{FF2B5EF4-FFF2-40B4-BE49-F238E27FC236}">
                  <a16:creationId xmlns:a16="http://schemas.microsoft.com/office/drawing/2014/main" id="{1C85060E-2981-9C4F-9C13-245E9F080583}"/>
                </a:ext>
              </a:extLst>
            </p:cNvPr>
            <p:cNvSpPr txBox="1"/>
            <p:nvPr/>
          </p:nvSpPr>
          <p:spPr>
            <a:xfrm>
              <a:off x="2950779" y="2389797"/>
              <a:ext cx="466794" cy="646331"/>
            </a:xfrm>
            <a:prstGeom prst="rect">
              <a:avLst/>
            </a:prstGeom>
            <a:noFill/>
          </p:spPr>
          <p:txBody>
            <a:bodyPr wrap="none" rtlCol="0">
              <a:spAutoFit/>
            </a:bodyPr>
            <a:lstStyle/>
            <a:p>
              <a:r>
                <a:rPr lang="en-US" sz="3600" b="1" dirty="0">
                  <a:solidFill>
                    <a:srgbClr val="FF0000"/>
                  </a:solidFill>
                </a:rPr>
                <a:t>L</a:t>
              </a:r>
            </a:p>
          </p:txBody>
        </p:sp>
        <p:cxnSp>
          <p:nvCxnSpPr>
            <p:cNvPr id="63" name="Straight Arrow Connector 62">
              <a:extLst>
                <a:ext uri="{FF2B5EF4-FFF2-40B4-BE49-F238E27FC236}">
                  <a16:creationId xmlns:a16="http://schemas.microsoft.com/office/drawing/2014/main" id="{1FF6E74A-625A-3749-9991-C305E8E06AB4}"/>
                </a:ext>
              </a:extLst>
            </p:cNvPr>
            <p:cNvCxnSpPr/>
            <p:nvPr/>
          </p:nvCxnSpPr>
          <p:spPr bwMode="auto">
            <a:xfrm>
              <a:off x="4004207" y="2668571"/>
              <a:ext cx="550045" cy="4095"/>
            </a:xfrm>
            <a:prstGeom prst="straightConnector1">
              <a:avLst/>
            </a:prstGeom>
            <a:solidFill>
              <a:schemeClr val="accent1"/>
            </a:solidFill>
            <a:ln w="50800" cap="flat" cmpd="sng" algn="ctr">
              <a:solidFill>
                <a:srgbClr val="FF9933"/>
              </a:solidFill>
              <a:prstDash val="solid"/>
              <a:round/>
              <a:headEnd type="none" w="med" len="med"/>
              <a:tailEnd type="triangle" w="med" len="lg"/>
            </a:ln>
            <a:effectLst/>
          </p:spPr>
        </p:cxnSp>
        <p:sp>
          <p:nvSpPr>
            <p:cNvPr id="64" name="TextBox 63">
              <a:extLst>
                <a:ext uri="{FF2B5EF4-FFF2-40B4-BE49-F238E27FC236}">
                  <a16:creationId xmlns:a16="http://schemas.microsoft.com/office/drawing/2014/main" id="{F2925893-6F97-9D49-899C-FF305B94C80D}"/>
                </a:ext>
              </a:extLst>
            </p:cNvPr>
            <p:cNvSpPr txBox="1"/>
            <p:nvPr/>
          </p:nvSpPr>
          <p:spPr>
            <a:xfrm>
              <a:off x="3969570" y="2367977"/>
              <a:ext cx="851515" cy="307777"/>
            </a:xfrm>
            <a:prstGeom prst="rect">
              <a:avLst/>
            </a:prstGeom>
            <a:noFill/>
          </p:spPr>
          <p:txBody>
            <a:bodyPr wrap="none" rtlCol="0">
              <a:spAutoFit/>
            </a:bodyPr>
            <a:lstStyle/>
            <a:p>
              <a:r>
                <a:rPr lang="en-US" sz="1400" b="1">
                  <a:solidFill>
                    <a:srgbClr val="FF9933"/>
                  </a:solidFill>
                </a:rPr>
                <a:t>Coriolis</a:t>
              </a:r>
            </a:p>
          </p:txBody>
        </p:sp>
      </p:grpSp>
      <p:grpSp>
        <p:nvGrpSpPr>
          <p:cNvPr id="69" name="Group 68">
            <a:extLst>
              <a:ext uri="{FF2B5EF4-FFF2-40B4-BE49-F238E27FC236}">
                <a16:creationId xmlns:a16="http://schemas.microsoft.com/office/drawing/2014/main" id="{FE27E55B-4002-DA4E-A594-590825CFCB08}"/>
              </a:ext>
            </a:extLst>
          </p:cNvPr>
          <p:cNvGrpSpPr/>
          <p:nvPr/>
        </p:nvGrpSpPr>
        <p:grpSpPr>
          <a:xfrm>
            <a:off x="5338338" y="1401552"/>
            <a:ext cx="2875404" cy="1915315"/>
            <a:chOff x="6521895" y="4066305"/>
            <a:chExt cx="2875404" cy="1915315"/>
          </a:xfrm>
        </p:grpSpPr>
        <p:grpSp>
          <p:nvGrpSpPr>
            <p:cNvPr id="70" name="Group 20">
              <a:extLst>
                <a:ext uri="{FF2B5EF4-FFF2-40B4-BE49-F238E27FC236}">
                  <a16:creationId xmlns:a16="http://schemas.microsoft.com/office/drawing/2014/main" id="{1FED3C97-2B9E-944E-92BB-472A773DC752}"/>
                </a:ext>
              </a:extLst>
            </p:cNvPr>
            <p:cNvGrpSpPr>
              <a:grpSpLocks/>
            </p:cNvGrpSpPr>
            <p:nvPr/>
          </p:nvGrpSpPr>
          <p:grpSpPr bwMode="auto">
            <a:xfrm>
              <a:off x="6634225" y="4066305"/>
              <a:ext cx="1674813" cy="1674812"/>
              <a:chOff x="6972826" y="1980109"/>
              <a:chExt cx="1674421" cy="1674421"/>
            </a:xfrm>
          </p:grpSpPr>
          <p:sp>
            <p:nvSpPr>
              <p:cNvPr id="85" name="橢圓 39">
                <a:extLst>
                  <a:ext uri="{FF2B5EF4-FFF2-40B4-BE49-F238E27FC236}">
                    <a16:creationId xmlns:a16="http://schemas.microsoft.com/office/drawing/2014/main" id="{47001E27-9EB3-2A4F-BF60-C23C00C9C7C0}"/>
                  </a:ext>
                </a:extLst>
              </p:cNvPr>
              <p:cNvSpPr/>
              <p:nvPr/>
            </p:nvSpPr>
            <p:spPr>
              <a:xfrm>
                <a:off x="6972826" y="1980109"/>
                <a:ext cx="1674421" cy="1674421"/>
              </a:xfrm>
              <a:prstGeom prst="ellipse">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TW" altLang="en-US"/>
              </a:p>
            </p:txBody>
          </p:sp>
          <p:cxnSp>
            <p:nvCxnSpPr>
              <p:cNvPr id="86" name="直線箭頭接點 4">
                <a:extLst>
                  <a:ext uri="{FF2B5EF4-FFF2-40B4-BE49-F238E27FC236}">
                    <a16:creationId xmlns:a16="http://schemas.microsoft.com/office/drawing/2014/main" id="{D9131238-AB09-0947-8CDE-A0CA4716D95D}"/>
                  </a:ext>
                </a:extLst>
              </p:cNvPr>
              <p:cNvCxnSpPr>
                <a:cxnSpLocks/>
              </p:cNvCxnSpPr>
              <p:nvPr/>
            </p:nvCxnSpPr>
            <p:spPr>
              <a:xfrm>
                <a:off x="8647247" y="2911753"/>
                <a:ext cx="0" cy="104751"/>
              </a:xfrm>
              <a:prstGeom prst="straightConnector1">
                <a:avLst/>
              </a:prstGeom>
              <a:ln w="38100">
                <a:solidFill>
                  <a:schemeClr val="accent5">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72" name="Triangle 71">
              <a:extLst>
                <a:ext uri="{FF2B5EF4-FFF2-40B4-BE49-F238E27FC236}">
                  <a16:creationId xmlns:a16="http://schemas.microsoft.com/office/drawing/2014/main" id="{34017B54-F1A1-BE46-8C45-2B8C7A103D4C}"/>
                </a:ext>
              </a:extLst>
            </p:cNvPr>
            <p:cNvSpPr/>
            <p:nvPr/>
          </p:nvSpPr>
          <p:spPr bwMode="auto">
            <a:xfrm>
              <a:off x="6521895" y="4829771"/>
              <a:ext cx="216024" cy="183927"/>
            </a:xfrm>
            <a:prstGeom prst="triangle">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4875"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宋体" pitchFamily="2" charset="-122"/>
              </a:endParaRPr>
            </a:p>
          </p:txBody>
        </p:sp>
        <p:grpSp>
          <p:nvGrpSpPr>
            <p:cNvPr id="73" name="Group 63">
              <a:extLst>
                <a:ext uri="{FF2B5EF4-FFF2-40B4-BE49-F238E27FC236}">
                  <a16:creationId xmlns:a16="http://schemas.microsoft.com/office/drawing/2014/main" id="{526EA1A3-5FA8-2C43-97BC-7A20B6972832}"/>
                </a:ext>
              </a:extLst>
            </p:cNvPr>
            <p:cNvGrpSpPr>
              <a:grpSpLocks/>
            </p:cNvGrpSpPr>
            <p:nvPr/>
          </p:nvGrpSpPr>
          <p:grpSpPr bwMode="auto">
            <a:xfrm flipH="1" flipV="1">
              <a:off x="8305028" y="5005290"/>
              <a:ext cx="527854" cy="772522"/>
              <a:chOff x="4410581" y="1904669"/>
              <a:chExt cx="594360" cy="811310"/>
            </a:xfrm>
          </p:grpSpPr>
          <p:cxnSp>
            <p:nvCxnSpPr>
              <p:cNvPr id="83" name="Straight Arrow Connector 29">
                <a:extLst>
                  <a:ext uri="{FF2B5EF4-FFF2-40B4-BE49-F238E27FC236}">
                    <a16:creationId xmlns:a16="http://schemas.microsoft.com/office/drawing/2014/main" id="{3CE8B601-DC13-484E-AD21-30E3DDC01171}"/>
                  </a:ext>
                </a:extLst>
              </p:cNvPr>
              <p:cNvCxnSpPr>
                <a:cxnSpLocks noChangeShapeType="1"/>
              </p:cNvCxnSpPr>
              <p:nvPr/>
            </p:nvCxnSpPr>
            <p:spPr bwMode="auto">
              <a:xfrm flipV="1">
                <a:off x="5004941" y="1904669"/>
                <a:ext cx="0" cy="811310"/>
              </a:xfrm>
              <a:prstGeom prst="straightConnector1">
                <a:avLst/>
              </a:prstGeom>
              <a:noFill/>
              <a:ln w="38100">
                <a:solidFill>
                  <a:schemeClr val="tx1"/>
                </a:solidFill>
                <a:round/>
                <a:headEnd type="none" w="lg" len="lg"/>
                <a:tailEnd type="triangle" w="lg" len="med"/>
              </a:ln>
            </p:spPr>
          </p:cxnSp>
          <p:cxnSp>
            <p:nvCxnSpPr>
              <p:cNvPr id="84" name="Straight Arrow Connector 62">
                <a:extLst>
                  <a:ext uri="{FF2B5EF4-FFF2-40B4-BE49-F238E27FC236}">
                    <a16:creationId xmlns:a16="http://schemas.microsoft.com/office/drawing/2014/main" id="{8F63960F-B5EF-0F45-871E-7DF80F9846D5}"/>
                  </a:ext>
                </a:extLst>
              </p:cNvPr>
              <p:cNvCxnSpPr>
                <a:cxnSpLocks noChangeShapeType="1"/>
              </p:cNvCxnSpPr>
              <p:nvPr/>
            </p:nvCxnSpPr>
            <p:spPr bwMode="auto">
              <a:xfrm flipH="1" flipV="1">
                <a:off x="4410581" y="2696368"/>
                <a:ext cx="594360" cy="1"/>
              </a:xfrm>
              <a:prstGeom prst="straightConnector1">
                <a:avLst/>
              </a:prstGeom>
              <a:noFill/>
              <a:ln w="38100">
                <a:solidFill>
                  <a:schemeClr val="bg1">
                    <a:lumMod val="85000"/>
                  </a:schemeClr>
                </a:solidFill>
                <a:round/>
                <a:headEnd type="none" w="lg" len="lg"/>
                <a:tailEnd type="triangle" w="lg" len="med"/>
              </a:ln>
            </p:spPr>
          </p:cxnSp>
        </p:gr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90594C4D-5209-F242-93A5-753BCE06F33F}"/>
                    </a:ext>
                  </a:extLst>
                </p:cNvPr>
                <p:cNvSpPr txBox="1"/>
                <p:nvPr/>
              </p:nvSpPr>
              <p:spPr>
                <a:xfrm>
                  <a:off x="8293461" y="5612288"/>
                  <a:ext cx="3978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charset="0"/>
                          </a:rPr>
                          <m:t>𝑽</m:t>
                        </m:r>
                      </m:oMath>
                    </m:oMathPara>
                  </a14:m>
                  <a:endParaRPr lang="en-US" b="1" dirty="0"/>
                </a:p>
              </p:txBody>
            </p:sp>
          </mc:Choice>
          <mc:Fallback xmlns="">
            <p:sp>
              <p:nvSpPr>
                <p:cNvPr id="74" name="TextBox 73">
                  <a:extLst>
                    <a:ext uri="{FF2B5EF4-FFF2-40B4-BE49-F238E27FC236}">
                      <a16:creationId xmlns:a16="http://schemas.microsoft.com/office/drawing/2014/main" id="{90594C4D-5209-F242-93A5-753BCE06F33F}"/>
                    </a:ext>
                  </a:extLst>
                </p:cNvPr>
                <p:cNvSpPr txBox="1">
                  <a:spLocks noRot="1" noChangeAspect="1" noMove="1" noResize="1" noEditPoints="1" noAdjustHandles="1" noChangeArrowheads="1" noChangeShapeType="1" noTextEdit="1"/>
                </p:cNvSpPr>
                <p:nvPr/>
              </p:nvSpPr>
              <p:spPr>
                <a:xfrm>
                  <a:off x="8293461" y="5612288"/>
                  <a:ext cx="39786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70A15074-503E-6844-83BA-D98FAF0A8314}"/>
                    </a:ext>
                  </a:extLst>
                </p:cNvPr>
                <p:cNvSpPr txBox="1"/>
                <p:nvPr/>
              </p:nvSpPr>
              <p:spPr>
                <a:xfrm>
                  <a:off x="8688450" y="4921734"/>
                  <a:ext cx="3978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bg1">
                                <a:lumMod val="75000"/>
                              </a:schemeClr>
                            </a:solidFill>
                            <a:latin typeface="Cambria Math" charset="0"/>
                          </a:rPr>
                          <m:t>𝒏</m:t>
                        </m:r>
                      </m:oMath>
                    </m:oMathPara>
                  </a14:m>
                  <a:endParaRPr lang="en-US" b="1" dirty="0">
                    <a:solidFill>
                      <a:schemeClr val="bg1">
                        <a:lumMod val="75000"/>
                      </a:schemeClr>
                    </a:solidFill>
                  </a:endParaRPr>
                </a:p>
              </p:txBody>
            </p:sp>
          </mc:Choice>
          <mc:Fallback xmlns="">
            <p:sp>
              <p:nvSpPr>
                <p:cNvPr id="75" name="TextBox 74">
                  <a:extLst>
                    <a:ext uri="{FF2B5EF4-FFF2-40B4-BE49-F238E27FC236}">
                      <a16:creationId xmlns:a16="http://schemas.microsoft.com/office/drawing/2014/main" id="{70A15074-503E-6844-83BA-D98FAF0A8314}"/>
                    </a:ext>
                  </a:extLst>
                </p:cNvPr>
                <p:cNvSpPr txBox="1">
                  <a:spLocks noRot="1" noChangeAspect="1" noMove="1" noResize="1" noEditPoints="1" noAdjustHandles="1" noChangeArrowheads="1" noChangeShapeType="1" noTextEdit="1"/>
                </p:cNvSpPr>
                <p:nvPr/>
              </p:nvSpPr>
              <p:spPr>
                <a:xfrm>
                  <a:off x="8688450" y="4921734"/>
                  <a:ext cx="397866" cy="369332"/>
                </a:xfrm>
                <a:prstGeom prst="rect">
                  <a:avLst/>
                </a:prstGeom>
                <a:blipFill>
                  <a:blip r:embed="rId8"/>
                  <a:stretch>
                    <a:fillRect/>
                  </a:stretch>
                </a:blipFill>
              </p:spPr>
              <p:txBody>
                <a:bodyPr/>
                <a:lstStyle/>
                <a:p>
                  <a:r>
                    <a:rPr lang="en-US">
                      <a:noFill/>
                    </a:rPr>
                    <a:t> </a:t>
                  </a:r>
                </a:p>
              </p:txBody>
            </p:sp>
          </mc:Fallback>
        </mc:AlternateContent>
        <p:sp>
          <p:nvSpPr>
            <p:cNvPr id="76" name="TextBox 75">
              <a:extLst>
                <a:ext uri="{FF2B5EF4-FFF2-40B4-BE49-F238E27FC236}">
                  <a16:creationId xmlns:a16="http://schemas.microsoft.com/office/drawing/2014/main" id="{058EA1C2-2311-BA42-BFBD-1F180C30032A}"/>
                </a:ext>
              </a:extLst>
            </p:cNvPr>
            <p:cNvSpPr txBox="1"/>
            <p:nvPr/>
          </p:nvSpPr>
          <p:spPr>
            <a:xfrm>
              <a:off x="7266354" y="4552912"/>
              <a:ext cx="518091" cy="646331"/>
            </a:xfrm>
            <a:prstGeom prst="rect">
              <a:avLst/>
            </a:prstGeom>
            <a:noFill/>
          </p:spPr>
          <p:txBody>
            <a:bodyPr wrap="none" rtlCol="0">
              <a:spAutoFit/>
            </a:bodyPr>
            <a:lstStyle/>
            <a:p>
              <a:r>
                <a:rPr lang="en-US" sz="3600" b="1" dirty="0">
                  <a:solidFill>
                    <a:srgbClr val="0000CC"/>
                  </a:solidFill>
                </a:rPr>
                <a:t>H</a:t>
              </a:r>
            </a:p>
          </p:txBody>
        </p:sp>
        <p:cxnSp>
          <p:nvCxnSpPr>
            <p:cNvPr id="77" name="Straight Arrow Connector 76">
              <a:extLst>
                <a:ext uri="{FF2B5EF4-FFF2-40B4-BE49-F238E27FC236}">
                  <a16:creationId xmlns:a16="http://schemas.microsoft.com/office/drawing/2014/main" id="{57B5A759-97D3-8E40-B2E8-B79D381FB8CD}"/>
                </a:ext>
              </a:extLst>
            </p:cNvPr>
            <p:cNvCxnSpPr/>
            <p:nvPr/>
          </p:nvCxnSpPr>
          <p:spPr bwMode="auto">
            <a:xfrm>
              <a:off x="8309038" y="5034491"/>
              <a:ext cx="650146" cy="4348"/>
            </a:xfrm>
            <a:prstGeom prst="straightConnector1">
              <a:avLst/>
            </a:prstGeom>
            <a:solidFill>
              <a:schemeClr val="accent1"/>
            </a:solidFill>
            <a:ln w="50800" cap="flat" cmpd="sng" algn="ctr">
              <a:solidFill>
                <a:srgbClr val="FF0000"/>
              </a:solidFill>
              <a:prstDash val="solid"/>
              <a:round/>
              <a:headEnd type="none" w="med" len="med"/>
              <a:tailEnd type="triangle" w="med" len="lg"/>
            </a:ln>
            <a:effectLst/>
          </p:spPr>
        </p:cxnSp>
        <p:cxnSp>
          <p:nvCxnSpPr>
            <p:cNvPr id="78" name="Straight Arrow Connector 77">
              <a:extLst>
                <a:ext uri="{FF2B5EF4-FFF2-40B4-BE49-F238E27FC236}">
                  <a16:creationId xmlns:a16="http://schemas.microsoft.com/office/drawing/2014/main" id="{674FE535-06C7-9D44-ADC5-8CDB4ACB9110}"/>
                </a:ext>
              </a:extLst>
            </p:cNvPr>
            <p:cNvCxnSpPr>
              <a:cxnSpLocks/>
            </p:cNvCxnSpPr>
            <p:nvPr/>
          </p:nvCxnSpPr>
          <p:spPr bwMode="auto">
            <a:xfrm>
              <a:off x="8301244" y="4930058"/>
              <a:ext cx="884965" cy="17671"/>
            </a:xfrm>
            <a:prstGeom prst="straightConnector1">
              <a:avLst/>
            </a:prstGeom>
            <a:solidFill>
              <a:schemeClr val="accent1"/>
            </a:solidFill>
            <a:ln w="50800" cap="flat" cmpd="sng" algn="ctr">
              <a:solidFill>
                <a:srgbClr val="0000CC"/>
              </a:solidFill>
              <a:prstDash val="solid"/>
              <a:round/>
              <a:headEnd type="none" w="med" len="med"/>
              <a:tailEnd type="triangle" w="med" len="lg"/>
            </a:ln>
            <a:effectLst/>
          </p:spPr>
        </p:cxnSp>
        <p:sp>
          <p:nvSpPr>
            <p:cNvPr id="79" name="TextBox 78">
              <a:extLst>
                <a:ext uri="{FF2B5EF4-FFF2-40B4-BE49-F238E27FC236}">
                  <a16:creationId xmlns:a16="http://schemas.microsoft.com/office/drawing/2014/main" id="{05CCC749-F637-014F-ABD6-C1693E6C00B6}"/>
                </a:ext>
              </a:extLst>
            </p:cNvPr>
            <p:cNvSpPr txBox="1"/>
            <p:nvPr/>
          </p:nvSpPr>
          <p:spPr>
            <a:xfrm>
              <a:off x="8411771" y="4573288"/>
              <a:ext cx="553357" cy="307777"/>
            </a:xfrm>
            <a:prstGeom prst="rect">
              <a:avLst/>
            </a:prstGeom>
            <a:noFill/>
          </p:spPr>
          <p:txBody>
            <a:bodyPr wrap="none" rtlCol="0">
              <a:spAutoFit/>
            </a:bodyPr>
            <a:lstStyle/>
            <a:p>
              <a:r>
                <a:rPr lang="en-US" sz="1400" b="1">
                  <a:solidFill>
                    <a:srgbClr val="0000CC"/>
                  </a:solidFill>
                </a:rPr>
                <a:t>PGF</a:t>
              </a:r>
              <a:endParaRPr lang="en-US" sz="1400" b="1" dirty="0">
                <a:solidFill>
                  <a:srgbClr val="0000CC"/>
                </a:solidFill>
              </a:endParaRPr>
            </a:p>
          </p:txBody>
        </p:sp>
        <p:sp>
          <p:nvSpPr>
            <p:cNvPr id="80" name="TextBox 79">
              <a:extLst>
                <a:ext uri="{FF2B5EF4-FFF2-40B4-BE49-F238E27FC236}">
                  <a16:creationId xmlns:a16="http://schemas.microsoft.com/office/drawing/2014/main" id="{6637D005-48DE-EB40-9A72-4DE7D217F917}"/>
                </a:ext>
              </a:extLst>
            </p:cNvPr>
            <p:cNvSpPr txBox="1"/>
            <p:nvPr/>
          </p:nvSpPr>
          <p:spPr>
            <a:xfrm>
              <a:off x="8268464" y="5092489"/>
              <a:ext cx="1128835" cy="307777"/>
            </a:xfrm>
            <a:prstGeom prst="rect">
              <a:avLst/>
            </a:prstGeom>
            <a:noFill/>
          </p:spPr>
          <p:txBody>
            <a:bodyPr wrap="none" rtlCol="0">
              <a:spAutoFit/>
            </a:bodyPr>
            <a:lstStyle/>
            <a:p>
              <a:r>
                <a:rPr lang="en-US" sz="1400" b="1">
                  <a:solidFill>
                    <a:srgbClr val="FF0000"/>
                  </a:solidFill>
                </a:rPr>
                <a:t>Centrifugal</a:t>
              </a:r>
              <a:endParaRPr lang="en-US" sz="1400" b="1" dirty="0">
                <a:solidFill>
                  <a:srgbClr val="FF0000"/>
                </a:solidFill>
              </a:endParaRPr>
            </a:p>
          </p:txBody>
        </p:sp>
        <p:cxnSp>
          <p:nvCxnSpPr>
            <p:cNvPr id="81" name="Straight Arrow Connector 80">
              <a:extLst>
                <a:ext uri="{FF2B5EF4-FFF2-40B4-BE49-F238E27FC236}">
                  <a16:creationId xmlns:a16="http://schemas.microsoft.com/office/drawing/2014/main" id="{AE851BDC-4950-5B42-A173-FFCC02A6125F}"/>
                </a:ext>
              </a:extLst>
            </p:cNvPr>
            <p:cNvCxnSpPr/>
            <p:nvPr/>
          </p:nvCxnSpPr>
          <p:spPr bwMode="auto">
            <a:xfrm flipH="1" flipV="1">
              <a:off x="7452132" y="5009733"/>
              <a:ext cx="841482" cy="2551"/>
            </a:xfrm>
            <a:prstGeom prst="straightConnector1">
              <a:avLst/>
            </a:prstGeom>
            <a:solidFill>
              <a:schemeClr val="accent1"/>
            </a:solidFill>
            <a:ln w="50800" cap="flat" cmpd="sng" algn="ctr">
              <a:solidFill>
                <a:srgbClr val="FF9933"/>
              </a:solidFill>
              <a:prstDash val="solid"/>
              <a:round/>
              <a:headEnd type="none" w="med" len="med"/>
              <a:tailEnd type="triangle" w="med" len="lg"/>
            </a:ln>
            <a:effectLst/>
          </p:spPr>
        </p:cxnSp>
        <p:sp>
          <p:nvSpPr>
            <p:cNvPr id="82" name="TextBox 81">
              <a:extLst>
                <a:ext uri="{FF2B5EF4-FFF2-40B4-BE49-F238E27FC236}">
                  <a16:creationId xmlns:a16="http://schemas.microsoft.com/office/drawing/2014/main" id="{2B1BD483-2063-E045-A66A-D93364CB39C7}"/>
                </a:ext>
              </a:extLst>
            </p:cNvPr>
            <p:cNvSpPr txBox="1"/>
            <p:nvPr/>
          </p:nvSpPr>
          <p:spPr>
            <a:xfrm>
              <a:off x="7456937" y="5058848"/>
              <a:ext cx="851515" cy="307777"/>
            </a:xfrm>
            <a:prstGeom prst="rect">
              <a:avLst/>
            </a:prstGeom>
            <a:noFill/>
          </p:spPr>
          <p:txBody>
            <a:bodyPr wrap="none" rtlCol="0">
              <a:spAutoFit/>
            </a:bodyPr>
            <a:lstStyle/>
            <a:p>
              <a:r>
                <a:rPr lang="en-US" sz="1400" b="1">
                  <a:solidFill>
                    <a:srgbClr val="FF9933"/>
                  </a:solidFill>
                </a:rPr>
                <a:t>Coriolis</a:t>
              </a:r>
            </a:p>
          </p:txBody>
        </p:sp>
      </p:grpSp>
      <mc:AlternateContent xmlns:mc="http://schemas.openxmlformats.org/markup-compatibility/2006" xmlns:a14="http://schemas.microsoft.com/office/drawing/2010/main">
        <mc:Choice Requires="a14">
          <p:sp>
            <p:nvSpPr>
              <p:cNvPr id="87" name="Rectangle 86">
                <a:extLst>
                  <a:ext uri="{FF2B5EF4-FFF2-40B4-BE49-F238E27FC236}">
                    <a16:creationId xmlns:a16="http://schemas.microsoft.com/office/drawing/2014/main" id="{E65E47AC-3489-5448-9D7C-6FE5D505A29A}"/>
                  </a:ext>
                </a:extLst>
              </p:cNvPr>
              <p:cNvSpPr/>
              <p:nvPr/>
            </p:nvSpPr>
            <p:spPr>
              <a:xfrm>
                <a:off x="1383627" y="3237606"/>
                <a:ext cx="3305585" cy="786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charset="0"/>
                          <a:ea typeface="Cambria Math" charset="0"/>
                          <a:cs typeface="Cambria Math" charset="0"/>
                        </a:rPr>
                        <m:t>𝑉</m:t>
                      </m:r>
                      <m:r>
                        <a:rPr lang="en-US" altLang="zh-CN" b="0" i="1" smtClean="0">
                          <a:solidFill>
                            <a:schemeClr val="tx1"/>
                          </a:solidFill>
                          <a:latin typeface="Cambria Math" charset="0"/>
                          <a:ea typeface="Cambria Math" charset="0"/>
                          <a:cs typeface="Cambria Math" charset="0"/>
                        </a:rPr>
                        <m:t>=−</m:t>
                      </m:r>
                      <m:f>
                        <m:fPr>
                          <m:ctrlPr>
                            <a:rPr lang="en-US" altLang="zh-CN" b="0" i="1" smtClean="0">
                              <a:solidFill>
                                <a:schemeClr val="tx1"/>
                              </a:solidFill>
                              <a:latin typeface="Cambria Math" panose="02040503050406030204" pitchFamily="18" charset="0"/>
                              <a:ea typeface="Cambria Math" charset="0"/>
                              <a:cs typeface="Cambria Math" charset="0"/>
                            </a:rPr>
                          </m:ctrlPr>
                        </m:fPr>
                        <m:num>
                          <m:r>
                            <a:rPr lang="en-US" altLang="zh-CN" b="0" i="1" smtClean="0">
                              <a:solidFill>
                                <a:schemeClr val="tx1"/>
                              </a:solidFill>
                              <a:latin typeface="Cambria Math" charset="0"/>
                              <a:ea typeface="Cambria Math" charset="0"/>
                              <a:cs typeface="Cambria Math" charset="0"/>
                            </a:rPr>
                            <m:t>𝑓𝑅</m:t>
                          </m:r>
                        </m:num>
                        <m:den>
                          <m:r>
                            <a:rPr lang="en-US" altLang="zh-CN" b="0" i="1" smtClean="0">
                              <a:solidFill>
                                <a:schemeClr val="tx1"/>
                              </a:solidFill>
                              <a:latin typeface="Cambria Math" charset="0"/>
                              <a:ea typeface="Cambria Math" charset="0"/>
                              <a:cs typeface="Cambria Math" charset="0"/>
                            </a:rPr>
                            <m:t>2</m:t>
                          </m:r>
                        </m:den>
                      </m:f>
                      <m:r>
                        <a:rPr lang="en-US" altLang="zh-CN" b="0" i="1" smtClean="0">
                          <a:solidFill>
                            <a:schemeClr val="tx1"/>
                          </a:solidFill>
                          <a:latin typeface="Cambria Math" charset="0"/>
                          <a:ea typeface="Cambria Math" charset="0"/>
                          <a:cs typeface="Cambria Math" charset="0"/>
                        </a:rPr>
                        <m:t>+</m:t>
                      </m:r>
                      <m:sSup>
                        <m:sSupPr>
                          <m:ctrlPr>
                            <a:rPr lang="en-US" altLang="zh-CN" b="0" i="1" smtClean="0">
                              <a:solidFill>
                                <a:schemeClr val="tx1"/>
                              </a:solidFill>
                              <a:latin typeface="Cambria Math" panose="02040503050406030204" pitchFamily="18" charset="0"/>
                              <a:ea typeface="Cambria Math" charset="0"/>
                              <a:cs typeface="Cambria Math" charset="0"/>
                            </a:rPr>
                          </m:ctrlPr>
                        </m:sSupPr>
                        <m:e>
                          <m:d>
                            <m:dPr>
                              <m:ctrlPr>
                                <a:rPr lang="en-US" altLang="zh-CN" b="0" i="1" smtClean="0">
                                  <a:solidFill>
                                    <a:schemeClr val="tx1"/>
                                  </a:solidFill>
                                  <a:latin typeface="Cambria Math" panose="02040503050406030204" pitchFamily="18" charset="0"/>
                                  <a:ea typeface="Cambria Math" charset="0"/>
                                  <a:cs typeface="Cambria Math" charset="0"/>
                                </a:rPr>
                              </m:ctrlPr>
                            </m:dPr>
                            <m:e>
                              <m:f>
                                <m:fPr>
                                  <m:ctrlPr>
                                    <a:rPr lang="en-US" altLang="zh-CN" b="0" i="1" smtClean="0">
                                      <a:solidFill>
                                        <a:schemeClr val="tx1"/>
                                      </a:solidFill>
                                      <a:latin typeface="Cambria Math" panose="02040503050406030204" pitchFamily="18" charset="0"/>
                                      <a:ea typeface="Cambria Math" charset="0"/>
                                      <a:cs typeface="Cambria Math" charset="0"/>
                                    </a:rPr>
                                  </m:ctrlPr>
                                </m:fPr>
                                <m:num>
                                  <m:sSup>
                                    <m:sSupPr>
                                      <m:ctrlPr>
                                        <a:rPr lang="en-US" altLang="zh-CN" b="0" i="1" smtClean="0">
                                          <a:solidFill>
                                            <a:schemeClr val="tx1"/>
                                          </a:solidFill>
                                          <a:latin typeface="Cambria Math" panose="02040503050406030204" pitchFamily="18" charset="0"/>
                                          <a:ea typeface="Cambria Math" charset="0"/>
                                          <a:cs typeface="Cambria Math" charset="0"/>
                                        </a:rPr>
                                      </m:ctrlPr>
                                    </m:sSupPr>
                                    <m:e>
                                      <m:r>
                                        <a:rPr lang="en-US" altLang="zh-CN" b="0" i="1" smtClean="0">
                                          <a:solidFill>
                                            <a:schemeClr val="tx1"/>
                                          </a:solidFill>
                                          <a:latin typeface="Cambria Math" charset="0"/>
                                          <a:ea typeface="Cambria Math" charset="0"/>
                                          <a:cs typeface="Cambria Math" charset="0"/>
                                        </a:rPr>
                                        <m:t>𝑓</m:t>
                                      </m:r>
                                    </m:e>
                                    <m:sup>
                                      <m:r>
                                        <a:rPr lang="en-US" altLang="zh-CN" b="0" i="1" smtClean="0">
                                          <a:solidFill>
                                            <a:schemeClr val="tx1"/>
                                          </a:solidFill>
                                          <a:latin typeface="Cambria Math" charset="0"/>
                                          <a:ea typeface="Cambria Math" charset="0"/>
                                          <a:cs typeface="Cambria Math" charset="0"/>
                                        </a:rPr>
                                        <m:t>2</m:t>
                                      </m:r>
                                    </m:sup>
                                  </m:sSup>
                                  <m:sSup>
                                    <m:sSupPr>
                                      <m:ctrlPr>
                                        <a:rPr lang="en-US" altLang="zh-CN" b="0" i="1" smtClean="0">
                                          <a:solidFill>
                                            <a:schemeClr val="tx1"/>
                                          </a:solidFill>
                                          <a:latin typeface="Cambria Math" panose="02040503050406030204" pitchFamily="18" charset="0"/>
                                          <a:ea typeface="Cambria Math" charset="0"/>
                                          <a:cs typeface="Cambria Math" charset="0"/>
                                        </a:rPr>
                                      </m:ctrlPr>
                                    </m:sSupPr>
                                    <m:e>
                                      <m:r>
                                        <a:rPr lang="en-US" altLang="zh-CN" b="0" i="1" smtClean="0">
                                          <a:solidFill>
                                            <a:schemeClr val="tx1"/>
                                          </a:solidFill>
                                          <a:latin typeface="Cambria Math" charset="0"/>
                                          <a:ea typeface="Cambria Math" charset="0"/>
                                          <a:cs typeface="Cambria Math" charset="0"/>
                                        </a:rPr>
                                        <m:t>𝑅</m:t>
                                      </m:r>
                                    </m:e>
                                    <m:sup>
                                      <m:r>
                                        <a:rPr lang="en-US" altLang="zh-CN" b="0" i="1" smtClean="0">
                                          <a:solidFill>
                                            <a:schemeClr val="tx1"/>
                                          </a:solidFill>
                                          <a:latin typeface="Cambria Math" charset="0"/>
                                          <a:ea typeface="Cambria Math" charset="0"/>
                                          <a:cs typeface="Cambria Math" charset="0"/>
                                        </a:rPr>
                                        <m:t>2</m:t>
                                      </m:r>
                                    </m:sup>
                                  </m:sSup>
                                </m:num>
                                <m:den>
                                  <m:r>
                                    <a:rPr lang="en-US" altLang="zh-CN" b="0" i="1" smtClean="0">
                                      <a:solidFill>
                                        <a:schemeClr val="tx1"/>
                                      </a:solidFill>
                                      <a:latin typeface="Cambria Math" charset="0"/>
                                      <a:ea typeface="Cambria Math" charset="0"/>
                                      <a:cs typeface="Cambria Math" charset="0"/>
                                    </a:rPr>
                                    <m:t>4</m:t>
                                  </m:r>
                                </m:den>
                              </m:f>
                              <m:r>
                                <a:rPr lang="en-US" altLang="zh-CN" b="0" i="1" smtClean="0">
                                  <a:solidFill>
                                    <a:schemeClr val="tx1"/>
                                  </a:solidFill>
                                  <a:latin typeface="Cambria Math" charset="0"/>
                                  <a:ea typeface="Cambria Math" charset="0"/>
                                  <a:cs typeface="Cambria Math" charset="0"/>
                                </a:rPr>
                                <m:t>−</m:t>
                              </m:r>
                              <m:r>
                                <a:rPr lang="en-US" altLang="zh-CN" b="0" i="1" smtClean="0">
                                  <a:solidFill>
                                    <a:schemeClr val="tx1"/>
                                  </a:solidFill>
                                  <a:latin typeface="Cambria Math" charset="0"/>
                                  <a:ea typeface="Cambria Math" charset="0"/>
                                  <a:cs typeface="Cambria Math" charset="0"/>
                                </a:rPr>
                                <m:t>𝑅</m:t>
                              </m:r>
                              <m:f>
                                <m:fPr>
                                  <m:ctrlPr>
                                    <a:rPr lang="en-US" altLang="zh-CN" b="0" i="1" smtClean="0">
                                      <a:solidFill>
                                        <a:schemeClr val="tx1"/>
                                      </a:solidFill>
                                      <a:latin typeface="Cambria Math" panose="02040503050406030204" pitchFamily="18" charset="0"/>
                                      <a:ea typeface="Cambria Math" charset="0"/>
                                      <a:cs typeface="Cambria Math" charset="0"/>
                                    </a:rPr>
                                  </m:ctrlPr>
                                </m:fPr>
                                <m:num>
                                  <m:r>
                                    <a:rPr lang="en-US" altLang="zh-CN" i="1" smtClean="0">
                                      <a:solidFill>
                                        <a:schemeClr val="tx1"/>
                                      </a:solidFill>
                                      <a:latin typeface="Cambria Math" charset="0"/>
                                      <a:ea typeface="Cambria Math" charset="0"/>
                                      <a:cs typeface="Cambria Math" charset="0"/>
                                    </a:rPr>
                                    <m:t>𝜕</m:t>
                                  </m:r>
                                  <m:r>
                                    <m:rPr>
                                      <m:sty m:val="p"/>
                                    </m:rPr>
                                    <a:rPr lang="el-GR" altLang="zh-CN" i="1" smtClean="0">
                                      <a:solidFill>
                                        <a:schemeClr val="tx1"/>
                                      </a:solidFill>
                                      <a:latin typeface="Cambria Math" charset="0"/>
                                      <a:ea typeface="Cambria Math" charset="0"/>
                                      <a:cs typeface="Cambria Math" charset="0"/>
                                    </a:rPr>
                                    <m:t>Φ</m:t>
                                  </m:r>
                                </m:num>
                                <m:den>
                                  <m:r>
                                    <a:rPr lang="en-US" altLang="zh-CN" i="1">
                                      <a:solidFill>
                                        <a:schemeClr val="tx1"/>
                                      </a:solidFill>
                                      <a:latin typeface="Cambria Math" charset="0"/>
                                      <a:ea typeface="Cambria Math" charset="0"/>
                                      <a:cs typeface="Cambria Math" charset="0"/>
                                    </a:rPr>
                                    <m:t>𝜕</m:t>
                                  </m:r>
                                  <m:r>
                                    <a:rPr lang="en-US" altLang="zh-CN" b="0" i="1" smtClean="0">
                                      <a:solidFill>
                                        <a:schemeClr val="tx1"/>
                                      </a:solidFill>
                                      <a:latin typeface="Cambria Math" charset="0"/>
                                      <a:ea typeface="Cambria Math" charset="0"/>
                                      <a:cs typeface="Cambria Math" charset="0"/>
                                    </a:rPr>
                                    <m:t>𝑛</m:t>
                                  </m:r>
                                </m:den>
                              </m:f>
                            </m:e>
                          </m:d>
                        </m:e>
                        <m:sup>
                          <m:r>
                            <a:rPr lang="en-US" altLang="zh-CN" b="0" i="1" smtClean="0">
                              <a:solidFill>
                                <a:schemeClr val="tx1"/>
                              </a:solidFill>
                              <a:latin typeface="Cambria Math" charset="0"/>
                              <a:ea typeface="Cambria Math" charset="0"/>
                              <a:cs typeface="Cambria Math" charset="0"/>
                            </a:rPr>
                            <m:t>1/2</m:t>
                          </m:r>
                        </m:sup>
                      </m:sSup>
                    </m:oMath>
                  </m:oMathPara>
                </a14:m>
                <a:endParaRPr lang="en-US" altLang="zh-CN" b="1" dirty="0">
                  <a:solidFill>
                    <a:schemeClr val="tx1"/>
                  </a:solidFill>
                </a:endParaRPr>
              </a:p>
            </p:txBody>
          </p:sp>
        </mc:Choice>
        <mc:Fallback xmlns="">
          <p:sp>
            <p:nvSpPr>
              <p:cNvPr id="87" name="Rectangle 86">
                <a:extLst>
                  <a:ext uri="{FF2B5EF4-FFF2-40B4-BE49-F238E27FC236}">
                    <a16:creationId xmlns:a16="http://schemas.microsoft.com/office/drawing/2014/main" id="{E65E47AC-3489-5448-9D7C-6FE5D505A29A}"/>
                  </a:ext>
                </a:extLst>
              </p:cNvPr>
              <p:cNvSpPr>
                <a:spLocks noRot="1" noChangeAspect="1" noMove="1" noResize="1" noEditPoints="1" noAdjustHandles="1" noChangeArrowheads="1" noChangeShapeType="1" noTextEdit="1"/>
              </p:cNvSpPr>
              <p:nvPr/>
            </p:nvSpPr>
            <p:spPr>
              <a:xfrm>
                <a:off x="1383627" y="3237606"/>
                <a:ext cx="3305585" cy="7861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a:extLst>
                  <a:ext uri="{FF2B5EF4-FFF2-40B4-BE49-F238E27FC236}">
                    <a16:creationId xmlns:a16="http://schemas.microsoft.com/office/drawing/2014/main" id="{744B835A-2782-6945-8DF3-9560D0EC736A}"/>
                  </a:ext>
                </a:extLst>
              </p:cNvPr>
              <p:cNvSpPr/>
              <p:nvPr/>
            </p:nvSpPr>
            <p:spPr>
              <a:xfrm>
                <a:off x="194235" y="1606408"/>
                <a:ext cx="1592103" cy="499560"/>
              </a:xfrm>
              <a:prstGeom prst="rect">
                <a:avLst/>
              </a:prstGeom>
            </p:spPr>
            <p:txBody>
              <a:bodyPr wrap="none">
                <a:spAutoFit/>
              </a:bodyPr>
              <a:lstStyle/>
              <a:p>
                <a14:m>
                  <m:oMath xmlns:m="http://schemas.openxmlformats.org/officeDocument/2006/math">
                    <m:f>
                      <m:fPr>
                        <m:ctrlPr>
                          <a:rPr lang="en-US" altLang="zh-CN" b="0" i="1" smtClean="0">
                            <a:solidFill>
                              <a:srgbClr val="0000CC"/>
                            </a:solidFill>
                            <a:latin typeface="Cambria Math" panose="02040503050406030204" pitchFamily="18" charset="0"/>
                            <a:ea typeface="Cambria Math" charset="0"/>
                            <a:cs typeface="Cambria Math" charset="0"/>
                          </a:rPr>
                        </m:ctrlPr>
                      </m:fPr>
                      <m:num>
                        <m:r>
                          <a:rPr lang="en-US" altLang="zh-CN" i="1" smtClean="0">
                            <a:solidFill>
                              <a:srgbClr val="0000CC"/>
                            </a:solidFill>
                            <a:latin typeface="Cambria Math" charset="0"/>
                            <a:ea typeface="Cambria Math" charset="0"/>
                            <a:cs typeface="Cambria Math" charset="0"/>
                          </a:rPr>
                          <m:t>𝜕</m:t>
                        </m:r>
                        <m:r>
                          <m:rPr>
                            <m:sty m:val="p"/>
                          </m:rPr>
                          <a:rPr lang="el-GR" altLang="zh-CN" i="1" smtClean="0">
                            <a:solidFill>
                              <a:srgbClr val="0000CC"/>
                            </a:solidFill>
                            <a:latin typeface="Cambria Math" charset="0"/>
                            <a:ea typeface="Cambria Math" charset="0"/>
                            <a:cs typeface="Cambria Math" charset="0"/>
                          </a:rPr>
                          <m:t>Φ</m:t>
                        </m:r>
                      </m:num>
                      <m:den>
                        <m:r>
                          <a:rPr lang="en-US" altLang="zh-CN" i="1">
                            <a:solidFill>
                              <a:srgbClr val="0000CC"/>
                            </a:solidFill>
                            <a:latin typeface="Cambria Math" charset="0"/>
                            <a:ea typeface="Cambria Math" charset="0"/>
                            <a:cs typeface="Cambria Math" charset="0"/>
                          </a:rPr>
                          <m:t>𝜕</m:t>
                        </m:r>
                        <m:r>
                          <a:rPr lang="en-US" altLang="zh-CN" b="0" i="1" smtClean="0">
                            <a:solidFill>
                              <a:srgbClr val="0000CC"/>
                            </a:solidFill>
                            <a:latin typeface="Cambria Math" charset="0"/>
                            <a:ea typeface="Cambria Math" charset="0"/>
                            <a:cs typeface="Cambria Math" charset="0"/>
                          </a:rPr>
                          <m:t>𝑛</m:t>
                        </m:r>
                      </m:den>
                    </m:f>
                    <m:r>
                      <a:rPr lang="en-US" altLang="zh-CN" b="0" i="1" smtClean="0">
                        <a:solidFill>
                          <a:srgbClr val="0000CC"/>
                        </a:solidFill>
                        <a:latin typeface="Cambria Math" charset="0"/>
                        <a:ea typeface="Cambria Math" charset="0"/>
                        <a:cs typeface="Cambria Math" charset="0"/>
                      </a:rPr>
                      <m:t>&lt;0</m:t>
                    </m:r>
                  </m:oMath>
                </a14:m>
                <a:r>
                  <a:rPr lang="en-US" dirty="0"/>
                  <a:t>, </a:t>
                </a:r>
                <a14:m>
                  <m:oMath xmlns:m="http://schemas.openxmlformats.org/officeDocument/2006/math">
                    <m:r>
                      <a:rPr lang="en-US" altLang="zh-CN" b="0" i="1" smtClean="0">
                        <a:latin typeface="Cambria Math" charset="0"/>
                      </a:rPr>
                      <m:t>𝑅</m:t>
                    </m:r>
                    <m:r>
                      <a:rPr lang="en-US" altLang="zh-CN" b="0" i="1" smtClean="0">
                        <a:latin typeface="Cambria Math" charset="0"/>
                      </a:rPr>
                      <m:t>&gt;0</m:t>
                    </m:r>
                  </m:oMath>
                </a14:m>
                <a:endParaRPr lang="en-US" altLang="zh-CN" dirty="0"/>
              </a:p>
            </p:txBody>
          </p:sp>
        </mc:Choice>
        <mc:Fallback xmlns="">
          <p:sp>
            <p:nvSpPr>
              <p:cNvPr id="88" name="Rectangle 87">
                <a:extLst>
                  <a:ext uri="{FF2B5EF4-FFF2-40B4-BE49-F238E27FC236}">
                    <a16:creationId xmlns:a16="http://schemas.microsoft.com/office/drawing/2014/main" id="{744B835A-2782-6945-8DF3-9560D0EC736A}"/>
                  </a:ext>
                </a:extLst>
              </p:cNvPr>
              <p:cNvSpPr>
                <a:spLocks noRot="1" noChangeAspect="1" noMove="1" noResize="1" noEditPoints="1" noAdjustHandles="1" noChangeArrowheads="1" noChangeShapeType="1" noTextEdit="1"/>
              </p:cNvSpPr>
              <p:nvPr/>
            </p:nvSpPr>
            <p:spPr>
              <a:xfrm>
                <a:off x="194235" y="1606408"/>
                <a:ext cx="1592103" cy="499560"/>
              </a:xfrm>
              <a:prstGeom prst="rect">
                <a:avLst/>
              </a:prstGeom>
              <a:blipFill>
                <a:blip r:embed="rId10"/>
                <a:stretch>
                  <a:fillRect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2F857B9E-C86C-6C44-B06B-111CD0E45CF8}"/>
                  </a:ext>
                </a:extLst>
              </p:cNvPr>
              <p:cNvSpPr/>
              <p:nvPr/>
            </p:nvSpPr>
            <p:spPr>
              <a:xfrm>
                <a:off x="4689212" y="4039867"/>
                <a:ext cx="1965731" cy="6481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solidFill>
                                <a:schemeClr val="tx1"/>
                              </a:solidFill>
                              <a:latin typeface="Cambria Math" panose="02040503050406030204" pitchFamily="18" charset="0"/>
                              <a:ea typeface="Cambria Math" charset="0"/>
                              <a:cs typeface="Cambria Math" charset="0"/>
                            </a:rPr>
                          </m:ctrlPr>
                        </m:fPr>
                        <m:num>
                          <m:sSup>
                            <m:sSupPr>
                              <m:ctrlPr>
                                <a:rPr lang="en-US" altLang="zh-CN" b="0" i="1" smtClean="0">
                                  <a:solidFill>
                                    <a:schemeClr val="tx1"/>
                                  </a:solidFill>
                                  <a:latin typeface="Cambria Math" panose="02040503050406030204" pitchFamily="18" charset="0"/>
                                  <a:ea typeface="Cambria Math" charset="0"/>
                                  <a:cs typeface="Cambria Math" charset="0"/>
                                </a:rPr>
                              </m:ctrlPr>
                            </m:sSupPr>
                            <m:e>
                              <m:r>
                                <a:rPr lang="en-US" altLang="zh-CN" b="0" i="1" smtClean="0">
                                  <a:solidFill>
                                    <a:schemeClr val="tx1"/>
                                  </a:solidFill>
                                  <a:latin typeface="Cambria Math" charset="0"/>
                                  <a:ea typeface="Cambria Math" charset="0"/>
                                  <a:cs typeface="Cambria Math" charset="0"/>
                                </a:rPr>
                                <m:t>𝑓</m:t>
                              </m:r>
                            </m:e>
                            <m:sup>
                              <m:r>
                                <a:rPr lang="en-US" altLang="zh-CN" b="0" i="1" smtClean="0">
                                  <a:solidFill>
                                    <a:schemeClr val="tx1"/>
                                  </a:solidFill>
                                  <a:latin typeface="Cambria Math" charset="0"/>
                                  <a:ea typeface="Cambria Math" charset="0"/>
                                  <a:cs typeface="Cambria Math" charset="0"/>
                                </a:rPr>
                                <m:t>2</m:t>
                              </m:r>
                            </m:sup>
                          </m:sSup>
                          <m:sSup>
                            <m:sSupPr>
                              <m:ctrlPr>
                                <a:rPr lang="en-US" altLang="zh-CN" b="0" i="1" smtClean="0">
                                  <a:solidFill>
                                    <a:schemeClr val="tx1"/>
                                  </a:solidFill>
                                  <a:latin typeface="Cambria Math" panose="02040503050406030204" pitchFamily="18" charset="0"/>
                                  <a:ea typeface="Cambria Math" charset="0"/>
                                  <a:cs typeface="Cambria Math" charset="0"/>
                                </a:rPr>
                              </m:ctrlPr>
                            </m:sSupPr>
                            <m:e>
                              <m:r>
                                <a:rPr lang="en-US" altLang="zh-CN" b="0" i="1" smtClean="0">
                                  <a:solidFill>
                                    <a:schemeClr val="tx1"/>
                                  </a:solidFill>
                                  <a:latin typeface="Cambria Math" charset="0"/>
                                  <a:ea typeface="Cambria Math" charset="0"/>
                                  <a:cs typeface="Cambria Math" charset="0"/>
                                </a:rPr>
                                <m:t>𝑅</m:t>
                              </m:r>
                            </m:e>
                            <m:sup>
                              <m:r>
                                <a:rPr lang="en-US" altLang="zh-CN" b="0" i="1" smtClean="0">
                                  <a:solidFill>
                                    <a:schemeClr val="tx1"/>
                                  </a:solidFill>
                                  <a:latin typeface="Cambria Math" charset="0"/>
                                  <a:ea typeface="Cambria Math" charset="0"/>
                                  <a:cs typeface="Cambria Math" charset="0"/>
                                </a:rPr>
                                <m:t>2</m:t>
                              </m:r>
                            </m:sup>
                          </m:sSup>
                        </m:num>
                        <m:den>
                          <m:r>
                            <a:rPr lang="en-US" altLang="zh-CN" b="0" i="1" smtClean="0">
                              <a:solidFill>
                                <a:schemeClr val="tx1"/>
                              </a:solidFill>
                              <a:latin typeface="Cambria Math" charset="0"/>
                              <a:ea typeface="Cambria Math" charset="0"/>
                              <a:cs typeface="Cambria Math" charset="0"/>
                            </a:rPr>
                            <m:t>4</m:t>
                          </m:r>
                        </m:den>
                      </m:f>
                      <m:r>
                        <a:rPr lang="en-US" altLang="zh-CN" b="0" i="1" smtClean="0">
                          <a:solidFill>
                            <a:schemeClr val="tx1"/>
                          </a:solidFill>
                          <a:latin typeface="Cambria Math" charset="0"/>
                          <a:ea typeface="Cambria Math" charset="0"/>
                          <a:cs typeface="Cambria Math" charset="0"/>
                        </a:rPr>
                        <m:t>−</m:t>
                      </m:r>
                      <m:r>
                        <a:rPr lang="en-US" altLang="zh-CN" b="0" i="1" smtClean="0">
                          <a:solidFill>
                            <a:schemeClr val="tx1"/>
                          </a:solidFill>
                          <a:latin typeface="Cambria Math" charset="0"/>
                          <a:ea typeface="Cambria Math" charset="0"/>
                          <a:cs typeface="Cambria Math" charset="0"/>
                        </a:rPr>
                        <m:t>𝑅</m:t>
                      </m:r>
                      <m:f>
                        <m:fPr>
                          <m:ctrlPr>
                            <a:rPr lang="en-US" altLang="zh-CN" b="0" i="1" smtClean="0">
                              <a:solidFill>
                                <a:schemeClr val="tx1"/>
                              </a:solidFill>
                              <a:latin typeface="Cambria Math" panose="02040503050406030204" pitchFamily="18" charset="0"/>
                              <a:ea typeface="Cambria Math" charset="0"/>
                              <a:cs typeface="Cambria Math" charset="0"/>
                            </a:rPr>
                          </m:ctrlPr>
                        </m:fPr>
                        <m:num>
                          <m:r>
                            <a:rPr lang="en-US" altLang="zh-CN" i="1" smtClean="0">
                              <a:solidFill>
                                <a:schemeClr val="tx1"/>
                              </a:solidFill>
                              <a:latin typeface="Cambria Math" charset="0"/>
                              <a:ea typeface="Cambria Math" charset="0"/>
                              <a:cs typeface="Cambria Math" charset="0"/>
                            </a:rPr>
                            <m:t>𝜕</m:t>
                          </m:r>
                          <m:r>
                            <m:rPr>
                              <m:sty m:val="p"/>
                            </m:rPr>
                            <a:rPr lang="el-GR" altLang="zh-CN" i="1" smtClean="0">
                              <a:solidFill>
                                <a:schemeClr val="tx1"/>
                              </a:solidFill>
                              <a:latin typeface="Cambria Math" charset="0"/>
                              <a:ea typeface="Cambria Math" charset="0"/>
                              <a:cs typeface="Cambria Math" charset="0"/>
                            </a:rPr>
                            <m:t>Φ</m:t>
                          </m:r>
                        </m:num>
                        <m:den>
                          <m:r>
                            <a:rPr lang="en-US" altLang="zh-CN" i="1">
                              <a:solidFill>
                                <a:schemeClr val="tx1"/>
                              </a:solidFill>
                              <a:latin typeface="Cambria Math" charset="0"/>
                              <a:ea typeface="Cambria Math" charset="0"/>
                              <a:cs typeface="Cambria Math" charset="0"/>
                            </a:rPr>
                            <m:t>𝜕</m:t>
                          </m:r>
                          <m:r>
                            <a:rPr lang="en-US" altLang="zh-CN" b="0" i="1" smtClean="0">
                              <a:solidFill>
                                <a:schemeClr val="tx1"/>
                              </a:solidFill>
                              <a:latin typeface="Cambria Math" charset="0"/>
                              <a:ea typeface="Cambria Math" charset="0"/>
                              <a:cs typeface="Cambria Math" charset="0"/>
                            </a:rPr>
                            <m:t>𝑛</m:t>
                          </m:r>
                        </m:den>
                      </m:f>
                      <m:r>
                        <a:rPr lang="en-US" altLang="zh-CN" b="0" i="0" smtClean="0">
                          <a:solidFill>
                            <a:schemeClr val="tx1"/>
                          </a:solidFill>
                          <a:latin typeface="Cambria Math" charset="0"/>
                          <a:ea typeface="Cambria Math" charset="0"/>
                          <a:cs typeface="Cambria Math" charset="0"/>
                        </a:rPr>
                        <m:t>&gt;0</m:t>
                      </m:r>
                    </m:oMath>
                  </m:oMathPara>
                </a14:m>
                <a:endParaRPr lang="en-US" dirty="0"/>
              </a:p>
            </p:txBody>
          </p:sp>
        </mc:Choice>
        <mc:Fallback xmlns="">
          <p:sp>
            <p:nvSpPr>
              <p:cNvPr id="89" name="Rectangle 88">
                <a:extLst>
                  <a:ext uri="{FF2B5EF4-FFF2-40B4-BE49-F238E27FC236}">
                    <a16:creationId xmlns:a16="http://schemas.microsoft.com/office/drawing/2014/main" id="{2F857B9E-C86C-6C44-B06B-111CD0E45CF8}"/>
                  </a:ext>
                </a:extLst>
              </p:cNvPr>
              <p:cNvSpPr>
                <a:spLocks noRot="1" noChangeAspect="1" noMove="1" noResize="1" noEditPoints="1" noAdjustHandles="1" noChangeArrowheads="1" noChangeShapeType="1" noTextEdit="1"/>
              </p:cNvSpPr>
              <p:nvPr/>
            </p:nvSpPr>
            <p:spPr>
              <a:xfrm>
                <a:off x="4689212" y="4039867"/>
                <a:ext cx="1965731" cy="648126"/>
              </a:xfrm>
              <a:prstGeom prst="rect">
                <a:avLst/>
              </a:prstGeom>
              <a:blipFill>
                <a:blip r:embed="rId11"/>
                <a:stretch>
                  <a:fillRect b="-3846"/>
                </a:stretch>
              </a:blipFill>
            </p:spPr>
            <p:txBody>
              <a:bodyPr/>
              <a:lstStyle/>
              <a:p>
                <a:r>
                  <a:rPr lang="en-US">
                    <a:noFill/>
                  </a:rPr>
                  <a:t> </a:t>
                </a:r>
              </a:p>
            </p:txBody>
          </p:sp>
        </mc:Fallback>
      </mc:AlternateContent>
      <p:grpSp>
        <p:nvGrpSpPr>
          <p:cNvPr id="92" name="Group 91">
            <a:extLst>
              <a:ext uri="{FF2B5EF4-FFF2-40B4-BE49-F238E27FC236}">
                <a16:creationId xmlns:a16="http://schemas.microsoft.com/office/drawing/2014/main" id="{6F6E9915-37D0-4D4E-A3EE-F92C7F446463}"/>
              </a:ext>
            </a:extLst>
          </p:cNvPr>
          <p:cNvGrpSpPr/>
          <p:nvPr/>
        </p:nvGrpSpPr>
        <p:grpSpPr>
          <a:xfrm>
            <a:off x="5287000" y="4814514"/>
            <a:ext cx="4106075" cy="748562"/>
            <a:chOff x="5130000" y="4812934"/>
            <a:chExt cx="4106075" cy="748562"/>
          </a:xfrm>
        </p:grpSpPr>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F8F3B128-517F-2A4E-81EB-598E16AE341E}"/>
                    </a:ext>
                  </a:extLst>
                </p:cNvPr>
                <p:cNvSpPr/>
                <p:nvPr/>
              </p:nvSpPr>
              <p:spPr>
                <a:xfrm>
                  <a:off x="7402445" y="4812934"/>
                  <a:ext cx="1703287" cy="718145"/>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hr-HR" altLang="zh-CN" sz="2000" i="1" smtClean="0">
                                <a:solidFill>
                                  <a:srgbClr val="0000CC"/>
                                </a:solidFill>
                                <a:latin typeface="Cambria Math" panose="02040503050406030204" pitchFamily="18" charset="0"/>
                                <a:ea typeface="Cambria Math" charset="0"/>
                                <a:cs typeface="Cambria Math" charset="0"/>
                              </a:rPr>
                            </m:ctrlPr>
                          </m:dPr>
                          <m:e>
                            <m:f>
                              <m:fPr>
                                <m:ctrlPr>
                                  <a:rPr lang="en-US" altLang="zh-CN" sz="2000" i="1" smtClean="0">
                                    <a:solidFill>
                                      <a:srgbClr val="0000CC"/>
                                    </a:solidFill>
                                    <a:latin typeface="Cambria Math" panose="02040503050406030204" pitchFamily="18" charset="0"/>
                                    <a:ea typeface="Cambria Math" charset="0"/>
                                    <a:cs typeface="Cambria Math" charset="0"/>
                                  </a:rPr>
                                </m:ctrlPr>
                              </m:fPr>
                              <m:num>
                                <m:r>
                                  <a:rPr lang="en-US" altLang="zh-CN" sz="2000" b="0" i="1" smtClean="0">
                                    <a:solidFill>
                                      <a:srgbClr val="0000CC"/>
                                    </a:solidFill>
                                    <a:latin typeface="Cambria Math" charset="0"/>
                                    <a:ea typeface="Cambria Math" charset="0"/>
                                    <a:cs typeface="Cambria Math" charset="0"/>
                                  </a:rPr>
                                  <m:t>𝜕</m:t>
                                </m:r>
                                <m:r>
                                  <a:rPr lang="el-GR" altLang="zh-CN" sz="2000" b="0" i="1" smtClean="0">
                                    <a:solidFill>
                                      <a:srgbClr val="0000CC"/>
                                    </a:solidFill>
                                    <a:latin typeface="Cambria Math" charset="0"/>
                                    <a:ea typeface="Cambria Math" charset="0"/>
                                    <a:cs typeface="Cambria Math" charset="0"/>
                                  </a:rPr>
                                  <m:t>𝛷</m:t>
                                </m:r>
                              </m:num>
                              <m:den>
                                <m:r>
                                  <a:rPr lang="en-US" altLang="zh-CN" sz="2000" b="0" i="1">
                                    <a:solidFill>
                                      <a:srgbClr val="0000CC"/>
                                    </a:solidFill>
                                    <a:latin typeface="Cambria Math" charset="0"/>
                                    <a:ea typeface="Cambria Math" charset="0"/>
                                    <a:cs typeface="Cambria Math" charset="0"/>
                                  </a:rPr>
                                  <m:t>𝜕</m:t>
                                </m:r>
                                <m:r>
                                  <a:rPr lang="en-US" altLang="zh-CN" sz="2000" b="0" i="1" smtClean="0">
                                    <a:solidFill>
                                      <a:srgbClr val="0000CC"/>
                                    </a:solidFill>
                                    <a:latin typeface="Cambria Math" charset="0"/>
                                    <a:ea typeface="Cambria Math" charset="0"/>
                                    <a:cs typeface="Cambria Math" charset="0"/>
                                  </a:rPr>
                                  <m:t>𝑛</m:t>
                                </m:r>
                              </m:den>
                            </m:f>
                          </m:e>
                        </m:d>
                        <m:r>
                          <a:rPr lang="en-US" altLang="zh-CN" sz="2000" b="0" i="0" smtClean="0">
                            <a:solidFill>
                              <a:srgbClr val="0000CC"/>
                            </a:solidFill>
                            <a:latin typeface="Cambria Math" charset="0"/>
                            <a:ea typeface="Cambria Math" charset="0"/>
                            <a:cs typeface="Cambria Math" charset="0"/>
                          </a:rPr>
                          <m:t>&lt;</m:t>
                        </m:r>
                        <m:f>
                          <m:fPr>
                            <m:ctrlPr>
                              <a:rPr lang="en-US" altLang="zh-CN" sz="2000" i="1" smtClean="0">
                                <a:solidFill>
                                  <a:srgbClr val="0000CC"/>
                                </a:solidFill>
                                <a:latin typeface="Cambria Math" panose="02040503050406030204" pitchFamily="18" charset="0"/>
                                <a:ea typeface="Cambria Math" charset="0"/>
                                <a:cs typeface="Cambria Math" charset="0"/>
                              </a:rPr>
                            </m:ctrlPr>
                          </m:fPr>
                          <m:num>
                            <m:sSup>
                              <m:sSupPr>
                                <m:ctrlPr>
                                  <a:rPr lang="en-US" altLang="zh-CN" sz="2000" i="1" smtClean="0">
                                    <a:solidFill>
                                      <a:srgbClr val="0000CC"/>
                                    </a:solidFill>
                                    <a:latin typeface="Cambria Math" panose="02040503050406030204" pitchFamily="18" charset="0"/>
                                    <a:ea typeface="Cambria Math" charset="0"/>
                                    <a:cs typeface="Cambria Math" charset="0"/>
                                  </a:rPr>
                                </m:ctrlPr>
                              </m:sSupPr>
                              <m:e>
                                <m:r>
                                  <a:rPr lang="en-US" altLang="zh-CN" sz="2000" b="0" i="1" smtClean="0">
                                    <a:solidFill>
                                      <a:srgbClr val="0000CC"/>
                                    </a:solidFill>
                                    <a:latin typeface="Cambria Math" charset="0"/>
                                    <a:ea typeface="Cambria Math" charset="0"/>
                                    <a:cs typeface="Cambria Math" charset="0"/>
                                  </a:rPr>
                                  <m:t>𝑓</m:t>
                                </m:r>
                              </m:e>
                              <m:sup>
                                <m:r>
                                  <a:rPr lang="en-US" altLang="zh-CN" sz="2000" b="0" i="1" smtClean="0">
                                    <a:solidFill>
                                      <a:srgbClr val="0000CC"/>
                                    </a:solidFill>
                                    <a:latin typeface="Cambria Math" charset="0"/>
                                    <a:ea typeface="Cambria Math" charset="0"/>
                                    <a:cs typeface="Cambria Math" charset="0"/>
                                  </a:rPr>
                                  <m:t>2</m:t>
                                </m:r>
                              </m:sup>
                            </m:sSup>
                            <m:d>
                              <m:dPr>
                                <m:begChr m:val="|"/>
                                <m:endChr m:val="|"/>
                                <m:ctrlPr>
                                  <a:rPr lang="hr-HR" altLang="zh-CN" sz="2000" i="1" smtClean="0">
                                    <a:solidFill>
                                      <a:srgbClr val="0000CC"/>
                                    </a:solidFill>
                                    <a:latin typeface="Cambria Math" panose="02040503050406030204" pitchFamily="18" charset="0"/>
                                    <a:ea typeface="Cambria Math" charset="0"/>
                                    <a:cs typeface="Cambria Math" charset="0"/>
                                  </a:rPr>
                                </m:ctrlPr>
                              </m:dPr>
                              <m:e>
                                <m:r>
                                  <a:rPr lang="en-US" altLang="zh-CN" sz="2000" b="0" i="1" smtClean="0">
                                    <a:solidFill>
                                      <a:srgbClr val="0000CC"/>
                                    </a:solidFill>
                                    <a:latin typeface="Cambria Math" charset="0"/>
                                    <a:ea typeface="Cambria Math" charset="0"/>
                                    <a:cs typeface="Cambria Math" charset="0"/>
                                  </a:rPr>
                                  <m:t>𝑅</m:t>
                                </m:r>
                              </m:e>
                            </m:d>
                          </m:num>
                          <m:den>
                            <m:r>
                              <a:rPr lang="en-US" altLang="zh-CN" sz="2000" b="0" i="1" smtClean="0">
                                <a:solidFill>
                                  <a:srgbClr val="0000CC"/>
                                </a:solidFill>
                                <a:latin typeface="Cambria Math" charset="0"/>
                                <a:ea typeface="Cambria Math" charset="0"/>
                                <a:cs typeface="Cambria Math" charset="0"/>
                              </a:rPr>
                              <m:t>4</m:t>
                            </m:r>
                          </m:den>
                        </m:f>
                      </m:oMath>
                    </m:oMathPara>
                  </a14:m>
                  <a:endParaRPr lang="en-US" sz="2000" dirty="0">
                    <a:solidFill>
                      <a:srgbClr val="0000CC"/>
                    </a:solidFill>
                  </a:endParaRPr>
                </a:p>
              </p:txBody>
            </p:sp>
          </mc:Choice>
          <mc:Fallback xmlns="">
            <p:sp>
              <p:nvSpPr>
                <p:cNvPr id="49" name="Rectangle 48">
                  <a:extLst>
                    <a:ext uri="{FF2B5EF4-FFF2-40B4-BE49-F238E27FC236}">
                      <a16:creationId xmlns:a16="http://schemas.microsoft.com/office/drawing/2014/main" id="{F8F3B128-517F-2A4E-81EB-598E16AE341E}"/>
                    </a:ext>
                  </a:extLst>
                </p:cNvPr>
                <p:cNvSpPr>
                  <a:spLocks noRot="1" noChangeAspect="1" noMove="1" noResize="1" noEditPoints="1" noAdjustHandles="1" noChangeArrowheads="1" noChangeShapeType="1" noTextEdit="1"/>
                </p:cNvSpPr>
                <p:nvPr/>
              </p:nvSpPr>
              <p:spPr>
                <a:xfrm>
                  <a:off x="7402445" y="4812934"/>
                  <a:ext cx="1703287" cy="718145"/>
                </a:xfrm>
                <a:prstGeom prst="rect">
                  <a:avLst/>
                </a:prstGeom>
                <a:blipFill>
                  <a:blip r:embed="rId12"/>
                  <a:stretch>
                    <a:fillRect b="-3448"/>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10418218-C8E6-4241-9A5E-EEE9A56A4E88}"/>
                </a:ext>
              </a:extLst>
            </p:cNvPr>
            <p:cNvSpPr/>
            <p:nvPr/>
          </p:nvSpPr>
          <p:spPr>
            <a:xfrm>
              <a:off x="5130000" y="5001553"/>
              <a:ext cx="2339551" cy="400110"/>
            </a:xfrm>
            <a:prstGeom prst="rect">
              <a:avLst/>
            </a:prstGeom>
          </p:spPr>
          <p:txBody>
            <a:bodyPr wrap="none">
              <a:spAutoFit/>
            </a:bodyPr>
            <a:lstStyle/>
            <a:p>
              <a:r>
                <a:rPr lang="en-US" altLang="zh-CN" sz="2000" b="1" dirty="0">
                  <a:solidFill>
                    <a:srgbClr val="0000CC"/>
                  </a:solidFill>
                  <a:latin typeface="Calibri"/>
                  <a:ea typeface=""/>
                </a:rPr>
                <a:t>High</a:t>
              </a:r>
              <a:r>
                <a:rPr lang="en-US" altLang="zh-CN" sz="2000" dirty="0">
                  <a:solidFill>
                    <a:prstClr val="black"/>
                  </a:solidFill>
                  <a:latin typeface="Calibri"/>
                  <a:ea typeface=""/>
                </a:rPr>
                <a:t> needs to satisfy</a:t>
              </a:r>
              <a:endParaRPr lang="en-US" sz="2000" dirty="0"/>
            </a:p>
          </p:txBody>
        </p:sp>
        <p:sp>
          <p:nvSpPr>
            <p:cNvPr id="91" name="Rectangle 90">
              <a:extLst>
                <a:ext uri="{FF2B5EF4-FFF2-40B4-BE49-F238E27FC236}">
                  <a16:creationId xmlns:a16="http://schemas.microsoft.com/office/drawing/2014/main" id="{3FB1F086-B1DA-FF41-B6C9-BBCC53B649E3}"/>
                </a:ext>
              </a:extLst>
            </p:cNvPr>
            <p:cNvSpPr/>
            <p:nvPr/>
          </p:nvSpPr>
          <p:spPr bwMode="auto">
            <a:xfrm>
              <a:off x="5130000" y="4812934"/>
              <a:ext cx="4106075" cy="748562"/>
            </a:xfrm>
            <a:prstGeom prst="rect">
              <a:avLst/>
            </a:prstGeom>
            <a:noFill/>
            <a:ln w="952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4875"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宋体" pitchFamily="2" charset="-122"/>
              </a:endParaRPr>
            </a:p>
          </p:txBody>
        </p:sp>
      </p:grpSp>
      <p:grpSp>
        <p:nvGrpSpPr>
          <p:cNvPr id="93" name="Group 92">
            <a:extLst>
              <a:ext uri="{FF2B5EF4-FFF2-40B4-BE49-F238E27FC236}">
                <a16:creationId xmlns:a16="http://schemas.microsoft.com/office/drawing/2014/main" id="{4A4F237D-86EC-E944-AA99-547E9E4428F7}"/>
              </a:ext>
            </a:extLst>
          </p:cNvPr>
          <p:cNvGrpSpPr/>
          <p:nvPr/>
        </p:nvGrpSpPr>
        <p:grpSpPr>
          <a:xfrm>
            <a:off x="402724" y="4849223"/>
            <a:ext cx="4106075" cy="748562"/>
            <a:chOff x="5130000" y="4812934"/>
            <a:chExt cx="4106075" cy="748562"/>
          </a:xfrm>
        </p:grpSpPr>
        <p:sp>
          <p:nvSpPr>
            <p:cNvPr id="95" name="Rectangle 94">
              <a:extLst>
                <a:ext uri="{FF2B5EF4-FFF2-40B4-BE49-F238E27FC236}">
                  <a16:creationId xmlns:a16="http://schemas.microsoft.com/office/drawing/2014/main" id="{B3A7DEE2-0243-5C4C-9C46-4E00C7107CD3}"/>
                </a:ext>
              </a:extLst>
            </p:cNvPr>
            <p:cNvSpPr/>
            <p:nvPr/>
          </p:nvSpPr>
          <p:spPr>
            <a:xfrm>
              <a:off x="5765965" y="5006984"/>
              <a:ext cx="2559932" cy="400110"/>
            </a:xfrm>
            <a:prstGeom prst="rect">
              <a:avLst/>
            </a:prstGeom>
          </p:spPr>
          <p:txBody>
            <a:bodyPr wrap="none">
              <a:spAutoFit/>
            </a:bodyPr>
            <a:lstStyle/>
            <a:p>
              <a:r>
                <a:rPr lang="en-US" altLang="zh-CN" sz="2000" dirty="0">
                  <a:solidFill>
                    <a:prstClr val="black"/>
                  </a:solidFill>
                  <a:latin typeface="Calibri"/>
                  <a:ea typeface=""/>
                </a:rPr>
                <a:t>Always be true for </a:t>
              </a:r>
              <a:r>
                <a:rPr lang="en-US" altLang="zh-CN" sz="2000" b="1" dirty="0">
                  <a:solidFill>
                    <a:srgbClr val="FF0000"/>
                  </a:solidFill>
                  <a:latin typeface="Calibri"/>
                  <a:ea typeface=""/>
                </a:rPr>
                <a:t>Low</a:t>
              </a:r>
              <a:endParaRPr lang="en-US" sz="2000" b="1" dirty="0">
                <a:solidFill>
                  <a:srgbClr val="FF0000"/>
                </a:solidFill>
              </a:endParaRPr>
            </a:p>
          </p:txBody>
        </p:sp>
        <p:sp>
          <p:nvSpPr>
            <p:cNvPr id="96" name="Rectangle 95">
              <a:extLst>
                <a:ext uri="{FF2B5EF4-FFF2-40B4-BE49-F238E27FC236}">
                  <a16:creationId xmlns:a16="http://schemas.microsoft.com/office/drawing/2014/main" id="{ED257F2A-6408-2845-BF25-86FD4DB75685}"/>
                </a:ext>
              </a:extLst>
            </p:cNvPr>
            <p:cNvSpPr/>
            <p:nvPr/>
          </p:nvSpPr>
          <p:spPr bwMode="auto">
            <a:xfrm>
              <a:off x="5130000" y="4812934"/>
              <a:ext cx="4106075" cy="74856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4875"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宋体" pitchFamily="2" charset="-122"/>
              </a:endParaRPr>
            </a:p>
          </p:txBody>
        </p:sp>
      </p:grpSp>
      <p:sp>
        <p:nvSpPr>
          <p:cNvPr id="97" name="Rectangle 96">
            <a:extLst>
              <a:ext uri="{FF2B5EF4-FFF2-40B4-BE49-F238E27FC236}">
                <a16:creationId xmlns:a16="http://schemas.microsoft.com/office/drawing/2014/main" id="{A31A2B67-1EEC-CA4D-B351-FD44CD39A30C}"/>
              </a:ext>
            </a:extLst>
          </p:cNvPr>
          <p:cNvSpPr/>
          <p:nvPr/>
        </p:nvSpPr>
        <p:spPr>
          <a:xfrm>
            <a:off x="972110" y="5872583"/>
            <a:ext cx="4505441" cy="369332"/>
          </a:xfrm>
          <a:prstGeom prst="rect">
            <a:avLst/>
          </a:prstGeom>
        </p:spPr>
        <p:txBody>
          <a:bodyPr wrap="square">
            <a:spAutoFit/>
          </a:bodyPr>
          <a:lstStyle/>
          <a:p>
            <a:pPr defTabSz="914400" hangingPunct="1">
              <a:spcBef>
                <a:spcPts val="0"/>
              </a:spcBef>
            </a:pPr>
            <a:r>
              <a:rPr lang="en-US" altLang="zh-CN" b="1" dirty="0">
                <a:solidFill>
                  <a:srgbClr val="FF0000"/>
                </a:solidFill>
                <a:latin typeface="Calibri"/>
                <a:ea typeface=""/>
              </a:rPr>
              <a:t>No limit for pressure gradient</a:t>
            </a:r>
          </a:p>
        </p:txBody>
      </p:sp>
      <p:sp>
        <p:nvSpPr>
          <p:cNvPr id="98" name="TextBox 97">
            <a:extLst>
              <a:ext uri="{FF2B5EF4-FFF2-40B4-BE49-F238E27FC236}">
                <a16:creationId xmlns:a16="http://schemas.microsoft.com/office/drawing/2014/main" id="{823C98E2-3112-B647-98C7-D7AFDA9FF20E}"/>
              </a:ext>
            </a:extLst>
          </p:cNvPr>
          <p:cNvSpPr txBox="1"/>
          <p:nvPr/>
        </p:nvSpPr>
        <p:spPr>
          <a:xfrm>
            <a:off x="3350313" y="885398"/>
            <a:ext cx="2430474" cy="523220"/>
          </a:xfrm>
          <a:prstGeom prst="rect">
            <a:avLst/>
          </a:prstGeom>
          <a:noFill/>
        </p:spPr>
        <p:txBody>
          <a:bodyPr wrap="none" rtlCol="0">
            <a:spAutoFit/>
          </a:bodyPr>
          <a:lstStyle/>
          <a:p>
            <a:r>
              <a:rPr lang="en-US" sz="2800" b="1" dirty="0">
                <a:latin typeface="+mn-lt"/>
              </a:rPr>
              <a:t>Gradient wind</a:t>
            </a:r>
          </a:p>
        </p:txBody>
      </p:sp>
    </p:spTree>
    <p:extLst>
      <p:ext uri="{BB962C8B-B14F-4D97-AF65-F5344CB8AC3E}">
        <p14:creationId xmlns:p14="http://schemas.microsoft.com/office/powerpoint/2010/main" val="41189048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A6E68-C5E2-8542-B89C-3BBC031863A3}"/>
              </a:ext>
            </a:extLst>
          </p:cNvPr>
          <p:cNvSpPr>
            <a:spLocks noGrp="1"/>
          </p:cNvSpPr>
          <p:nvPr>
            <p:ph type="title"/>
          </p:nvPr>
        </p:nvSpPr>
        <p:spPr/>
        <p:txBody>
          <a:bodyPr/>
          <a:lstStyle/>
          <a:p>
            <a:r>
              <a:rPr lang="en-US" altLang="zh-CN" b="1" dirty="0">
                <a:solidFill>
                  <a:srgbClr val="FF0000"/>
                </a:solidFill>
                <a:ea typeface="Microsoft YaHei" panose="020B0503020204020204" pitchFamily="34" charset="-122"/>
              </a:rPr>
              <a:t>Rotation</a:t>
            </a:r>
            <a:r>
              <a:rPr lang="zh-CN" altLang="en-US" b="1" dirty="0">
                <a:solidFill>
                  <a:srgbClr val="FF0000"/>
                </a:solidFill>
                <a:ea typeface="Microsoft YaHei" panose="020B0503020204020204" pitchFamily="34" charset="-122"/>
              </a:rPr>
              <a:t> </a:t>
            </a:r>
            <a:r>
              <a:rPr lang="en-US" altLang="zh-CN" b="1" dirty="0">
                <a:solidFill>
                  <a:srgbClr val="FF0000"/>
                </a:solidFill>
                <a:ea typeface="Microsoft YaHei" panose="020B0503020204020204" pitchFamily="34" charset="-122"/>
              </a:rPr>
              <a:t>Measurements</a:t>
            </a:r>
            <a:endParaRPr lang="en-US" dirty="0"/>
          </a:p>
        </p:txBody>
      </p:sp>
      <p:sp>
        <p:nvSpPr>
          <p:cNvPr id="2" name="Slide Number Placeholder 1">
            <a:extLst>
              <a:ext uri="{FF2B5EF4-FFF2-40B4-BE49-F238E27FC236}">
                <a16:creationId xmlns:a16="http://schemas.microsoft.com/office/drawing/2014/main" id="{3437141D-8B31-3F41-B6C1-A776AB9B480A}"/>
              </a:ext>
            </a:extLst>
          </p:cNvPr>
          <p:cNvSpPr>
            <a:spLocks noGrp="1"/>
          </p:cNvSpPr>
          <p:nvPr>
            <p:ph type="sldNum" sz="quarter" idx="12"/>
          </p:nvPr>
        </p:nvSpPr>
        <p:spPr/>
        <p:txBody>
          <a:bodyPr/>
          <a:lstStyle/>
          <a:p>
            <a:pPr>
              <a:defRPr/>
            </a:pPr>
            <a:fld id="{0110085B-362B-104B-9170-A77917246491}" type="slidenum">
              <a:rPr lang="en-US" altLang="zh-CN" smtClean="0"/>
              <a:pPr>
                <a:defRPr/>
              </a:pPr>
              <a:t>2</a:t>
            </a:fld>
            <a:endParaRPr lang="zh-CN" altLang="zh-CN"/>
          </a:p>
        </p:txBody>
      </p:sp>
      <p:sp>
        <p:nvSpPr>
          <p:cNvPr id="4" name="Rectangle 3">
            <a:extLst>
              <a:ext uri="{FF2B5EF4-FFF2-40B4-BE49-F238E27FC236}">
                <a16:creationId xmlns:a16="http://schemas.microsoft.com/office/drawing/2014/main" id="{9284295A-4DA6-E543-894D-286CD1F1836E}"/>
              </a:ext>
            </a:extLst>
          </p:cNvPr>
          <p:cNvSpPr/>
          <p:nvPr/>
        </p:nvSpPr>
        <p:spPr>
          <a:xfrm>
            <a:off x="612453" y="1260029"/>
            <a:ext cx="8623622" cy="4832092"/>
          </a:xfrm>
          <a:prstGeom prst="rect">
            <a:avLst/>
          </a:prstGeom>
        </p:spPr>
        <p:txBody>
          <a:bodyPr wrap="square">
            <a:spAutoFit/>
          </a:bodyPr>
          <a:lstStyle/>
          <a:p>
            <a:pPr marL="285750" indent="-285750">
              <a:buFont typeface="Arial" panose="020B0604020202020204" pitchFamily="34" charset="0"/>
              <a:buChar char="•"/>
            </a:pPr>
            <a:r>
              <a:rPr lang="en-US" sz="2800" b="1" dirty="0"/>
              <a:t>Circulation</a:t>
            </a:r>
            <a:r>
              <a:rPr lang="en-US" sz="2800" dirty="0"/>
              <a:t> is a scalar integral quantity - a macroscopic measure of rotation for a finite area of the fluid.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b="1" dirty="0"/>
              <a:t>Vorticity</a:t>
            </a:r>
            <a:r>
              <a:rPr lang="en-US" sz="2800" dirty="0"/>
              <a:t> is a vector field that gives a microscopic measure of the rotation at any point in the fluid.</a:t>
            </a:r>
            <a:br>
              <a:rPr lang="en-US" sz="2800" dirty="0"/>
            </a:br>
            <a:endParaRPr lang="en-US" sz="2800" dirty="0"/>
          </a:p>
          <a:p>
            <a:pPr marL="285750" indent="-285750">
              <a:buFont typeface="Arial" panose="020B0604020202020204" pitchFamily="34" charset="0"/>
              <a:buChar char="•"/>
            </a:pPr>
            <a:r>
              <a:rPr lang="en-US" sz="2800" b="1" dirty="0"/>
              <a:t>Potential vorticity </a:t>
            </a:r>
            <a:r>
              <a:rPr lang="en-US" sz="2800" dirty="0"/>
              <a:t>combines vorticity and thermodynamic constraints on the motion, yielding a powerful framework for interpreting atmospheric dynamics.</a:t>
            </a:r>
          </a:p>
        </p:txBody>
      </p:sp>
    </p:spTree>
    <p:extLst>
      <p:ext uri="{BB962C8B-B14F-4D97-AF65-F5344CB8AC3E}">
        <p14:creationId xmlns:p14="http://schemas.microsoft.com/office/powerpoint/2010/main" val="74349827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49AA-64FF-D34B-853F-CDA8DF8E9AB7}"/>
              </a:ext>
            </a:extLst>
          </p:cNvPr>
          <p:cNvSpPr>
            <a:spLocks noGrp="1"/>
          </p:cNvSpPr>
          <p:nvPr>
            <p:ph type="title"/>
          </p:nvPr>
        </p:nvSpPr>
        <p:spPr>
          <a:xfrm>
            <a:off x="729456" y="971997"/>
            <a:ext cx="8262938" cy="1358900"/>
          </a:xfrm>
        </p:spPr>
        <p:txBody>
          <a:bodyPr/>
          <a:lstStyle/>
          <a:p>
            <a:r>
              <a:rPr lang="en-US" altLang="zh-CN" dirty="0">
                <a:solidFill>
                  <a:srgbClr val="FF0000"/>
                </a:solidFill>
              </a:rPr>
              <a:t>THE VORTICITY EQUATION</a:t>
            </a:r>
            <a:endParaRPr lang="en-US" dirty="0">
              <a:solidFill>
                <a:srgbClr val="FF0000"/>
              </a:solidFill>
            </a:endParaRPr>
          </a:p>
        </p:txBody>
      </p:sp>
      <p:sp>
        <p:nvSpPr>
          <p:cNvPr id="4" name="Slide Number Placeholder 3">
            <a:extLst>
              <a:ext uri="{FF2B5EF4-FFF2-40B4-BE49-F238E27FC236}">
                <a16:creationId xmlns:a16="http://schemas.microsoft.com/office/drawing/2014/main" id="{73A43618-26DA-5D43-B86D-CB1273196499}"/>
              </a:ext>
            </a:extLst>
          </p:cNvPr>
          <p:cNvSpPr>
            <a:spLocks noGrp="1"/>
          </p:cNvSpPr>
          <p:nvPr>
            <p:ph type="sldNum" sz="quarter" idx="12"/>
          </p:nvPr>
        </p:nvSpPr>
        <p:spPr/>
        <p:txBody>
          <a:bodyPr/>
          <a:lstStyle/>
          <a:p>
            <a:pPr>
              <a:defRPr/>
            </a:pPr>
            <a:fld id="{7EA39FD7-3E76-2D47-ABAF-752D74FBB811}" type="slidenum">
              <a:rPr lang="en-US" altLang="zh-CN" smtClean="0"/>
              <a:pPr>
                <a:defRPr/>
              </a:pPr>
              <a:t>20</a:t>
            </a:fld>
            <a:endParaRPr lang="zh-CN" altLang="zh-CN"/>
          </a:p>
        </p:txBody>
      </p:sp>
      <p:sp>
        <p:nvSpPr>
          <p:cNvPr id="5" name="Text Placeholder 4">
            <a:extLst>
              <a:ext uri="{FF2B5EF4-FFF2-40B4-BE49-F238E27FC236}">
                <a16:creationId xmlns:a16="http://schemas.microsoft.com/office/drawing/2014/main" id="{9F834DDA-4F3F-D14E-9641-CA17B41E0627}"/>
              </a:ext>
            </a:extLst>
          </p:cNvPr>
          <p:cNvSpPr>
            <a:spLocks noGrp="1"/>
          </p:cNvSpPr>
          <p:nvPr>
            <p:ph type="body" idx="1"/>
          </p:nvPr>
        </p:nvSpPr>
        <p:spPr>
          <a:xfrm>
            <a:off x="759826" y="2090166"/>
            <a:ext cx="8262938" cy="3490343"/>
          </a:xfrm>
        </p:spPr>
        <p:txBody>
          <a:bodyPr anchor="t"/>
          <a:lstStyle/>
          <a:p>
            <a:pPr marL="514350" indent="-514350">
              <a:buFont typeface="+mj-lt"/>
              <a:buAutoNum type="arabicParenR"/>
            </a:pPr>
            <a:r>
              <a:rPr lang="en-US" sz="2800" dirty="0">
                <a:solidFill>
                  <a:schemeClr val="tx1">
                    <a:lumMod val="50000"/>
                    <a:lumOff val="50000"/>
                  </a:schemeClr>
                </a:solidFill>
              </a:rPr>
              <a:t>Derivation of the vorticity equation in different coordinates</a:t>
            </a:r>
          </a:p>
          <a:p>
            <a:pPr marL="971557" lvl="1" indent="-514350">
              <a:buFont typeface="+mj-lt"/>
              <a:buAutoNum type="arabicParenR"/>
            </a:pPr>
            <a:endParaRPr lang="en-US" sz="2600" dirty="0"/>
          </a:p>
          <a:p>
            <a:pPr marL="514350" indent="-514350">
              <a:buFont typeface="+mj-lt"/>
              <a:buAutoNum type="arabicParenR"/>
            </a:pPr>
            <a:r>
              <a:rPr lang="en-US" sz="2800" dirty="0">
                <a:solidFill>
                  <a:schemeClr val="tx1">
                    <a:lumMod val="50000"/>
                    <a:lumOff val="50000"/>
                  </a:schemeClr>
                </a:solidFill>
              </a:rPr>
              <a:t>Simplifying vorticity equations (Scale analysis for synoptic scale system)</a:t>
            </a:r>
          </a:p>
          <a:p>
            <a:pPr marL="514350" indent="-514350">
              <a:buFont typeface="+mj-lt"/>
              <a:buAutoNum type="arabicParenR"/>
            </a:pPr>
            <a:endParaRPr lang="en-US" sz="2800" dirty="0"/>
          </a:p>
          <a:p>
            <a:pPr marL="514350" indent="-514350">
              <a:buFont typeface="+mj-lt"/>
              <a:buAutoNum type="arabicParenR"/>
            </a:pPr>
            <a:r>
              <a:rPr lang="en-US" sz="2800" dirty="0"/>
              <a:t>Simplifying vorticity equations even further (Barotropic vorticity equations)</a:t>
            </a:r>
          </a:p>
          <a:p>
            <a:endParaRPr lang="en-US" sz="2800" dirty="0"/>
          </a:p>
        </p:txBody>
      </p:sp>
    </p:spTree>
    <p:extLst>
      <p:ext uri="{BB962C8B-B14F-4D97-AF65-F5344CB8AC3E}">
        <p14:creationId xmlns:p14="http://schemas.microsoft.com/office/powerpoint/2010/main" val="107780318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566707-1B12-1840-9BD0-2E43DB0D529F}"/>
              </a:ext>
            </a:extLst>
          </p:cNvPr>
          <p:cNvSpPr>
            <a:spLocks noGrp="1"/>
          </p:cNvSpPr>
          <p:nvPr>
            <p:ph type="sldNum" sz="quarter" idx="12"/>
          </p:nvPr>
        </p:nvSpPr>
        <p:spPr/>
        <p:txBody>
          <a:bodyPr/>
          <a:lstStyle/>
          <a:p>
            <a:pPr>
              <a:defRPr/>
            </a:pPr>
            <a:fld id="{0110085B-362B-104B-9170-A77917246491}" type="slidenum">
              <a:rPr lang="en-US" altLang="zh-CN" smtClean="0"/>
              <a:pPr>
                <a:defRPr/>
              </a:pPr>
              <a:t>21</a:t>
            </a:fld>
            <a:endParaRPr lang="zh-CN" altLang="zh-CN"/>
          </a:p>
        </p:txBody>
      </p:sp>
      <p:sp>
        <p:nvSpPr>
          <p:cNvPr id="3" name="TextBox 2">
            <a:extLst>
              <a:ext uri="{FF2B5EF4-FFF2-40B4-BE49-F238E27FC236}">
                <a16:creationId xmlns:a16="http://schemas.microsoft.com/office/drawing/2014/main" id="{6099AC0A-2195-C548-B430-EB021352FE23}"/>
              </a:ext>
            </a:extLst>
          </p:cNvPr>
          <p:cNvSpPr txBox="1"/>
          <p:nvPr/>
        </p:nvSpPr>
        <p:spPr>
          <a:xfrm>
            <a:off x="396429" y="1332037"/>
            <a:ext cx="248786" cy="369332"/>
          </a:xfrm>
          <a:prstGeom prst="rect">
            <a:avLst/>
          </a:prstGeom>
          <a:noFill/>
        </p:spPr>
        <p:txBody>
          <a:bodyPr wrap="none" rtlCol="0">
            <a:spAutoFit/>
          </a:bodyPr>
          <a:lstStyle/>
          <a:p>
            <a:r>
              <a:rPr lang="en-US" dirty="0"/>
              <a:t> </a:t>
            </a:r>
          </a:p>
        </p:txBody>
      </p:sp>
      <p:sp>
        <p:nvSpPr>
          <p:cNvPr id="4" name="Title 1">
            <a:extLst>
              <a:ext uri="{FF2B5EF4-FFF2-40B4-BE49-F238E27FC236}">
                <a16:creationId xmlns:a16="http://schemas.microsoft.com/office/drawing/2014/main" id="{E8A621B3-FD41-2D49-A088-38C5D69FC805}"/>
              </a:ext>
            </a:extLst>
          </p:cNvPr>
          <p:cNvSpPr txBox="1">
            <a:spLocks/>
          </p:cNvSpPr>
          <p:nvPr/>
        </p:nvSpPr>
        <p:spPr>
          <a:xfrm>
            <a:off x="485775" y="136525"/>
            <a:ext cx="8750300" cy="1139825"/>
          </a:xfrm>
          <a:prstGeom prst="rect">
            <a:avLst/>
          </a:prstGeom>
        </p:spPr>
        <p:txBody>
          <a:bodyPr/>
          <a:lstStyle>
            <a:lvl1pPr algn="ctr" defTabSz="904875" rtl="0" eaLnBrk="0" fontAlgn="base" hangingPunct="0">
              <a:spcBef>
                <a:spcPct val="0"/>
              </a:spcBef>
              <a:spcAft>
                <a:spcPct val="0"/>
              </a:spcAft>
              <a:defRPr sz="4400">
                <a:solidFill>
                  <a:schemeClr val="tx1"/>
                </a:solidFill>
                <a:latin typeface="+mj-lt"/>
                <a:ea typeface="+mj-ea"/>
                <a:cs typeface="+mj-cs"/>
              </a:defRPr>
            </a:lvl1pPr>
            <a:lvl2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2pPr>
            <a:lvl3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3pPr>
            <a:lvl4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4pPr>
            <a:lvl5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5pPr>
            <a:lvl6pPr marL="457207" algn="ctr" defTabSz="904888" rtl="0" eaLnBrk="0" fontAlgn="base" hangingPunct="0">
              <a:spcBef>
                <a:spcPct val="0"/>
              </a:spcBef>
              <a:spcAft>
                <a:spcPct val="0"/>
              </a:spcAft>
              <a:defRPr sz="4400">
                <a:solidFill>
                  <a:schemeClr val="tx1"/>
                </a:solidFill>
                <a:latin typeface="Calibri" pitchFamily="2" charset="0"/>
                <a:ea typeface="宋体" pitchFamily="2" charset="-122"/>
              </a:defRPr>
            </a:lvl6pPr>
            <a:lvl7pPr marL="914414" algn="ctr" defTabSz="904888" rtl="0" eaLnBrk="0" fontAlgn="base" hangingPunct="0">
              <a:spcBef>
                <a:spcPct val="0"/>
              </a:spcBef>
              <a:spcAft>
                <a:spcPct val="0"/>
              </a:spcAft>
              <a:defRPr sz="4400">
                <a:solidFill>
                  <a:schemeClr val="tx1"/>
                </a:solidFill>
                <a:latin typeface="Calibri" pitchFamily="2" charset="0"/>
                <a:ea typeface="宋体" pitchFamily="2" charset="-122"/>
              </a:defRPr>
            </a:lvl7pPr>
            <a:lvl8pPr marL="1371620" algn="ctr" defTabSz="904888" rtl="0" eaLnBrk="0" fontAlgn="base" hangingPunct="0">
              <a:spcBef>
                <a:spcPct val="0"/>
              </a:spcBef>
              <a:spcAft>
                <a:spcPct val="0"/>
              </a:spcAft>
              <a:defRPr sz="4400">
                <a:solidFill>
                  <a:schemeClr val="tx1"/>
                </a:solidFill>
                <a:latin typeface="Calibri" pitchFamily="2" charset="0"/>
                <a:ea typeface="宋体" pitchFamily="2" charset="-122"/>
              </a:defRPr>
            </a:lvl8pPr>
            <a:lvl9pPr marL="1828827" algn="ctr" defTabSz="904888" rtl="0" eaLnBrk="0" fontAlgn="base" hangingPunct="0">
              <a:spcBef>
                <a:spcPct val="0"/>
              </a:spcBef>
              <a:spcAft>
                <a:spcPct val="0"/>
              </a:spcAft>
              <a:defRPr sz="4400">
                <a:solidFill>
                  <a:schemeClr val="tx1"/>
                </a:solidFill>
                <a:latin typeface="Calibri" pitchFamily="2" charset="0"/>
                <a:ea typeface="宋体" pitchFamily="2" charset="-122"/>
              </a:defRPr>
            </a:lvl9pPr>
          </a:lstStyle>
          <a:p>
            <a:r>
              <a:rPr lang="en-US" altLang="zh-TW" sz="3200" b="1" dirty="0">
                <a:solidFill>
                  <a:srgbClr val="FF0000"/>
                </a:solidFill>
                <a:latin typeface="Microsoft YaHei" panose="020B0503020204020204" pitchFamily="34" charset="-122"/>
                <a:ea typeface="Microsoft YaHei" panose="020B0503020204020204" pitchFamily="34" charset="-122"/>
                <a:cs typeface="Arial Narrow"/>
              </a:rPr>
              <a:t>Barotropic Vorticity Equation</a:t>
            </a:r>
            <a:endParaRPr lang="en-US" sz="3200" kern="0" dirty="0"/>
          </a:p>
        </p:txBody>
      </p:sp>
      <p:sp>
        <p:nvSpPr>
          <p:cNvPr id="5" name="TextBox 4">
            <a:extLst>
              <a:ext uri="{FF2B5EF4-FFF2-40B4-BE49-F238E27FC236}">
                <a16:creationId xmlns:a16="http://schemas.microsoft.com/office/drawing/2014/main" id="{41560E85-811D-8548-92DC-1685CEEAF391}"/>
              </a:ext>
            </a:extLst>
          </p:cNvPr>
          <p:cNvSpPr txBox="1"/>
          <p:nvPr/>
        </p:nvSpPr>
        <p:spPr>
          <a:xfrm>
            <a:off x="396429" y="916538"/>
            <a:ext cx="6880006" cy="830997"/>
          </a:xfrm>
          <a:prstGeom prst="rect">
            <a:avLst/>
          </a:prstGeom>
          <a:noFill/>
        </p:spPr>
        <p:txBody>
          <a:bodyPr wrap="square" rtlCol="0">
            <a:spAutoFit/>
          </a:bodyPr>
          <a:lstStyle/>
          <a:p>
            <a:r>
              <a:rPr lang="en-US" sz="2400" dirty="0"/>
              <a:t>Assume a homogeneous, incompressible fluid (constant density)</a:t>
            </a:r>
          </a:p>
        </p:txBody>
      </p:sp>
      <p:pic>
        <p:nvPicPr>
          <p:cNvPr id="6" name="Picture 5">
            <a:extLst>
              <a:ext uri="{FF2B5EF4-FFF2-40B4-BE49-F238E27FC236}">
                <a16:creationId xmlns:a16="http://schemas.microsoft.com/office/drawing/2014/main" id="{B289387F-25C5-DD42-8BA2-E999914C3B08}"/>
              </a:ext>
            </a:extLst>
          </p:cNvPr>
          <p:cNvPicPr>
            <a:picLocks noChangeAspect="1"/>
          </p:cNvPicPr>
          <p:nvPr/>
        </p:nvPicPr>
        <p:blipFill>
          <a:blip r:embed="rId2"/>
          <a:stretch>
            <a:fillRect/>
          </a:stretch>
        </p:blipFill>
        <p:spPr>
          <a:xfrm>
            <a:off x="305588" y="2116868"/>
            <a:ext cx="4533074" cy="2424162"/>
          </a:xfrm>
          <a:prstGeom prst="rect">
            <a:avLst/>
          </a:prstGeom>
        </p:spPr>
      </p:pic>
      <p:pic>
        <p:nvPicPr>
          <p:cNvPr id="7" name="Picture 6">
            <a:extLst>
              <a:ext uri="{FF2B5EF4-FFF2-40B4-BE49-F238E27FC236}">
                <a16:creationId xmlns:a16="http://schemas.microsoft.com/office/drawing/2014/main" id="{E090745D-A8CE-2848-948E-7372E522B6A6}"/>
              </a:ext>
            </a:extLst>
          </p:cNvPr>
          <p:cNvPicPr>
            <a:picLocks noChangeAspect="1"/>
          </p:cNvPicPr>
          <p:nvPr/>
        </p:nvPicPr>
        <p:blipFill>
          <a:blip r:embed="rId3"/>
          <a:stretch>
            <a:fillRect/>
          </a:stretch>
        </p:blipFill>
        <p:spPr>
          <a:xfrm>
            <a:off x="4644901" y="2192008"/>
            <a:ext cx="4947972" cy="1002673"/>
          </a:xfrm>
          <a:prstGeom prst="rect">
            <a:avLst/>
          </a:prstGeom>
          <a:ln w="19050">
            <a:solidFill>
              <a:schemeClr val="tx1"/>
            </a:solidFill>
          </a:ln>
        </p:spPr>
      </p:pic>
      <p:sp>
        <p:nvSpPr>
          <p:cNvPr id="8" name="TextBox 7">
            <a:extLst>
              <a:ext uri="{FF2B5EF4-FFF2-40B4-BE49-F238E27FC236}">
                <a16:creationId xmlns:a16="http://schemas.microsoft.com/office/drawing/2014/main" id="{3B6DD3A7-5BB8-864F-BECA-BD355465E10C}"/>
              </a:ext>
            </a:extLst>
          </p:cNvPr>
          <p:cNvSpPr txBox="1"/>
          <p:nvPr/>
        </p:nvSpPr>
        <p:spPr>
          <a:xfrm>
            <a:off x="4614290" y="1817157"/>
            <a:ext cx="1967270" cy="369332"/>
          </a:xfrm>
          <a:prstGeom prst="rect">
            <a:avLst/>
          </a:prstGeom>
          <a:noFill/>
        </p:spPr>
        <p:txBody>
          <a:bodyPr wrap="none" rtlCol="0">
            <a:spAutoFit/>
          </a:bodyPr>
          <a:lstStyle/>
          <a:p>
            <a:r>
              <a:rPr lang="en-US" dirty="0"/>
              <a:t>Vorticity Equation</a:t>
            </a:r>
          </a:p>
        </p:txBody>
      </p:sp>
      <p:sp>
        <p:nvSpPr>
          <p:cNvPr id="9" name="Down Arrow 8">
            <a:extLst>
              <a:ext uri="{FF2B5EF4-FFF2-40B4-BE49-F238E27FC236}">
                <a16:creationId xmlns:a16="http://schemas.microsoft.com/office/drawing/2014/main" id="{9C546FFA-3740-6041-A812-F51B54966E2A}"/>
              </a:ext>
            </a:extLst>
          </p:cNvPr>
          <p:cNvSpPr/>
          <p:nvPr/>
        </p:nvSpPr>
        <p:spPr bwMode="auto">
          <a:xfrm>
            <a:off x="6729672" y="3296386"/>
            <a:ext cx="673786" cy="965200"/>
          </a:xfrm>
          <a:prstGeom prst="downArrow">
            <a:avLst/>
          </a:prstGeom>
          <a:solidFill>
            <a:schemeClr val="bg2">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4875"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宋体" pitchFamily="2" charset="-122"/>
            </a:endParaRPr>
          </a:p>
        </p:txBody>
      </p:sp>
      <p:pic>
        <p:nvPicPr>
          <p:cNvPr id="10" name="Picture 9">
            <a:extLst>
              <a:ext uri="{FF2B5EF4-FFF2-40B4-BE49-F238E27FC236}">
                <a16:creationId xmlns:a16="http://schemas.microsoft.com/office/drawing/2014/main" id="{56BDD2C4-C355-3E44-8B61-2D3666DF5CDF}"/>
              </a:ext>
            </a:extLst>
          </p:cNvPr>
          <p:cNvPicPr>
            <a:picLocks noChangeAspect="1"/>
          </p:cNvPicPr>
          <p:nvPr/>
        </p:nvPicPr>
        <p:blipFill>
          <a:blip r:embed="rId4"/>
          <a:stretch>
            <a:fillRect/>
          </a:stretch>
        </p:blipFill>
        <p:spPr>
          <a:xfrm>
            <a:off x="5411788" y="4377662"/>
            <a:ext cx="3111500" cy="965200"/>
          </a:xfrm>
          <a:prstGeom prst="rect">
            <a:avLst/>
          </a:prstGeom>
        </p:spPr>
      </p:pic>
      <p:pic>
        <p:nvPicPr>
          <p:cNvPr id="11" name="Picture 10">
            <a:extLst>
              <a:ext uri="{FF2B5EF4-FFF2-40B4-BE49-F238E27FC236}">
                <a16:creationId xmlns:a16="http://schemas.microsoft.com/office/drawing/2014/main" id="{96B60C15-8D1B-FB41-A435-C412D00435F7}"/>
              </a:ext>
            </a:extLst>
          </p:cNvPr>
          <p:cNvPicPr>
            <a:picLocks noChangeAspect="1"/>
          </p:cNvPicPr>
          <p:nvPr/>
        </p:nvPicPr>
        <p:blipFill>
          <a:blip r:embed="rId5"/>
          <a:stretch>
            <a:fillRect/>
          </a:stretch>
        </p:blipFill>
        <p:spPr>
          <a:xfrm>
            <a:off x="724133" y="5507891"/>
            <a:ext cx="6078026" cy="1093402"/>
          </a:xfrm>
          <a:prstGeom prst="rect">
            <a:avLst/>
          </a:prstGeom>
        </p:spPr>
      </p:pic>
      <p:sp>
        <p:nvSpPr>
          <p:cNvPr id="12" name="TextBox 11">
            <a:extLst>
              <a:ext uri="{FF2B5EF4-FFF2-40B4-BE49-F238E27FC236}">
                <a16:creationId xmlns:a16="http://schemas.microsoft.com/office/drawing/2014/main" id="{8356B34B-2480-AF49-9D4A-A2792C8FAEE4}"/>
              </a:ext>
            </a:extLst>
          </p:cNvPr>
          <p:cNvSpPr txBox="1"/>
          <p:nvPr/>
        </p:nvSpPr>
        <p:spPr>
          <a:xfrm>
            <a:off x="6853659" y="5598914"/>
            <a:ext cx="2739214" cy="923330"/>
          </a:xfrm>
          <a:prstGeom prst="rect">
            <a:avLst/>
          </a:prstGeom>
          <a:noFill/>
        </p:spPr>
        <p:txBody>
          <a:bodyPr wrap="square" rtlCol="0">
            <a:spAutoFit/>
          </a:bodyPr>
          <a:lstStyle/>
          <a:p>
            <a:pPr algn="ctr"/>
            <a:r>
              <a:rPr lang="en-US" dirty="0"/>
              <a:t>Conservation of absolute vorticity when there is no vertical velocity</a:t>
            </a:r>
          </a:p>
        </p:txBody>
      </p:sp>
      <p:sp>
        <p:nvSpPr>
          <p:cNvPr id="13" name="TextBox 12">
            <a:extLst>
              <a:ext uri="{FF2B5EF4-FFF2-40B4-BE49-F238E27FC236}">
                <a16:creationId xmlns:a16="http://schemas.microsoft.com/office/drawing/2014/main" id="{30BAC289-B989-9A40-9338-01F6F9CDDFA0}"/>
              </a:ext>
            </a:extLst>
          </p:cNvPr>
          <p:cNvSpPr txBox="1"/>
          <p:nvPr/>
        </p:nvSpPr>
        <p:spPr>
          <a:xfrm>
            <a:off x="751884" y="5507891"/>
            <a:ext cx="1877437" cy="369332"/>
          </a:xfrm>
          <a:prstGeom prst="rect">
            <a:avLst/>
          </a:prstGeom>
          <a:noFill/>
        </p:spPr>
        <p:txBody>
          <a:bodyPr wrap="none" rtlCol="0">
            <a:spAutoFit/>
          </a:bodyPr>
          <a:lstStyle/>
          <a:p>
            <a:r>
              <a:rPr lang="en-US" b="1" dirty="0"/>
              <a:t>Barotropic flow</a:t>
            </a:r>
          </a:p>
        </p:txBody>
      </p:sp>
    </p:spTree>
    <p:extLst>
      <p:ext uri="{BB962C8B-B14F-4D97-AF65-F5344CB8AC3E}">
        <p14:creationId xmlns:p14="http://schemas.microsoft.com/office/powerpoint/2010/main" val="118089247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48A4C1-63E1-4643-91E1-71F8144AD23B}"/>
              </a:ext>
            </a:extLst>
          </p:cNvPr>
          <p:cNvSpPr>
            <a:spLocks noGrp="1"/>
          </p:cNvSpPr>
          <p:nvPr>
            <p:ph type="sldNum" sz="quarter" idx="12"/>
          </p:nvPr>
        </p:nvSpPr>
        <p:spPr/>
        <p:txBody>
          <a:bodyPr/>
          <a:lstStyle/>
          <a:p>
            <a:pPr>
              <a:defRPr/>
            </a:pPr>
            <a:fld id="{0110085B-362B-104B-9170-A77917246491}" type="slidenum">
              <a:rPr lang="en-US" altLang="zh-CN" smtClean="0"/>
              <a:pPr>
                <a:defRPr/>
              </a:pPr>
              <a:t>22</a:t>
            </a:fld>
            <a:endParaRPr lang="zh-CN" altLang="zh-CN"/>
          </a:p>
        </p:txBody>
      </p:sp>
      <p:sp>
        <p:nvSpPr>
          <p:cNvPr id="3" name="TextBox 2">
            <a:extLst>
              <a:ext uri="{FF2B5EF4-FFF2-40B4-BE49-F238E27FC236}">
                <a16:creationId xmlns:a16="http://schemas.microsoft.com/office/drawing/2014/main" id="{A04A6204-DCF7-F54D-9920-A6E630F905A8}"/>
              </a:ext>
            </a:extLst>
          </p:cNvPr>
          <p:cNvSpPr txBox="1"/>
          <p:nvPr/>
        </p:nvSpPr>
        <p:spPr>
          <a:xfrm>
            <a:off x="374761" y="973674"/>
            <a:ext cx="8839646"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n-lt"/>
              </a:rPr>
              <a:t>For horizontal motion that is non-divergent (∂u/∂x +∂v/∂y = 0), the flow field can be represented by a stream function </a:t>
            </a:r>
            <a:r>
              <a:rPr lang="el-GR" sz="2400" dirty="0">
                <a:latin typeface="+mn-lt"/>
              </a:rPr>
              <a:t>ψ (</a:t>
            </a:r>
            <a:r>
              <a:rPr lang="en-US" sz="2400" dirty="0">
                <a:latin typeface="+mn-lt"/>
              </a:rPr>
              <a:t>x, y) defined so that the velocity components are given as</a:t>
            </a:r>
          </a:p>
          <a:p>
            <a:pPr algn="ctr"/>
            <a:r>
              <a:rPr lang="en-US" sz="2400" dirty="0">
                <a:latin typeface="+mn-lt"/>
              </a:rPr>
              <a:t>u = −∂</a:t>
            </a:r>
            <a:r>
              <a:rPr lang="el-GR" sz="2400" dirty="0">
                <a:latin typeface="+mn-lt"/>
              </a:rPr>
              <a:t>ψ/∂</a:t>
            </a:r>
            <a:r>
              <a:rPr lang="en-US" sz="2400" dirty="0">
                <a:latin typeface="+mn-lt"/>
              </a:rPr>
              <a:t>y,</a:t>
            </a:r>
          </a:p>
          <a:p>
            <a:pPr algn="ctr"/>
            <a:r>
              <a:rPr lang="en-US" sz="2400" dirty="0">
                <a:latin typeface="+mn-lt"/>
              </a:rPr>
              <a:t>v = +∂</a:t>
            </a:r>
            <a:r>
              <a:rPr lang="el-GR" sz="2400" dirty="0">
                <a:latin typeface="+mn-lt"/>
              </a:rPr>
              <a:t>ψ/∂</a:t>
            </a:r>
            <a:r>
              <a:rPr lang="en-US" sz="2400" dirty="0">
                <a:latin typeface="+mn-lt"/>
              </a:rPr>
              <a:t>x.</a:t>
            </a:r>
          </a:p>
        </p:txBody>
      </p:sp>
      <p:sp>
        <p:nvSpPr>
          <p:cNvPr id="5" name="Title 1">
            <a:extLst>
              <a:ext uri="{FF2B5EF4-FFF2-40B4-BE49-F238E27FC236}">
                <a16:creationId xmlns:a16="http://schemas.microsoft.com/office/drawing/2014/main" id="{F6DE6401-950A-AD4A-9503-3C70DE4F04D8}"/>
              </a:ext>
            </a:extLst>
          </p:cNvPr>
          <p:cNvSpPr txBox="1">
            <a:spLocks/>
          </p:cNvSpPr>
          <p:nvPr/>
        </p:nvSpPr>
        <p:spPr>
          <a:xfrm>
            <a:off x="485775" y="136525"/>
            <a:ext cx="8750300" cy="1139825"/>
          </a:xfrm>
          <a:prstGeom prst="rect">
            <a:avLst/>
          </a:prstGeom>
        </p:spPr>
        <p:txBody>
          <a:bodyPr/>
          <a:lstStyle>
            <a:lvl1pPr algn="ctr" defTabSz="904875" rtl="0" eaLnBrk="0" fontAlgn="base" hangingPunct="0">
              <a:spcBef>
                <a:spcPct val="0"/>
              </a:spcBef>
              <a:spcAft>
                <a:spcPct val="0"/>
              </a:spcAft>
              <a:defRPr sz="4400">
                <a:solidFill>
                  <a:schemeClr val="tx1"/>
                </a:solidFill>
                <a:latin typeface="+mj-lt"/>
                <a:ea typeface="+mj-ea"/>
                <a:cs typeface="+mj-cs"/>
              </a:defRPr>
            </a:lvl1pPr>
            <a:lvl2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2pPr>
            <a:lvl3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3pPr>
            <a:lvl4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4pPr>
            <a:lvl5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5pPr>
            <a:lvl6pPr marL="457207" algn="ctr" defTabSz="904888" rtl="0" eaLnBrk="0" fontAlgn="base" hangingPunct="0">
              <a:spcBef>
                <a:spcPct val="0"/>
              </a:spcBef>
              <a:spcAft>
                <a:spcPct val="0"/>
              </a:spcAft>
              <a:defRPr sz="4400">
                <a:solidFill>
                  <a:schemeClr val="tx1"/>
                </a:solidFill>
                <a:latin typeface="Calibri" pitchFamily="2" charset="0"/>
                <a:ea typeface="宋体" pitchFamily="2" charset="-122"/>
              </a:defRPr>
            </a:lvl6pPr>
            <a:lvl7pPr marL="914414" algn="ctr" defTabSz="904888" rtl="0" eaLnBrk="0" fontAlgn="base" hangingPunct="0">
              <a:spcBef>
                <a:spcPct val="0"/>
              </a:spcBef>
              <a:spcAft>
                <a:spcPct val="0"/>
              </a:spcAft>
              <a:defRPr sz="4400">
                <a:solidFill>
                  <a:schemeClr val="tx1"/>
                </a:solidFill>
                <a:latin typeface="Calibri" pitchFamily="2" charset="0"/>
                <a:ea typeface="宋体" pitchFamily="2" charset="-122"/>
              </a:defRPr>
            </a:lvl7pPr>
            <a:lvl8pPr marL="1371620" algn="ctr" defTabSz="904888" rtl="0" eaLnBrk="0" fontAlgn="base" hangingPunct="0">
              <a:spcBef>
                <a:spcPct val="0"/>
              </a:spcBef>
              <a:spcAft>
                <a:spcPct val="0"/>
              </a:spcAft>
              <a:defRPr sz="4400">
                <a:solidFill>
                  <a:schemeClr val="tx1"/>
                </a:solidFill>
                <a:latin typeface="Calibri" pitchFamily="2" charset="0"/>
                <a:ea typeface="宋体" pitchFamily="2" charset="-122"/>
              </a:defRPr>
            </a:lvl8pPr>
            <a:lvl9pPr marL="1828827" algn="ctr" defTabSz="904888" rtl="0" eaLnBrk="0" fontAlgn="base" hangingPunct="0">
              <a:spcBef>
                <a:spcPct val="0"/>
              </a:spcBef>
              <a:spcAft>
                <a:spcPct val="0"/>
              </a:spcAft>
              <a:defRPr sz="4400">
                <a:solidFill>
                  <a:schemeClr val="tx1"/>
                </a:solidFill>
                <a:latin typeface="Calibri" pitchFamily="2" charset="0"/>
                <a:ea typeface="宋体" pitchFamily="2" charset="-122"/>
              </a:defRPr>
            </a:lvl9pPr>
          </a:lstStyle>
          <a:p>
            <a:r>
              <a:rPr lang="en-US" altLang="zh-TW" sz="3200" b="1" dirty="0">
                <a:solidFill>
                  <a:srgbClr val="FF0000"/>
                </a:solidFill>
                <a:latin typeface="Microsoft YaHei" panose="020B0503020204020204" pitchFamily="34" charset="-122"/>
                <a:ea typeface="Microsoft YaHei" panose="020B0503020204020204" pitchFamily="34" charset="-122"/>
                <a:cs typeface="Arial Narrow"/>
              </a:rPr>
              <a:t>Barotropic Vorticity Equation</a:t>
            </a:r>
            <a:endParaRPr lang="en-US" sz="3200" kern="0" dirty="0"/>
          </a:p>
        </p:txBody>
      </p:sp>
      <p:pic>
        <p:nvPicPr>
          <p:cNvPr id="6" name="Picture 5">
            <a:extLst>
              <a:ext uri="{FF2B5EF4-FFF2-40B4-BE49-F238E27FC236}">
                <a16:creationId xmlns:a16="http://schemas.microsoft.com/office/drawing/2014/main" id="{A364D196-5173-414F-B6CF-3631C18B3470}"/>
              </a:ext>
            </a:extLst>
          </p:cNvPr>
          <p:cNvPicPr>
            <a:picLocks noChangeAspect="1"/>
          </p:cNvPicPr>
          <p:nvPr/>
        </p:nvPicPr>
        <p:blipFill>
          <a:blip r:embed="rId2"/>
          <a:stretch>
            <a:fillRect/>
          </a:stretch>
        </p:blipFill>
        <p:spPr>
          <a:xfrm>
            <a:off x="509189" y="4267969"/>
            <a:ext cx="4152900" cy="1905000"/>
          </a:xfrm>
          <a:prstGeom prst="rect">
            <a:avLst/>
          </a:prstGeom>
          <a:ln>
            <a:solidFill>
              <a:schemeClr val="accent2"/>
            </a:solidFill>
          </a:ln>
        </p:spPr>
      </p:pic>
      <p:pic>
        <p:nvPicPr>
          <p:cNvPr id="9" name="Picture 8">
            <a:extLst>
              <a:ext uri="{FF2B5EF4-FFF2-40B4-BE49-F238E27FC236}">
                <a16:creationId xmlns:a16="http://schemas.microsoft.com/office/drawing/2014/main" id="{95D68CEE-E9E9-4548-9AAD-90D95E24A182}"/>
              </a:ext>
            </a:extLst>
          </p:cNvPr>
          <p:cNvPicPr>
            <a:picLocks noChangeAspect="1"/>
          </p:cNvPicPr>
          <p:nvPr/>
        </p:nvPicPr>
        <p:blipFill>
          <a:blip r:embed="rId3"/>
          <a:stretch>
            <a:fillRect/>
          </a:stretch>
        </p:blipFill>
        <p:spPr>
          <a:xfrm>
            <a:off x="373940" y="2912666"/>
            <a:ext cx="5788640" cy="1051239"/>
          </a:xfrm>
          <a:prstGeom prst="rect">
            <a:avLst/>
          </a:prstGeom>
        </p:spPr>
      </p:pic>
      <p:sp>
        <p:nvSpPr>
          <p:cNvPr id="10" name="Right Arrow 9">
            <a:extLst>
              <a:ext uri="{FF2B5EF4-FFF2-40B4-BE49-F238E27FC236}">
                <a16:creationId xmlns:a16="http://schemas.microsoft.com/office/drawing/2014/main" id="{3E1E8F42-751A-0F40-BA13-1D41FF4D117B}"/>
              </a:ext>
            </a:extLst>
          </p:cNvPr>
          <p:cNvSpPr/>
          <p:nvPr/>
        </p:nvSpPr>
        <p:spPr bwMode="auto">
          <a:xfrm>
            <a:off x="4810568" y="5040449"/>
            <a:ext cx="498389" cy="360040"/>
          </a:xfrm>
          <a:prstGeom prst="rightArrow">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4875"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宋体" pitchFamily="2" charset="-122"/>
            </a:endParaRPr>
          </a:p>
        </p:txBody>
      </p:sp>
      <p:pic>
        <p:nvPicPr>
          <p:cNvPr id="11" name="Picture 10">
            <a:extLst>
              <a:ext uri="{FF2B5EF4-FFF2-40B4-BE49-F238E27FC236}">
                <a16:creationId xmlns:a16="http://schemas.microsoft.com/office/drawing/2014/main" id="{B4213461-638A-654A-8D6E-71A4B51E7E1B}"/>
              </a:ext>
            </a:extLst>
          </p:cNvPr>
          <p:cNvPicPr>
            <a:picLocks noChangeAspect="1"/>
          </p:cNvPicPr>
          <p:nvPr/>
        </p:nvPicPr>
        <p:blipFill>
          <a:blip r:embed="rId4"/>
          <a:stretch>
            <a:fillRect/>
          </a:stretch>
        </p:blipFill>
        <p:spPr>
          <a:xfrm>
            <a:off x="5515967" y="4851658"/>
            <a:ext cx="3276600" cy="736600"/>
          </a:xfrm>
          <a:prstGeom prst="rect">
            <a:avLst/>
          </a:prstGeom>
        </p:spPr>
      </p:pic>
    </p:spTree>
    <p:extLst>
      <p:ext uri="{BB962C8B-B14F-4D97-AF65-F5344CB8AC3E}">
        <p14:creationId xmlns:p14="http://schemas.microsoft.com/office/powerpoint/2010/main" val="208901170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49AA-64FF-D34B-853F-CDA8DF8E9AB7}"/>
              </a:ext>
            </a:extLst>
          </p:cNvPr>
          <p:cNvSpPr>
            <a:spLocks noGrp="1"/>
          </p:cNvSpPr>
          <p:nvPr>
            <p:ph type="title"/>
          </p:nvPr>
        </p:nvSpPr>
        <p:spPr>
          <a:xfrm>
            <a:off x="729456" y="971997"/>
            <a:ext cx="8262938" cy="1358900"/>
          </a:xfrm>
        </p:spPr>
        <p:txBody>
          <a:bodyPr/>
          <a:lstStyle/>
          <a:p>
            <a:r>
              <a:rPr lang="en-US" altLang="zh-CN" dirty="0">
                <a:solidFill>
                  <a:srgbClr val="FF0000"/>
                </a:solidFill>
              </a:rPr>
              <a:t>Shallow Water Equation</a:t>
            </a:r>
            <a:endParaRPr lang="en-US" dirty="0">
              <a:solidFill>
                <a:srgbClr val="FF0000"/>
              </a:solidFill>
            </a:endParaRPr>
          </a:p>
        </p:txBody>
      </p:sp>
      <p:sp>
        <p:nvSpPr>
          <p:cNvPr id="4" name="Slide Number Placeholder 3">
            <a:extLst>
              <a:ext uri="{FF2B5EF4-FFF2-40B4-BE49-F238E27FC236}">
                <a16:creationId xmlns:a16="http://schemas.microsoft.com/office/drawing/2014/main" id="{73A43618-26DA-5D43-B86D-CB1273196499}"/>
              </a:ext>
            </a:extLst>
          </p:cNvPr>
          <p:cNvSpPr>
            <a:spLocks noGrp="1"/>
          </p:cNvSpPr>
          <p:nvPr>
            <p:ph type="sldNum" sz="quarter" idx="12"/>
          </p:nvPr>
        </p:nvSpPr>
        <p:spPr/>
        <p:txBody>
          <a:bodyPr/>
          <a:lstStyle/>
          <a:p>
            <a:pPr>
              <a:defRPr/>
            </a:pPr>
            <a:fld id="{7EA39FD7-3E76-2D47-ABAF-752D74FBB811}" type="slidenum">
              <a:rPr lang="en-US" altLang="zh-CN" smtClean="0"/>
              <a:pPr>
                <a:defRPr/>
              </a:pPr>
              <a:t>23</a:t>
            </a:fld>
            <a:endParaRPr lang="zh-CN" altLang="zh-CN"/>
          </a:p>
        </p:txBody>
      </p:sp>
      <p:sp>
        <p:nvSpPr>
          <p:cNvPr id="5" name="Text Placeholder 4">
            <a:extLst>
              <a:ext uri="{FF2B5EF4-FFF2-40B4-BE49-F238E27FC236}">
                <a16:creationId xmlns:a16="http://schemas.microsoft.com/office/drawing/2014/main" id="{9F834DDA-4F3F-D14E-9641-CA17B41E0627}"/>
              </a:ext>
            </a:extLst>
          </p:cNvPr>
          <p:cNvSpPr>
            <a:spLocks noGrp="1"/>
          </p:cNvSpPr>
          <p:nvPr>
            <p:ph type="body" idx="1"/>
          </p:nvPr>
        </p:nvSpPr>
        <p:spPr>
          <a:xfrm>
            <a:off x="759826" y="2090166"/>
            <a:ext cx="8262938" cy="3634359"/>
          </a:xfrm>
        </p:spPr>
        <p:txBody>
          <a:bodyPr anchor="t"/>
          <a:lstStyle/>
          <a:p>
            <a:pPr marL="342900" indent="-342900">
              <a:buFont typeface="Arial" panose="020B0604020202020204" pitchFamily="34" charset="0"/>
              <a:buChar char="•"/>
            </a:pPr>
            <a:endParaRPr lang="en-US" sz="2600" dirty="0"/>
          </a:p>
          <a:p>
            <a:pPr marL="342900" indent="-342900">
              <a:buFont typeface="Arial" panose="020B0604020202020204" pitchFamily="34" charset="0"/>
              <a:buChar char="•"/>
            </a:pPr>
            <a:endParaRPr lang="en-US" sz="2800" dirty="0"/>
          </a:p>
        </p:txBody>
      </p:sp>
      <p:pic>
        <p:nvPicPr>
          <p:cNvPr id="3" name="Picture 2">
            <a:extLst>
              <a:ext uri="{FF2B5EF4-FFF2-40B4-BE49-F238E27FC236}">
                <a16:creationId xmlns:a16="http://schemas.microsoft.com/office/drawing/2014/main" id="{11839AD5-9C7E-3D4E-94CD-3E95A9C68670}"/>
              </a:ext>
            </a:extLst>
          </p:cNvPr>
          <p:cNvPicPr>
            <a:picLocks noChangeAspect="1"/>
          </p:cNvPicPr>
          <p:nvPr/>
        </p:nvPicPr>
        <p:blipFill>
          <a:blip r:embed="rId3"/>
          <a:stretch>
            <a:fillRect/>
          </a:stretch>
        </p:blipFill>
        <p:spPr>
          <a:xfrm>
            <a:off x="4662735" y="1842855"/>
            <a:ext cx="4609606" cy="2747325"/>
          </a:xfrm>
          <a:prstGeom prst="rect">
            <a:avLst/>
          </a:prstGeom>
        </p:spPr>
      </p:pic>
      <p:sp>
        <p:nvSpPr>
          <p:cNvPr id="6" name="Rectangle 5">
            <a:extLst>
              <a:ext uri="{FF2B5EF4-FFF2-40B4-BE49-F238E27FC236}">
                <a16:creationId xmlns:a16="http://schemas.microsoft.com/office/drawing/2014/main" id="{C5FC9DB8-83D5-8741-87AA-57D6F4BEAC2D}"/>
              </a:ext>
            </a:extLst>
          </p:cNvPr>
          <p:cNvSpPr/>
          <p:nvPr/>
        </p:nvSpPr>
        <p:spPr>
          <a:xfrm>
            <a:off x="195590" y="2450773"/>
            <a:ext cx="4451960" cy="1938992"/>
          </a:xfrm>
          <a:prstGeom prst="rect">
            <a:avLst/>
          </a:prstGeom>
        </p:spPr>
        <p:txBody>
          <a:bodyPr wrap="square">
            <a:spAutoFit/>
          </a:bodyPr>
          <a:lstStyle/>
          <a:p>
            <a:pPr marL="342900" indent="-342900">
              <a:buFont typeface="Arial" panose="020B0604020202020204" pitchFamily="34" charset="0"/>
              <a:buChar char="•"/>
            </a:pPr>
            <a:r>
              <a:rPr lang="en-US" sz="2000" dirty="0"/>
              <a:t>Shallow water equations describe a thin layer of constant density fluid in hydrostatic balance, rotating or not, bounded from below by a rigid surface and from above by a free surface,</a:t>
            </a:r>
          </a:p>
        </p:txBody>
      </p:sp>
      <p:sp>
        <p:nvSpPr>
          <p:cNvPr id="7" name="TextBox 6">
            <a:extLst>
              <a:ext uri="{FF2B5EF4-FFF2-40B4-BE49-F238E27FC236}">
                <a16:creationId xmlns:a16="http://schemas.microsoft.com/office/drawing/2014/main" id="{44594687-381B-0E4E-93B7-82A6E962C736}"/>
              </a:ext>
            </a:extLst>
          </p:cNvPr>
          <p:cNvSpPr txBox="1"/>
          <p:nvPr/>
        </p:nvSpPr>
        <p:spPr>
          <a:xfrm>
            <a:off x="925432" y="5012803"/>
            <a:ext cx="7870985" cy="919401"/>
          </a:xfrm>
          <a:prstGeom prst="roundRect">
            <a:avLst/>
          </a:prstGeom>
          <a:solidFill>
            <a:schemeClr val="accent2">
              <a:lumMod val="40000"/>
              <a:lumOff val="60000"/>
            </a:schemeClr>
          </a:solidFill>
          <a:ln>
            <a:solidFill>
              <a:schemeClr val="accent2"/>
            </a:solidFill>
          </a:ln>
        </p:spPr>
        <p:txBody>
          <a:bodyPr wrap="square" rtlCol="0">
            <a:spAutoFit/>
          </a:bodyPr>
          <a:lstStyle/>
          <a:p>
            <a:r>
              <a:rPr lang="en-US" sz="2400" b="1" dirty="0"/>
              <a:t>Question: </a:t>
            </a:r>
            <a:r>
              <a:rPr lang="en-US" sz="2400" dirty="0"/>
              <a:t>How to derive the vorticity equation in the shallow water system?</a:t>
            </a:r>
          </a:p>
        </p:txBody>
      </p:sp>
    </p:spTree>
    <p:extLst>
      <p:ext uri="{BB962C8B-B14F-4D97-AF65-F5344CB8AC3E}">
        <p14:creationId xmlns:p14="http://schemas.microsoft.com/office/powerpoint/2010/main" val="140635494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56E5A5-F2F9-CC4E-8412-DA01D39FE93A}"/>
              </a:ext>
            </a:extLst>
          </p:cNvPr>
          <p:cNvSpPr>
            <a:spLocks noGrp="1"/>
          </p:cNvSpPr>
          <p:nvPr>
            <p:ph type="sldNum" sz="quarter" idx="12"/>
          </p:nvPr>
        </p:nvSpPr>
        <p:spPr/>
        <p:txBody>
          <a:bodyPr/>
          <a:lstStyle/>
          <a:p>
            <a:pPr>
              <a:defRPr/>
            </a:pPr>
            <a:fld id="{0110085B-362B-104B-9170-A77917246491}" type="slidenum">
              <a:rPr lang="en-US" altLang="zh-CN" smtClean="0"/>
              <a:pPr>
                <a:defRPr/>
              </a:pPr>
              <a:t>24</a:t>
            </a:fld>
            <a:endParaRPr lang="zh-CN" altLang="zh-CN"/>
          </a:p>
        </p:txBody>
      </p:sp>
      <p:pic>
        <p:nvPicPr>
          <p:cNvPr id="3" name="Picture 2">
            <a:extLst>
              <a:ext uri="{FF2B5EF4-FFF2-40B4-BE49-F238E27FC236}">
                <a16:creationId xmlns:a16="http://schemas.microsoft.com/office/drawing/2014/main" id="{FAFC7FD4-4159-2D4A-9F1F-EBD494072A1E}"/>
              </a:ext>
            </a:extLst>
          </p:cNvPr>
          <p:cNvPicPr>
            <a:picLocks noChangeAspect="1"/>
          </p:cNvPicPr>
          <p:nvPr/>
        </p:nvPicPr>
        <p:blipFill>
          <a:blip r:embed="rId2"/>
          <a:stretch>
            <a:fillRect/>
          </a:stretch>
        </p:blipFill>
        <p:spPr>
          <a:xfrm>
            <a:off x="4924230" y="2147094"/>
            <a:ext cx="4609606" cy="2747325"/>
          </a:xfrm>
          <a:prstGeom prst="rect">
            <a:avLst/>
          </a:prstGeom>
        </p:spPr>
      </p:pic>
      <p:sp>
        <p:nvSpPr>
          <p:cNvPr id="5" name="Title 1">
            <a:extLst>
              <a:ext uri="{FF2B5EF4-FFF2-40B4-BE49-F238E27FC236}">
                <a16:creationId xmlns:a16="http://schemas.microsoft.com/office/drawing/2014/main" id="{D94C6D00-AA86-A94B-83F6-EB209F158030}"/>
              </a:ext>
            </a:extLst>
          </p:cNvPr>
          <p:cNvSpPr txBox="1">
            <a:spLocks/>
          </p:cNvSpPr>
          <p:nvPr/>
        </p:nvSpPr>
        <p:spPr>
          <a:xfrm>
            <a:off x="485775" y="136525"/>
            <a:ext cx="8750300" cy="1139825"/>
          </a:xfrm>
          <a:prstGeom prst="rect">
            <a:avLst/>
          </a:prstGeom>
        </p:spPr>
        <p:txBody>
          <a:bodyPr/>
          <a:lstStyle>
            <a:lvl1pPr algn="ctr" defTabSz="904875" rtl="0" eaLnBrk="0" fontAlgn="base" hangingPunct="0">
              <a:spcBef>
                <a:spcPct val="0"/>
              </a:spcBef>
              <a:spcAft>
                <a:spcPct val="0"/>
              </a:spcAft>
              <a:defRPr sz="4400">
                <a:solidFill>
                  <a:schemeClr val="tx1"/>
                </a:solidFill>
                <a:latin typeface="+mj-lt"/>
                <a:ea typeface="+mj-ea"/>
                <a:cs typeface="+mj-cs"/>
              </a:defRPr>
            </a:lvl1pPr>
            <a:lvl2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2pPr>
            <a:lvl3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3pPr>
            <a:lvl4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4pPr>
            <a:lvl5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5pPr>
            <a:lvl6pPr marL="457207" algn="ctr" defTabSz="904888" rtl="0" eaLnBrk="0" fontAlgn="base" hangingPunct="0">
              <a:spcBef>
                <a:spcPct val="0"/>
              </a:spcBef>
              <a:spcAft>
                <a:spcPct val="0"/>
              </a:spcAft>
              <a:defRPr sz="4400">
                <a:solidFill>
                  <a:schemeClr val="tx1"/>
                </a:solidFill>
                <a:latin typeface="Calibri" pitchFamily="2" charset="0"/>
                <a:ea typeface="宋体" pitchFamily="2" charset="-122"/>
              </a:defRPr>
            </a:lvl6pPr>
            <a:lvl7pPr marL="914414" algn="ctr" defTabSz="904888" rtl="0" eaLnBrk="0" fontAlgn="base" hangingPunct="0">
              <a:spcBef>
                <a:spcPct val="0"/>
              </a:spcBef>
              <a:spcAft>
                <a:spcPct val="0"/>
              </a:spcAft>
              <a:defRPr sz="4400">
                <a:solidFill>
                  <a:schemeClr val="tx1"/>
                </a:solidFill>
                <a:latin typeface="Calibri" pitchFamily="2" charset="0"/>
                <a:ea typeface="宋体" pitchFamily="2" charset="-122"/>
              </a:defRPr>
            </a:lvl7pPr>
            <a:lvl8pPr marL="1371620" algn="ctr" defTabSz="904888" rtl="0" eaLnBrk="0" fontAlgn="base" hangingPunct="0">
              <a:spcBef>
                <a:spcPct val="0"/>
              </a:spcBef>
              <a:spcAft>
                <a:spcPct val="0"/>
              </a:spcAft>
              <a:defRPr sz="4400">
                <a:solidFill>
                  <a:schemeClr val="tx1"/>
                </a:solidFill>
                <a:latin typeface="Calibri" pitchFamily="2" charset="0"/>
                <a:ea typeface="宋体" pitchFamily="2" charset="-122"/>
              </a:defRPr>
            </a:lvl8pPr>
            <a:lvl9pPr marL="1828827" algn="ctr" defTabSz="904888" rtl="0" eaLnBrk="0" fontAlgn="base" hangingPunct="0">
              <a:spcBef>
                <a:spcPct val="0"/>
              </a:spcBef>
              <a:spcAft>
                <a:spcPct val="0"/>
              </a:spcAft>
              <a:defRPr sz="4400">
                <a:solidFill>
                  <a:schemeClr val="tx1"/>
                </a:solidFill>
                <a:latin typeface="Calibri" pitchFamily="2" charset="0"/>
                <a:ea typeface="宋体" pitchFamily="2" charset="-122"/>
              </a:defRPr>
            </a:lvl9pPr>
          </a:lstStyle>
          <a:p>
            <a:r>
              <a:rPr lang="en-US" altLang="zh-TW" sz="3200" b="1" dirty="0">
                <a:solidFill>
                  <a:srgbClr val="FF0000"/>
                </a:solidFill>
                <a:latin typeface="Microsoft YaHei" panose="020B0503020204020204" pitchFamily="34" charset="-122"/>
                <a:ea typeface="Microsoft YaHei" panose="020B0503020204020204" pitchFamily="34" charset="-122"/>
                <a:cs typeface="Arial Narrow"/>
              </a:rPr>
              <a:t>Dynamic</a:t>
            </a:r>
            <a:r>
              <a:rPr lang="en-US" altLang="zh-CN" sz="3200" b="1" dirty="0">
                <a:solidFill>
                  <a:srgbClr val="FF0000"/>
                </a:solidFill>
                <a:latin typeface="Microsoft YaHei" panose="020B0503020204020204" pitchFamily="34" charset="-122"/>
                <a:ea typeface="Microsoft YaHei" panose="020B0503020204020204" pitchFamily="34" charset="-122"/>
                <a:cs typeface="Arial Narrow"/>
              </a:rPr>
              <a:t>s</a:t>
            </a:r>
            <a:r>
              <a:rPr lang="zh-CN" altLang="en-US" sz="3200" b="1" dirty="0">
                <a:solidFill>
                  <a:srgbClr val="FF0000"/>
                </a:solidFill>
                <a:latin typeface="Microsoft YaHei" panose="020B0503020204020204" pitchFamily="34" charset="-122"/>
                <a:ea typeface="Microsoft YaHei" panose="020B0503020204020204" pitchFamily="34" charset="-122"/>
                <a:cs typeface="Arial Narrow"/>
              </a:rPr>
              <a:t> </a:t>
            </a:r>
            <a:r>
              <a:rPr lang="en-US" altLang="zh-CN" sz="3200" b="1" dirty="0">
                <a:solidFill>
                  <a:srgbClr val="FF0000"/>
                </a:solidFill>
                <a:latin typeface="Microsoft YaHei" panose="020B0503020204020204" pitchFamily="34" charset="-122"/>
                <a:ea typeface="Microsoft YaHei" panose="020B0503020204020204" pitchFamily="34" charset="-122"/>
                <a:cs typeface="Arial Narrow"/>
              </a:rPr>
              <a:t>of</a:t>
            </a:r>
            <a:r>
              <a:rPr lang="zh-CN" altLang="en-US" sz="3200" b="1" dirty="0">
                <a:solidFill>
                  <a:srgbClr val="FF0000"/>
                </a:solidFill>
                <a:latin typeface="Microsoft YaHei" panose="020B0503020204020204" pitchFamily="34" charset="-122"/>
                <a:ea typeface="Microsoft YaHei" panose="020B0503020204020204" pitchFamily="34" charset="-122"/>
                <a:cs typeface="Arial Narrow"/>
              </a:rPr>
              <a:t> </a:t>
            </a:r>
            <a:r>
              <a:rPr lang="en-US" altLang="zh-CN" sz="3200" b="1" dirty="0">
                <a:solidFill>
                  <a:srgbClr val="FF0000"/>
                </a:solidFill>
                <a:latin typeface="Microsoft YaHei" panose="020B0503020204020204" pitchFamily="34" charset="-122"/>
                <a:ea typeface="Microsoft YaHei" panose="020B0503020204020204" pitchFamily="34" charset="-122"/>
                <a:cs typeface="Arial Narrow"/>
              </a:rPr>
              <a:t>a</a:t>
            </a:r>
            <a:r>
              <a:rPr lang="zh-CN" altLang="en-US" sz="3200" b="1" dirty="0">
                <a:solidFill>
                  <a:srgbClr val="FF0000"/>
                </a:solidFill>
                <a:latin typeface="Microsoft YaHei" panose="020B0503020204020204" pitchFamily="34" charset="-122"/>
                <a:ea typeface="Microsoft YaHei" panose="020B0503020204020204" pitchFamily="34" charset="-122"/>
                <a:cs typeface="Arial Narrow"/>
              </a:rPr>
              <a:t> </a:t>
            </a:r>
            <a:r>
              <a:rPr lang="en-US" altLang="zh-CN" sz="3200" b="1" dirty="0">
                <a:solidFill>
                  <a:srgbClr val="FF0000"/>
                </a:solidFill>
                <a:latin typeface="Microsoft YaHei" panose="020B0503020204020204" pitchFamily="34" charset="-122"/>
                <a:ea typeface="Microsoft YaHei" panose="020B0503020204020204" pitchFamily="34" charset="-122"/>
                <a:cs typeface="Arial Narrow"/>
              </a:rPr>
              <a:t>single</a:t>
            </a:r>
            <a:r>
              <a:rPr lang="zh-CN" altLang="en-US" sz="3200" b="1" dirty="0">
                <a:solidFill>
                  <a:srgbClr val="FF0000"/>
                </a:solidFill>
                <a:latin typeface="Microsoft YaHei" panose="020B0503020204020204" pitchFamily="34" charset="-122"/>
                <a:ea typeface="Microsoft YaHei" panose="020B0503020204020204" pitchFamily="34" charset="-122"/>
                <a:cs typeface="Arial Narrow"/>
              </a:rPr>
              <a:t> </a:t>
            </a:r>
            <a:r>
              <a:rPr lang="en-US" altLang="zh-CN" sz="3200" b="1" dirty="0">
                <a:solidFill>
                  <a:srgbClr val="FF0000"/>
                </a:solidFill>
                <a:latin typeface="Microsoft YaHei" panose="020B0503020204020204" pitchFamily="34" charset="-122"/>
                <a:ea typeface="Microsoft YaHei" panose="020B0503020204020204" pitchFamily="34" charset="-122"/>
                <a:cs typeface="Arial Narrow"/>
              </a:rPr>
              <a:t>shallow</a:t>
            </a:r>
            <a:r>
              <a:rPr lang="zh-CN" altLang="en-US" sz="3200" b="1" dirty="0">
                <a:solidFill>
                  <a:srgbClr val="FF0000"/>
                </a:solidFill>
                <a:latin typeface="Microsoft YaHei" panose="020B0503020204020204" pitchFamily="34" charset="-122"/>
                <a:ea typeface="Microsoft YaHei" panose="020B0503020204020204" pitchFamily="34" charset="-122"/>
                <a:cs typeface="Arial Narrow"/>
              </a:rPr>
              <a:t> </a:t>
            </a:r>
            <a:r>
              <a:rPr lang="en-US" altLang="zh-CN" sz="3200" b="1" dirty="0">
                <a:solidFill>
                  <a:srgbClr val="FF0000"/>
                </a:solidFill>
                <a:latin typeface="Microsoft YaHei" panose="020B0503020204020204" pitchFamily="34" charset="-122"/>
                <a:ea typeface="Microsoft YaHei" panose="020B0503020204020204" pitchFamily="34" charset="-122"/>
                <a:cs typeface="Arial Narrow"/>
              </a:rPr>
              <a:t>layer</a:t>
            </a:r>
            <a:r>
              <a:rPr lang="zh-CN" altLang="en-US" sz="3200" b="1" dirty="0">
                <a:solidFill>
                  <a:srgbClr val="FF0000"/>
                </a:solidFill>
                <a:latin typeface="Microsoft YaHei" panose="020B0503020204020204" pitchFamily="34" charset="-122"/>
                <a:ea typeface="Microsoft YaHei" panose="020B0503020204020204" pitchFamily="34" charset="-122"/>
                <a:cs typeface="Arial Narrow"/>
              </a:rPr>
              <a:t> </a:t>
            </a:r>
            <a:r>
              <a:rPr lang="en-US" altLang="zh-CN" sz="3200" b="1" dirty="0">
                <a:solidFill>
                  <a:srgbClr val="FF0000"/>
                </a:solidFill>
                <a:latin typeface="Microsoft YaHei" panose="020B0503020204020204" pitchFamily="34" charset="-122"/>
                <a:ea typeface="Microsoft YaHei" panose="020B0503020204020204" pitchFamily="34" charset="-122"/>
                <a:cs typeface="Arial Narrow"/>
              </a:rPr>
              <a:t>of</a:t>
            </a:r>
            <a:r>
              <a:rPr lang="zh-CN" altLang="en-US" sz="3200" b="1" dirty="0">
                <a:solidFill>
                  <a:srgbClr val="FF0000"/>
                </a:solidFill>
                <a:latin typeface="Microsoft YaHei" panose="020B0503020204020204" pitchFamily="34" charset="-122"/>
                <a:ea typeface="Microsoft YaHei" panose="020B0503020204020204" pitchFamily="34" charset="-122"/>
                <a:cs typeface="Arial Narrow"/>
              </a:rPr>
              <a:t> </a:t>
            </a:r>
            <a:r>
              <a:rPr lang="en-US" altLang="zh-CN" sz="3200" b="1" dirty="0">
                <a:solidFill>
                  <a:srgbClr val="FF0000"/>
                </a:solidFill>
                <a:latin typeface="Microsoft YaHei" panose="020B0503020204020204" pitchFamily="34" charset="-122"/>
                <a:ea typeface="Microsoft YaHei" panose="020B0503020204020204" pitchFamily="34" charset="-122"/>
                <a:cs typeface="Arial Narrow"/>
              </a:rPr>
              <a:t>atmosphere</a:t>
            </a:r>
            <a:endParaRPr lang="en-US" sz="3200" kern="0" dirty="0"/>
          </a:p>
        </p:txBody>
      </p:sp>
      <p:sp>
        <p:nvSpPr>
          <p:cNvPr id="6" name="Rectangle 5">
            <a:extLst>
              <a:ext uri="{FF2B5EF4-FFF2-40B4-BE49-F238E27FC236}">
                <a16:creationId xmlns:a16="http://schemas.microsoft.com/office/drawing/2014/main" id="{F0471CCD-BD3B-DD41-89E2-5C2170F74D48}"/>
              </a:ext>
            </a:extLst>
          </p:cNvPr>
          <p:cNvSpPr/>
          <p:nvPr/>
        </p:nvSpPr>
        <p:spPr>
          <a:xfrm>
            <a:off x="411807" y="1542119"/>
            <a:ext cx="2852063" cy="369332"/>
          </a:xfrm>
          <a:prstGeom prst="rect">
            <a:avLst/>
          </a:prstGeom>
        </p:spPr>
        <p:txBody>
          <a:bodyPr wrap="none">
            <a:spAutoFit/>
          </a:bodyPr>
          <a:lstStyle/>
          <a:p>
            <a:r>
              <a:rPr lang="en-US" dirty="0"/>
              <a:t>Hydrostatic approximation</a:t>
            </a:r>
          </a:p>
        </p:txBody>
      </p:sp>
      <p:pic>
        <p:nvPicPr>
          <p:cNvPr id="7" name="Picture 6">
            <a:extLst>
              <a:ext uri="{FF2B5EF4-FFF2-40B4-BE49-F238E27FC236}">
                <a16:creationId xmlns:a16="http://schemas.microsoft.com/office/drawing/2014/main" id="{DE908D43-E2A8-FF4F-A2A5-9FEC61923977}"/>
              </a:ext>
            </a:extLst>
          </p:cNvPr>
          <p:cNvPicPr>
            <a:picLocks noChangeAspect="1"/>
          </p:cNvPicPr>
          <p:nvPr/>
        </p:nvPicPr>
        <p:blipFill>
          <a:blip r:embed="rId3"/>
          <a:stretch>
            <a:fillRect/>
          </a:stretch>
        </p:blipFill>
        <p:spPr>
          <a:xfrm>
            <a:off x="1980605" y="1907436"/>
            <a:ext cx="1568508" cy="885746"/>
          </a:xfrm>
          <a:prstGeom prst="rect">
            <a:avLst/>
          </a:prstGeom>
        </p:spPr>
      </p:pic>
      <p:sp>
        <p:nvSpPr>
          <p:cNvPr id="8" name="Rectangle 7">
            <a:extLst>
              <a:ext uri="{FF2B5EF4-FFF2-40B4-BE49-F238E27FC236}">
                <a16:creationId xmlns:a16="http://schemas.microsoft.com/office/drawing/2014/main" id="{C0217041-CC4A-B746-95BE-866A31BBD30B}"/>
              </a:ext>
            </a:extLst>
          </p:cNvPr>
          <p:cNvSpPr/>
          <p:nvPr/>
        </p:nvSpPr>
        <p:spPr>
          <a:xfrm>
            <a:off x="334396" y="2774490"/>
            <a:ext cx="4860925" cy="646331"/>
          </a:xfrm>
          <a:prstGeom prst="rect">
            <a:avLst/>
          </a:prstGeom>
        </p:spPr>
        <p:txBody>
          <a:bodyPr>
            <a:spAutoFit/>
          </a:bodyPr>
          <a:lstStyle/>
          <a:p>
            <a:r>
              <a:rPr lang="en-US" dirty="0"/>
              <a:t>Integrating the hydrostatic equation over the depth of the ﬂuid, h(x, y), gives</a:t>
            </a:r>
          </a:p>
        </p:txBody>
      </p:sp>
      <p:pic>
        <p:nvPicPr>
          <p:cNvPr id="9" name="Picture 8">
            <a:extLst>
              <a:ext uri="{FF2B5EF4-FFF2-40B4-BE49-F238E27FC236}">
                <a16:creationId xmlns:a16="http://schemas.microsoft.com/office/drawing/2014/main" id="{8026E829-00D1-BD40-90F0-118DCD10AC08}"/>
              </a:ext>
            </a:extLst>
          </p:cNvPr>
          <p:cNvPicPr>
            <a:picLocks noChangeAspect="1"/>
          </p:cNvPicPr>
          <p:nvPr/>
        </p:nvPicPr>
        <p:blipFill>
          <a:blip r:embed="rId4"/>
          <a:stretch>
            <a:fillRect/>
          </a:stretch>
        </p:blipFill>
        <p:spPr>
          <a:xfrm>
            <a:off x="1535429" y="3520757"/>
            <a:ext cx="3004561" cy="646330"/>
          </a:xfrm>
          <a:prstGeom prst="rect">
            <a:avLst/>
          </a:prstGeom>
        </p:spPr>
      </p:pic>
      <p:sp>
        <p:nvSpPr>
          <p:cNvPr id="10" name="Rectangle 9">
            <a:extLst>
              <a:ext uri="{FF2B5EF4-FFF2-40B4-BE49-F238E27FC236}">
                <a16:creationId xmlns:a16="http://schemas.microsoft.com/office/drawing/2014/main" id="{E9EC9F01-AE50-AC48-811F-CE8AAF2A3D37}"/>
              </a:ext>
            </a:extLst>
          </p:cNvPr>
          <p:cNvSpPr/>
          <p:nvPr/>
        </p:nvSpPr>
        <p:spPr>
          <a:xfrm>
            <a:off x="355168" y="4170022"/>
            <a:ext cx="4860925" cy="923330"/>
          </a:xfrm>
          <a:prstGeom prst="rect">
            <a:avLst/>
          </a:prstGeom>
        </p:spPr>
        <p:txBody>
          <a:bodyPr>
            <a:spAutoFit/>
          </a:bodyPr>
          <a:lstStyle/>
          <a:p>
            <a:r>
              <a:rPr lang="en-US" dirty="0"/>
              <a:t>where p(h) is the pressure at the top of the layer of shallow water due to the layer above, which we take to be a constant.</a:t>
            </a:r>
          </a:p>
        </p:txBody>
      </p:sp>
      <p:pic>
        <p:nvPicPr>
          <p:cNvPr id="11" name="Picture 10">
            <a:extLst>
              <a:ext uri="{FF2B5EF4-FFF2-40B4-BE49-F238E27FC236}">
                <a16:creationId xmlns:a16="http://schemas.microsoft.com/office/drawing/2014/main" id="{B9D60EA5-C7A6-8E41-8AD2-42F6CFC5F121}"/>
              </a:ext>
            </a:extLst>
          </p:cNvPr>
          <p:cNvPicPr>
            <a:picLocks noChangeAspect="1"/>
          </p:cNvPicPr>
          <p:nvPr/>
        </p:nvPicPr>
        <p:blipFill>
          <a:blip r:embed="rId5"/>
          <a:stretch>
            <a:fillRect/>
          </a:stretch>
        </p:blipFill>
        <p:spPr>
          <a:xfrm>
            <a:off x="3996829" y="5499295"/>
            <a:ext cx="3710698" cy="1022949"/>
          </a:xfrm>
          <a:prstGeom prst="rect">
            <a:avLst/>
          </a:prstGeom>
          <a:ln>
            <a:solidFill>
              <a:schemeClr val="accent2"/>
            </a:solidFill>
          </a:ln>
        </p:spPr>
      </p:pic>
      <p:sp>
        <p:nvSpPr>
          <p:cNvPr id="12" name="TextBox 11">
            <a:extLst>
              <a:ext uri="{FF2B5EF4-FFF2-40B4-BE49-F238E27FC236}">
                <a16:creationId xmlns:a16="http://schemas.microsoft.com/office/drawing/2014/main" id="{9322AD82-4D9B-174B-AADA-1269F8A43E6D}"/>
              </a:ext>
            </a:extLst>
          </p:cNvPr>
          <p:cNvSpPr txBox="1"/>
          <p:nvPr/>
        </p:nvSpPr>
        <p:spPr>
          <a:xfrm>
            <a:off x="485775" y="5784613"/>
            <a:ext cx="3377848" cy="369332"/>
          </a:xfrm>
          <a:prstGeom prst="rect">
            <a:avLst/>
          </a:prstGeom>
          <a:noFill/>
        </p:spPr>
        <p:txBody>
          <a:bodyPr wrap="none" rtlCol="0">
            <a:spAutoFit/>
          </a:bodyPr>
          <a:lstStyle/>
          <a:p>
            <a:r>
              <a:rPr lang="en-US" dirty="0"/>
              <a:t>Horizontal momentum equation</a:t>
            </a:r>
          </a:p>
        </p:txBody>
      </p:sp>
    </p:spTree>
    <p:extLst>
      <p:ext uri="{BB962C8B-B14F-4D97-AF65-F5344CB8AC3E}">
        <p14:creationId xmlns:p14="http://schemas.microsoft.com/office/powerpoint/2010/main" val="94658118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56E5A5-F2F9-CC4E-8412-DA01D39FE93A}"/>
              </a:ext>
            </a:extLst>
          </p:cNvPr>
          <p:cNvSpPr>
            <a:spLocks noGrp="1"/>
          </p:cNvSpPr>
          <p:nvPr>
            <p:ph type="sldNum" sz="quarter" idx="12"/>
          </p:nvPr>
        </p:nvSpPr>
        <p:spPr/>
        <p:txBody>
          <a:bodyPr/>
          <a:lstStyle/>
          <a:p>
            <a:pPr>
              <a:defRPr/>
            </a:pPr>
            <a:fld id="{0110085B-362B-104B-9170-A77917246491}" type="slidenum">
              <a:rPr lang="en-US" altLang="zh-CN" smtClean="0"/>
              <a:pPr>
                <a:defRPr/>
              </a:pPr>
              <a:t>25</a:t>
            </a:fld>
            <a:endParaRPr lang="zh-CN" altLang="zh-CN"/>
          </a:p>
        </p:txBody>
      </p:sp>
      <p:pic>
        <p:nvPicPr>
          <p:cNvPr id="3" name="Picture 2">
            <a:extLst>
              <a:ext uri="{FF2B5EF4-FFF2-40B4-BE49-F238E27FC236}">
                <a16:creationId xmlns:a16="http://schemas.microsoft.com/office/drawing/2014/main" id="{FAFC7FD4-4159-2D4A-9F1F-EBD494072A1E}"/>
              </a:ext>
            </a:extLst>
          </p:cNvPr>
          <p:cNvPicPr>
            <a:picLocks noChangeAspect="1"/>
          </p:cNvPicPr>
          <p:nvPr/>
        </p:nvPicPr>
        <p:blipFill>
          <a:blip r:embed="rId2"/>
          <a:stretch>
            <a:fillRect/>
          </a:stretch>
        </p:blipFill>
        <p:spPr>
          <a:xfrm>
            <a:off x="4924230" y="2147094"/>
            <a:ext cx="4609606" cy="2747325"/>
          </a:xfrm>
          <a:prstGeom prst="rect">
            <a:avLst/>
          </a:prstGeom>
        </p:spPr>
      </p:pic>
      <p:sp>
        <p:nvSpPr>
          <p:cNvPr id="5" name="Title 1">
            <a:extLst>
              <a:ext uri="{FF2B5EF4-FFF2-40B4-BE49-F238E27FC236}">
                <a16:creationId xmlns:a16="http://schemas.microsoft.com/office/drawing/2014/main" id="{D94C6D00-AA86-A94B-83F6-EB209F158030}"/>
              </a:ext>
            </a:extLst>
          </p:cNvPr>
          <p:cNvSpPr txBox="1">
            <a:spLocks/>
          </p:cNvSpPr>
          <p:nvPr/>
        </p:nvSpPr>
        <p:spPr>
          <a:xfrm>
            <a:off x="485775" y="136525"/>
            <a:ext cx="8750300" cy="1139825"/>
          </a:xfrm>
          <a:prstGeom prst="rect">
            <a:avLst/>
          </a:prstGeom>
        </p:spPr>
        <p:txBody>
          <a:bodyPr/>
          <a:lstStyle>
            <a:lvl1pPr algn="ctr" defTabSz="904875" rtl="0" eaLnBrk="0" fontAlgn="base" hangingPunct="0">
              <a:spcBef>
                <a:spcPct val="0"/>
              </a:spcBef>
              <a:spcAft>
                <a:spcPct val="0"/>
              </a:spcAft>
              <a:defRPr sz="4400">
                <a:solidFill>
                  <a:schemeClr val="tx1"/>
                </a:solidFill>
                <a:latin typeface="+mj-lt"/>
                <a:ea typeface="+mj-ea"/>
                <a:cs typeface="+mj-cs"/>
              </a:defRPr>
            </a:lvl1pPr>
            <a:lvl2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2pPr>
            <a:lvl3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3pPr>
            <a:lvl4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4pPr>
            <a:lvl5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5pPr>
            <a:lvl6pPr marL="457207" algn="ctr" defTabSz="904888" rtl="0" eaLnBrk="0" fontAlgn="base" hangingPunct="0">
              <a:spcBef>
                <a:spcPct val="0"/>
              </a:spcBef>
              <a:spcAft>
                <a:spcPct val="0"/>
              </a:spcAft>
              <a:defRPr sz="4400">
                <a:solidFill>
                  <a:schemeClr val="tx1"/>
                </a:solidFill>
                <a:latin typeface="Calibri" pitchFamily="2" charset="0"/>
                <a:ea typeface="宋体" pitchFamily="2" charset="-122"/>
              </a:defRPr>
            </a:lvl6pPr>
            <a:lvl7pPr marL="914414" algn="ctr" defTabSz="904888" rtl="0" eaLnBrk="0" fontAlgn="base" hangingPunct="0">
              <a:spcBef>
                <a:spcPct val="0"/>
              </a:spcBef>
              <a:spcAft>
                <a:spcPct val="0"/>
              </a:spcAft>
              <a:defRPr sz="4400">
                <a:solidFill>
                  <a:schemeClr val="tx1"/>
                </a:solidFill>
                <a:latin typeface="Calibri" pitchFamily="2" charset="0"/>
                <a:ea typeface="宋体" pitchFamily="2" charset="-122"/>
              </a:defRPr>
            </a:lvl7pPr>
            <a:lvl8pPr marL="1371620" algn="ctr" defTabSz="904888" rtl="0" eaLnBrk="0" fontAlgn="base" hangingPunct="0">
              <a:spcBef>
                <a:spcPct val="0"/>
              </a:spcBef>
              <a:spcAft>
                <a:spcPct val="0"/>
              </a:spcAft>
              <a:defRPr sz="4400">
                <a:solidFill>
                  <a:schemeClr val="tx1"/>
                </a:solidFill>
                <a:latin typeface="Calibri" pitchFamily="2" charset="0"/>
                <a:ea typeface="宋体" pitchFamily="2" charset="-122"/>
              </a:defRPr>
            </a:lvl8pPr>
            <a:lvl9pPr marL="1828827" algn="ctr" defTabSz="904888" rtl="0" eaLnBrk="0" fontAlgn="base" hangingPunct="0">
              <a:spcBef>
                <a:spcPct val="0"/>
              </a:spcBef>
              <a:spcAft>
                <a:spcPct val="0"/>
              </a:spcAft>
              <a:defRPr sz="4400">
                <a:solidFill>
                  <a:schemeClr val="tx1"/>
                </a:solidFill>
                <a:latin typeface="Calibri" pitchFamily="2" charset="0"/>
                <a:ea typeface="宋体" pitchFamily="2" charset="-122"/>
              </a:defRPr>
            </a:lvl9pPr>
          </a:lstStyle>
          <a:p>
            <a:r>
              <a:rPr lang="en-US" altLang="zh-TW" sz="3200" b="1" dirty="0">
                <a:solidFill>
                  <a:srgbClr val="FF0000"/>
                </a:solidFill>
                <a:latin typeface="Microsoft YaHei" panose="020B0503020204020204" pitchFamily="34" charset="-122"/>
                <a:ea typeface="Microsoft YaHei" panose="020B0503020204020204" pitchFamily="34" charset="-122"/>
                <a:cs typeface="Arial Narrow"/>
              </a:rPr>
              <a:t>Dynamic</a:t>
            </a:r>
            <a:r>
              <a:rPr lang="en-US" altLang="zh-CN" sz="3200" b="1" dirty="0">
                <a:solidFill>
                  <a:srgbClr val="FF0000"/>
                </a:solidFill>
                <a:latin typeface="Microsoft YaHei" panose="020B0503020204020204" pitchFamily="34" charset="-122"/>
                <a:ea typeface="Microsoft YaHei" panose="020B0503020204020204" pitchFamily="34" charset="-122"/>
                <a:cs typeface="Arial Narrow"/>
              </a:rPr>
              <a:t>s</a:t>
            </a:r>
            <a:r>
              <a:rPr lang="zh-CN" altLang="en-US" sz="3200" b="1" dirty="0">
                <a:solidFill>
                  <a:srgbClr val="FF0000"/>
                </a:solidFill>
                <a:latin typeface="Microsoft YaHei" panose="020B0503020204020204" pitchFamily="34" charset="-122"/>
                <a:ea typeface="Microsoft YaHei" panose="020B0503020204020204" pitchFamily="34" charset="-122"/>
                <a:cs typeface="Arial Narrow"/>
              </a:rPr>
              <a:t> </a:t>
            </a:r>
            <a:r>
              <a:rPr lang="en-US" altLang="zh-CN" sz="3200" b="1" dirty="0">
                <a:solidFill>
                  <a:srgbClr val="FF0000"/>
                </a:solidFill>
                <a:latin typeface="Microsoft YaHei" panose="020B0503020204020204" pitchFamily="34" charset="-122"/>
                <a:ea typeface="Microsoft YaHei" panose="020B0503020204020204" pitchFamily="34" charset="-122"/>
                <a:cs typeface="Arial Narrow"/>
              </a:rPr>
              <a:t>of</a:t>
            </a:r>
            <a:r>
              <a:rPr lang="zh-CN" altLang="en-US" sz="3200" b="1" dirty="0">
                <a:solidFill>
                  <a:srgbClr val="FF0000"/>
                </a:solidFill>
                <a:latin typeface="Microsoft YaHei" panose="020B0503020204020204" pitchFamily="34" charset="-122"/>
                <a:ea typeface="Microsoft YaHei" panose="020B0503020204020204" pitchFamily="34" charset="-122"/>
                <a:cs typeface="Arial Narrow"/>
              </a:rPr>
              <a:t> </a:t>
            </a:r>
            <a:r>
              <a:rPr lang="en-US" altLang="zh-CN" sz="3200" b="1" dirty="0">
                <a:solidFill>
                  <a:srgbClr val="FF0000"/>
                </a:solidFill>
                <a:latin typeface="Microsoft YaHei" panose="020B0503020204020204" pitchFamily="34" charset="-122"/>
                <a:ea typeface="Microsoft YaHei" panose="020B0503020204020204" pitchFamily="34" charset="-122"/>
                <a:cs typeface="Arial Narrow"/>
              </a:rPr>
              <a:t>a</a:t>
            </a:r>
            <a:r>
              <a:rPr lang="zh-CN" altLang="en-US" sz="3200" b="1" dirty="0">
                <a:solidFill>
                  <a:srgbClr val="FF0000"/>
                </a:solidFill>
                <a:latin typeface="Microsoft YaHei" panose="020B0503020204020204" pitchFamily="34" charset="-122"/>
                <a:ea typeface="Microsoft YaHei" panose="020B0503020204020204" pitchFamily="34" charset="-122"/>
                <a:cs typeface="Arial Narrow"/>
              </a:rPr>
              <a:t> </a:t>
            </a:r>
            <a:r>
              <a:rPr lang="en-US" altLang="zh-CN" sz="3200" b="1" dirty="0">
                <a:solidFill>
                  <a:srgbClr val="FF0000"/>
                </a:solidFill>
                <a:latin typeface="Microsoft YaHei" panose="020B0503020204020204" pitchFamily="34" charset="-122"/>
                <a:ea typeface="Microsoft YaHei" panose="020B0503020204020204" pitchFamily="34" charset="-122"/>
                <a:cs typeface="Arial Narrow"/>
              </a:rPr>
              <a:t>single</a:t>
            </a:r>
            <a:r>
              <a:rPr lang="zh-CN" altLang="en-US" sz="3200" b="1" dirty="0">
                <a:solidFill>
                  <a:srgbClr val="FF0000"/>
                </a:solidFill>
                <a:latin typeface="Microsoft YaHei" panose="020B0503020204020204" pitchFamily="34" charset="-122"/>
                <a:ea typeface="Microsoft YaHei" panose="020B0503020204020204" pitchFamily="34" charset="-122"/>
                <a:cs typeface="Arial Narrow"/>
              </a:rPr>
              <a:t> </a:t>
            </a:r>
            <a:r>
              <a:rPr lang="en-US" altLang="zh-CN" sz="3200" b="1" dirty="0">
                <a:solidFill>
                  <a:srgbClr val="FF0000"/>
                </a:solidFill>
                <a:latin typeface="Microsoft YaHei" panose="020B0503020204020204" pitchFamily="34" charset="-122"/>
                <a:ea typeface="Microsoft YaHei" panose="020B0503020204020204" pitchFamily="34" charset="-122"/>
                <a:cs typeface="Arial Narrow"/>
              </a:rPr>
              <a:t>shallow</a:t>
            </a:r>
            <a:r>
              <a:rPr lang="zh-CN" altLang="en-US" sz="3200" b="1" dirty="0">
                <a:solidFill>
                  <a:srgbClr val="FF0000"/>
                </a:solidFill>
                <a:latin typeface="Microsoft YaHei" panose="020B0503020204020204" pitchFamily="34" charset="-122"/>
                <a:ea typeface="Microsoft YaHei" panose="020B0503020204020204" pitchFamily="34" charset="-122"/>
                <a:cs typeface="Arial Narrow"/>
              </a:rPr>
              <a:t> </a:t>
            </a:r>
            <a:r>
              <a:rPr lang="en-US" altLang="zh-CN" sz="3200" b="1" dirty="0">
                <a:solidFill>
                  <a:srgbClr val="FF0000"/>
                </a:solidFill>
                <a:latin typeface="Microsoft YaHei" panose="020B0503020204020204" pitchFamily="34" charset="-122"/>
                <a:ea typeface="Microsoft YaHei" panose="020B0503020204020204" pitchFamily="34" charset="-122"/>
                <a:cs typeface="Arial Narrow"/>
              </a:rPr>
              <a:t>layer</a:t>
            </a:r>
            <a:r>
              <a:rPr lang="zh-CN" altLang="en-US" sz="3200" b="1" dirty="0">
                <a:solidFill>
                  <a:srgbClr val="FF0000"/>
                </a:solidFill>
                <a:latin typeface="Microsoft YaHei" panose="020B0503020204020204" pitchFamily="34" charset="-122"/>
                <a:ea typeface="Microsoft YaHei" panose="020B0503020204020204" pitchFamily="34" charset="-122"/>
                <a:cs typeface="Arial Narrow"/>
              </a:rPr>
              <a:t> </a:t>
            </a:r>
            <a:r>
              <a:rPr lang="en-US" altLang="zh-CN" sz="3200" b="1" dirty="0">
                <a:solidFill>
                  <a:srgbClr val="FF0000"/>
                </a:solidFill>
                <a:latin typeface="Microsoft YaHei" panose="020B0503020204020204" pitchFamily="34" charset="-122"/>
                <a:ea typeface="Microsoft YaHei" panose="020B0503020204020204" pitchFamily="34" charset="-122"/>
                <a:cs typeface="Arial Narrow"/>
              </a:rPr>
              <a:t>of</a:t>
            </a:r>
            <a:r>
              <a:rPr lang="zh-CN" altLang="en-US" sz="3200" b="1" dirty="0">
                <a:solidFill>
                  <a:srgbClr val="FF0000"/>
                </a:solidFill>
                <a:latin typeface="Microsoft YaHei" panose="020B0503020204020204" pitchFamily="34" charset="-122"/>
                <a:ea typeface="Microsoft YaHei" panose="020B0503020204020204" pitchFamily="34" charset="-122"/>
                <a:cs typeface="Arial Narrow"/>
              </a:rPr>
              <a:t> </a:t>
            </a:r>
            <a:r>
              <a:rPr lang="en-US" altLang="zh-CN" sz="3200" b="1" dirty="0">
                <a:solidFill>
                  <a:srgbClr val="FF0000"/>
                </a:solidFill>
                <a:latin typeface="Microsoft YaHei" panose="020B0503020204020204" pitchFamily="34" charset="-122"/>
                <a:ea typeface="Microsoft YaHei" panose="020B0503020204020204" pitchFamily="34" charset="-122"/>
                <a:cs typeface="Arial Narrow"/>
              </a:rPr>
              <a:t>atmosphere</a:t>
            </a:r>
            <a:endParaRPr lang="en-US" sz="3200" kern="0" dirty="0"/>
          </a:p>
        </p:txBody>
      </p:sp>
      <p:sp>
        <p:nvSpPr>
          <p:cNvPr id="6" name="Rectangle 5">
            <a:extLst>
              <a:ext uri="{FF2B5EF4-FFF2-40B4-BE49-F238E27FC236}">
                <a16:creationId xmlns:a16="http://schemas.microsoft.com/office/drawing/2014/main" id="{F0471CCD-BD3B-DD41-89E2-5C2170F74D48}"/>
              </a:ext>
            </a:extLst>
          </p:cNvPr>
          <p:cNvSpPr/>
          <p:nvPr/>
        </p:nvSpPr>
        <p:spPr>
          <a:xfrm>
            <a:off x="411807" y="1542119"/>
            <a:ext cx="3531736" cy="369332"/>
          </a:xfrm>
          <a:prstGeom prst="rect">
            <a:avLst/>
          </a:prstGeom>
        </p:spPr>
        <p:txBody>
          <a:bodyPr wrap="none">
            <a:spAutoFit/>
          </a:bodyPr>
          <a:lstStyle/>
          <a:p>
            <a:r>
              <a:rPr lang="en-US" dirty="0"/>
              <a:t>Since the fluid is incompressible,</a:t>
            </a:r>
          </a:p>
        </p:txBody>
      </p:sp>
      <p:sp>
        <p:nvSpPr>
          <p:cNvPr id="12" name="TextBox 11">
            <a:extLst>
              <a:ext uri="{FF2B5EF4-FFF2-40B4-BE49-F238E27FC236}">
                <a16:creationId xmlns:a16="http://schemas.microsoft.com/office/drawing/2014/main" id="{9322AD82-4D9B-174B-AADA-1269F8A43E6D}"/>
              </a:ext>
            </a:extLst>
          </p:cNvPr>
          <p:cNvSpPr txBox="1"/>
          <p:nvPr/>
        </p:nvSpPr>
        <p:spPr>
          <a:xfrm>
            <a:off x="5776629" y="4994838"/>
            <a:ext cx="3057247" cy="369332"/>
          </a:xfrm>
          <a:prstGeom prst="rect">
            <a:avLst/>
          </a:prstGeom>
          <a:noFill/>
        </p:spPr>
        <p:txBody>
          <a:bodyPr wrap="none" rtlCol="0">
            <a:spAutoFit/>
          </a:bodyPr>
          <a:lstStyle/>
          <a:p>
            <a:r>
              <a:rPr lang="en-US" dirty="0"/>
              <a:t>Mass conservation equation</a:t>
            </a:r>
          </a:p>
        </p:txBody>
      </p:sp>
      <p:pic>
        <p:nvPicPr>
          <p:cNvPr id="13" name="Picture 12">
            <a:extLst>
              <a:ext uri="{FF2B5EF4-FFF2-40B4-BE49-F238E27FC236}">
                <a16:creationId xmlns:a16="http://schemas.microsoft.com/office/drawing/2014/main" id="{D8B5B82E-CDA7-E641-A92D-D2246227481F}"/>
              </a:ext>
            </a:extLst>
          </p:cNvPr>
          <p:cNvPicPr>
            <a:picLocks noChangeAspect="1"/>
          </p:cNvPicPr>
          <p:nvPr/>
        </p:nvPicPr>
        <p:blipFill>
          <a:blip r:embed="rId3"/>
          <a:stretch>
            <a:fillRect/>
          </a:stretch>
        </p:blipFill>
        <p:spPr>
          <a:xfrm>
            <a:off x="2123819" y="5288852"/>
            <a:ext cx="3004561" cy="646330"/>
          </a:xfrm>
          <a:prstGeom prst="rect">
            <a:avLst/>
          </a:prstGeom>
        </p:spPr>
      </p:pic>
      <p:sp>
        <p:nvSpPr>
          <p:cNvPr id="14" name="Rectangle 13">
            <a:extLst>
              <a:ext uri="{FF2B5EF4-FFF2-40B4-BE49-F238E27FC236}">
                <a16:creationId xmlns:a16="http://schemas.microsoft.com/office/drawing/2014/main" id="{125801DE-3169-1844-ABC9-6103D1D993C3}"/>
              </a:ext>
            </a:extLst>
          </p:cNvPr>
          <p:cNvSpPr/>
          <p:nvPr/>
        </p:nvSpPr>
        <p:spPr>
          <a:xfrm>
            <a:off x="360443" y="4073650"/>
            <a:ext cx="4860925" cy="923330"/>
          </a:xfrm>
          <a:prstGeom prst="rect">
            <a:avLst/>
          </a:prstGeom>
        </p:spPr>
        <p:txBody>
          <a:bodyPr>
            <a:spAutoFit/>
          </a:bodyPr>
          <a:lstStyle/>
          <a:p>
            <a:r>
              <a:rPr lang="en-US" dirty="0"/>
              <a:t>Water pressure is a function of density and temperature, p = f(T, </a:t>
            </a:r>
            <a:r>
              <a:rPr lang="en-US" dirty="0" err="1"/>
              <a:t>ρ</a:t>
            </a:r>
            <a:r>
              <a:rPr lang="en-US" dirty="0"/>
              <a:t>), but following the motion incompressibility implies</a:t>
            </a:r>
          </a:p>
        </p:txBody>
      </p:sp>
      <p:pic>
        <p:nvPicPr>
          <p:cNvPr id="16" name="Picture 15">
            <a:extLst>
              <a:ext uri="{FF2B5EF4-FFF2-40B4-BE49-F238E27FC236}">
                <a16:creationId xmlns:a16="http://schemas.microsoft.com/office/drawing/2014/main" id="{FCDF6D89-C405-7A43-8966-A9C224885FE9}"/>
              </a:ext>
            </a:extLst>
          </p:cNvPr>
          <p:cNvPicPr>
            <a:picLocks noChangeAspect="1"/>
          </p:cNvPicPr>
          <p:nvPr/>
        </p:nvPicPr>
        <p:blipFill>
          <a:blip r:embed="rId4"/>
          <a:stretch>
            <a:fillRect/>
          </a:stretch>
        </p:blipFill>
        <p:spPr>
          <a:xfrm>
            <a:off x="3731023" y="4630557"/>
            <a:ext cx="1028335" cy="763461"/>
          </a:xfrm>
          <a:prstGeom prst="rect">
            <a:avLst/>
          </a:prstGeom>
        </p:spPr>
      </p:pic>
      <p:sp>
        <p:nvSpPr>
          <p:cNvPr id="17" name="Rectangle 16">
            <a:extLst>
              <a:ext uri="{FF2B5EF4-FFF2-40B4-BE49-F238E27FC236}">
                <a16:creationId xmlns:a16="http://schemas.microsoft.com/office/drawing/2014/main" id="{242A1934-18D4-3A4F-B166-2EB56AF0047C}"/>
              </a:ext>
            </a:extLst>
          </p:cNvPr>
          <p:cNvSpPr/>
          <p:nvPr/>
        </p:nvSpPr>
        <p:spPr>
          <a:xfrm>
            <a:off x="360443" y="5427351"/>
            <a:ext cx="4860925" cy="369332"/>
          </a:xfrm>
          <a:prstGeom prst="rect">
            <a:avLst/>
          </a:prstGeom>
        </p:spPr>
        <p:txBody>
          <a:bodyPr>
            <a:spAutoFit/>
          </a:bodyPr>
          <a:lstStyle/>
          <a:p>
            <a:r>
              <a:rPr lang="en-US" dirty="0"/>
              <a:t>Use the relation</a:t>
            </a:r>
          </a:p>
        </p:txBody>
      </p:sp>
      <p:sp>
        <p:nvSpPr>
          <p:cNvPr id="19" name="Rectangle 18">
            <a:extLst>
              <a:ext uri="{FF2B5EF4-FFF2-40B4-BE49-F238E27FC236}">
                <a16:creationId xmlns:a16="http://schemas.microsoft.com/office/drawing/2014/main" id="{D15D8EC0-A859-9647-A8B8-C3B7FCC21C2C}"/>
              </a:ext>
            </a:extLst>
          </p:cNvPr>
          <p:cNvSpPr/>
          <p:nvPr/>
        </p:nvSpPr>
        <p:spPr>
          <a:xfrm>
            <a:off x="411805" y="2949610"/>
            <a:ext cx="4860925" cy="646331"/>
          </a:xfrm>
          <a:prstGeom prst="rect">
            <a:avLst/>
          </a:prstGeom>
        </p:spPr>
        <p:txBody>
          <a:bodyPr>
            <a:spAutoFit/>
          </a:bodyPr>
          <a:lstStyle/>
          <a:p>
            <a:r>
              <a:rPr lang="en-US" dirty="0"/>
              <a:t>Integrating from the surface to the depth of the ﬂuid, h(x, y), gives</a:t>
            </a:r>
          </a:p>
        </p:txBody>
      </p:sp>
      <p:pic>
        <p:nvPicPr>
          <p:cNvPr id="20" name="Picture 19">
            <a:extLst>
              <a:ext uri="{FF2B5EF4-FFF2-40B4-BE49-F238E27FC236}">
                <a16:creationId xmlns:a16="http://schemas.microsoft.com/office/drawing/2014/main" id="{2BF79B58-F138-234D-B720-891D8FE70B4B}"/>
              </a:ext>
            </a:extLst>
          </p:cNvPr>
          <p:cNvPicPr>
            <a:picLocks noChangeAspect="1"/>
          </p:cNvPicPr>
          <p:nvPr/>
        </p:nvPicPr>
        <p:blipFill>
          <a:blip r:embed="rId5"/>
          <a:stretch>
            <a:fillRect/>
          </a:stretch>
        </p:blipFill>
        <p:spPr>
          <a:xfrm>
            <a:off x="1705188" y="3687205"/>
            <a:ext cx="1976621" cy="503479"/>
          </a:xfrm>
          <a:prstGeom prst="rect">
            <a:avLst/>
          </a:prstGeom>
        </p:spPr>
      </p:pic>
      <p:grpSp>
        <p:nvGrpSpPr>
          <p:cNvPr id="22" name="Group 21">
            <a:extLst>
              <a:ext uri="{FF2B5EF4-FFF2-40B4-BE49-F238E27FC236}">
                <a16:creationId xmlns:a16="http://schemas.microsoft.com/office/drawing/2014/main" id="{58AB0F64-D2A3-0049-A514-C6576FFE27DD}"/>
              </a:ext>
            </a:extLst>
          </p:cNvPr>
          <p:cNvGrpSpPr/>
          <p:nvPr/>
        </p:nvGrpSpPr>
        <p:grpSpPr>
          <a:xfrm>
            <a:off x="1146351" y="2082983"/>
            <a:ext cx="3244117" cy="801707"/>
            <a:chOff x="1146351" y="2082983"/>
            <a:chExt cx="3244117" cy="801707"/>
          </a:xfrm>
        </p:grpSpPr>
        <p:pic>
          <p:nvPicPr>
            <p:cNvPr id="4" name="Picture 3">
              <a:extLst>
                <a:ext uri="{FF2B5EF4-FFF2-40B4-BE49-F238E27FC236}">
                  <a16:creationId xmlns:a16="http://schemas.microsoft.com/office/drawing/2014/main" id="{23019641-E7D8-414C-9D0B-715931F98889}"/>
                </a:ext>
              </a:extLst>
            </p:cNvPr>
            <p:cNvPicPr>
              <a:picLocks noChangeAspect="1"/>
            </p:cNvPicPr>
            <p:nvPr/>
          </p:nvPicPr>
          <p:blipFill>
            <a:blip r:embed="rId6"/>
            <a:stretch>
              <a:fillRect/>
            </a:stretch>
          </p:blipFill>
          <p:spPr>
            <a:xfrm>
              <a:off x="1146351" y="2082983"/>
              <a:ext cx="3244117" cy="801707"/>
            </a:xfrm>
            <a:prstGeom prst="rect">
              <a:avLst/>
            </a:prstGeom>
          </p:spPr>
        </p:pic>
        <p:pic>
          <p:nvPicPr>
            <p:cNvPr id="21" name="Picture 20">
              <a:extLst>
                <a:ext uri="{FF2B5EF4-FFF2-40B4-BE49-F238E27FC236}">
                  <a16:creationId xmlns:a16="http://schemas.microsoft.com/office/drawing/2014/main" id="{3637D1BB-2315-A344-85B1-6C49CA921BD6}"/>
                </a:ext>
              </a:extLst>
            </p:cNvPr>
            <p:cNvPicPr>
              <a:picLocks noChangeAspect="1"/>
            </p:cNvPicPr>
            <p:nvPr/>
          </p:nvPicPr>
          <p:blipFill>
            <a:blip r:embed="rId7"/>
            <a:stretch>
              <a:fillRect/>
            </a:stretch>
          </p:blipFill>
          <p:spPr>
            <a:xfrm>
              <a:off x="3771352" y="2320842"/>
              <a:ext cx="596900" cy="355600"/>
            </a:xfrm>
            <a:prstGeom prst="rect">
              <a:avLst/>
            </a:prstGeom>
          </p:spPr>
        </p:pic>
      </p:grpSp>
      <p:pic>
        <p:nvPicPr>
          <p:cNvPr id="23" name="Picture 22">
            <a:extLst>
              <a:ext uri="{FF2B5EF4-FFF2-40B4-BE49-F238E27FC236}">
                <a16:creationId xmlns:a16="http://schemas.microsoft.com/office/drawing/2014/main" id="{F7EF0F2C-C9A3-5342-9377-F5D10DFE37E6}"/>
              </a:ext>
            </a:extLst>
          </p:cNvPr>
          <p:cNvPicPr>
            <a:picLocks noChangeAspect="1"/>
          </p:cNvPicPr>
          <p:nvPr/>
        </p:nvPicPr>
        <p:blipFill>
          <a:blip r:embed="rId8"/>
          <a:stretch>
            <a:fillRect/>
          </a:stretch>
        </p:blipFill>
        <p:spPr>
          <a:xfrm>
            <a:off x="2056267" y="5820939"/>
            <a:ext cx="1624543" cy="844763"/>
          </a:xfrm>
          <a:prstGeom prst="rect">
            <a:avLst/>
          </a:prstGeom>
        </p:spPr>
      </p:pic>
      <p:pic>
        <p:nvPicPr>
          <p:cNvPr id="24" name="Picture 23">
            <a:extLst>
              <a:ext uri="{FF2B5EF4-FFF2-40B4-BE49-F238E27FC236}">
                <a16:creationId xmlns:a16="http://schemas.microsoft.com/office/drawing/2014/main" id="{C250CAC0-5A5A-6C46-ACAB-7E36B3428FFB}"/>
              </a:ext>
            </a:extLst>
          </p:cNvPr>
          <p:cNvPicPr>
            <a:picLocks noChangeAspect="1"/>
          </p:cNvPicPr>
          <p:nvPr/>
        </p:nvPicPr>
        <p:blipFill>
          <a:blip r:embed="rId9"/>
          <a:stretch>
            <a:fillRect/>
          </a:stretch>
        </p:blipFill>
        <p:spPr>
          <a:xfrm>
            <a:off x="6148387" y="5396863"/>
            <a:ext cx="2268537" cy="1019962"/>
          </a:xfrm>
          <a:prstGeom prst="rect">
            <a:avLst/>
          </a:prstGeom>
          <a:ln>
            <a:solidFill>
              <a:schemeClr val="accent2"/>
            </a:solidFill>
          </a:ln>
        </p:spPr>
      </p:pic>
      <p:sp>
        <p:nvSpPr>
          <p:cNvPr id="25" name="Rectangle 24">
            <a:extLst>
              <a:ext uri="{FF2B5EF4-FFF2-40B4-BE49-F238E27FC236}">
                <a16:creationId xmlns:a16="http://schemas.microsoft.com/office/drawing/2014/main" id="{5CF7BFD1-F38E-934E-BDDC-421C4495A4D5}"/>
              </a:ext>
            </a:extLst>
          </p:cNvPr>
          <p:cNvSpPr/>
          <p:nvPr/>
        </p:nvSpPr>
        <p:spPr>
          <a:xfrm>
            <a:off x="1143001" y="6058654"/>
            <a:ext cx="4860925" cy="369332"/>
          </a:xfrm>
          <a:prstGeom prst="rect">
            <a:avLst/>
          </a:prstGeom>
        </p:spPr>
        <p:txBody>
          <a:bodyPr>
            <a:spAutoFit/>
          </a:bodyPr>
          <a:lstStyle/>
          <a:p>
            <a:r>
              <a:rPr lang="en-US" dirty="0"/>
              <a:t>We get</a:t>
            </a:r>
          </a:p>
        </p:txBody>
      </p:sp>
      <p:pic>
        <p:nvPicPr>
          <p:cNvPr id="26" name="Picture 25">
            <a:extLst>
              <a:ext uri="{FF2B5EF4-FFF2-40B4-BE49-F238E27FC236}">
                <a16:creationId xmlns:a16="http://schemas.microsoft.com/office/drawing/2014/main" id="{BC2CC9D2-7F68-4743-A706-5D3B74713A93}"/>
              </a:ext>
            </a:extLst>
          </p:cNvPr>
          <p:cNvPicPr>
            <a:picLocks noChangeAspect="1"/>
          </p:cNvPicPr>
          <p:nvPr/>
        </p:nvPicPr>
        <p:blipFill>
          <a:blip r:embed="rId10"/>
          <a:stretch>
            <a:fillRect/>
          </a:stretch>
        </p:blipFill>
        <p:spPr>
          <a:xfrm>
            <a:off x="5724896" y="3979860"/>
            <a:ext cx="2063822" cy="615360"/>
          </a:xfrm>
          <a:prstGeom prst="rect">
            <a:avLst/>
          </a:prstGeom>
        </p:spPr>
      </p:pic>
    </p:spTree>
    <p:extLst>
      <p:ext uri="{BB962C8B-B14F-4D97-AF65-F5344CB8AC3E}">
        <p14:creationId xmlns:p14="http://schemas.microsoft.com/office/powerpoint/2010/main" val="189895885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8A5981-9B85-CD44-A6E3-199AC6ADABCC}"/>
              </a:ext>
            </a:extLst>
          </p:cNvPr>
          <p:cNvSpPr>
            <a:spLocks noGrp="1"/>
          </p:cNvSpPr>
          <p:nvPr>
            <p:ph type="sldNum" sz="quarter" idx="12"/>
          </p:nvPr>
        </p:nvSpPr>
        <p:spPr/>
        <p:txBody>
          <a:bodyPr/>
          <a:lstStyle/>
          <a:p>
            <a:pPr>
              <a:defRPr/>
            </a:pPr>
            <a:fld id="{B3DD023D-70E8-E542-A2AC-A0326937671E}" type="slidenum">
              <a:rPr lang="en-US" altLang="zh-CN" smtClean="0"/>
              <a:pPr>
                <a:defRPr/>
              </a:pPr>
              <a:t>26</a:t>
            </a:fld>
            <a:endParaRPr lang="zh-CN" altLang="zh-CN" dirty="0"/>
          </a:p>
        </p:txBody>
      </p:sp>
      <p:sp>
        <p:nvSpPr>
          <p:cNvPr id="4" name="Title 1">
            <a:extLst>
              <a:ext uri="{FF2B5EF4-FFF2-40B4-BE49-F238E27FC236}">
                <a16:creationId xmlns:a16="http://schemas.microsoft.com/office/drawing/2014/main" id="{6EACE159-1FB9-2D44-A8F2-362BFFBFA3F0}"/>
              </a:ext>
            </a:extLst>
          </p:cNvPr>
          <p:cNvSpPr txBox="1">
            <a:spLocks noGrp="1"/>
          </p:cNvSpPr>
          <p:nvPr>
            <p:ph type="title"/>
          </p:nvPr>
        </p:nvSpPr>
        <p:spPr>
          <a:xfrm>
            <a:off x="485775" y="323850"/>
            <a:ext cx="8750300" cy="1139825"/>
          </a:xfrm>
          <a:prstGeom prst="rect">
            <a:avLst/>
          </a:prstGeom>
        </p:spPr>
        <p:txBody>
          <a:bodyPr/>
          <a:lstStyle>
            <a:lvl1pPr algn="ctr" defTabSz="904875" rtl="0" eaLnBrk="0" fontAlgn="base" hangingPunct="0">
              <a:spcBef>
                <a:spcPct val="0"/>
              </a:spcBef>
              <a:spcAft>
                <a:spcPct val="0"/>
              </a:spcAft>
              <a:defRPr sz="4400">
                <a:solidFill>
                  <a:schemeClr val="tx1"/>
                </a:solidFill>
                <a:latin typeface="+mj-lt"/>
                <a:ea typeface="+mj-ea"/>
                <a:cs typeface="+mj-cs"/>
              </a:defRPr>
            </a:lvl1pPr>
            <a:lvl2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2pPr>
            <a:lvl3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3pPr>
            <a:lvl4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4pPr>
            <a:lvl5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5pPr>
            <a:lvl6pPr marL="457207" algn="ctr" defTabSz="904888" rtl="0" eaLnBrk="0" fontAlgn="base" hangingPunct="0">
              <a:spcBef>
                <a:spcPct val="0"/>
              </a:spcBef>
              <a:spcAft>
                <a:spcPct val="0"/>
              </a:spcAft>
              <a:defRPr sz="4400">
                <a:solidFill>
                  <a:schemeClr val="tx1"/>
                </a:solidFill>
                <a:latin typeface="Calibri" pitchFamily="2" charset="0"/>
                <a:ea typeface="宋体" pitchFamily="2" charset="-122"/>
              </a:defRPr>
            </a:lvl6pPr>
            <a:lvl7pPr marL="914414" algn="ctr" defTabSz="904888" rtl="0" eaLnBrk="0" fontAlgn="base" hangingPunct="0">
              <a:spcBef>
                <a:spcPct val="0"/>
              </a:spcBef>
              <a:spcAft>
                <a:spcPct val="0"/>
              </a:spcAft>
              <a:defRPr sz="4400">
                <a:solidFill>
                  <a:schemeClr val="tx1"/>
                </a:solidFill>
                <a:latin typeface="Calibri" pitchFamily="2" charset="0"/>
                <a:ea typeface="宋体" pitchFamily="2" charset="-122"/>
              </a:defRPr>
            </a:lvl7pPr>
            <a:lvl8pPr marL="1371620" algn="ctr" defTabSz="904888" rtl="0" eaLnBrk="0" fontAlgn="base" hangingPunct="0">
              <a:spcBef>
                <a:spcPct val="0"/>
              </a:spcBef>
              <a:spcAft>
                <a:spcPct val="0"/>
              </a:spcAft>
              <a:defRPr sz="4400">
                <a:solidFill>
                  <a:schemeClr val="tx1"/>
                </a:solidFill>
                <a:latin typeface="Calibri" pitchFamily="2" charset="0"/>
                <a:ea typeface="宋体" pitchFamily="2" charset="-122"/>
              </a:defRPr>
            </a:lvl8pPr>
            <a:lvl9pPr marL="1828827" algn="ctr" defTabSz="904888" rtl="0" eaLnBrk="0" fontAlgn="base" hangingPunct="0">
              <a:spcBef>
                <a:spcPct val="0"/>
              </a:spcBef>
              <a:spcAft>
                <a:spcPct val="0"/>
              </a:spcAft>
              <a:defRPr sz="4400">
                <a:solidFill>
                  <a:schemeClr val="tx1"/>
                </a:solidFill>
                <a:latin typeface="Calibri" pitchFamily="2" charset="0"/>
                <a:ea typeface="宋体" pitchFamily="2" charset="-122"/>
              </a:defRPr>
            </a:lvl9pPr>
          </a:lstStyle>
          <a:p>
            <a:r>
              <a:rPr lang="en-US" altLang="zh-TW" sz="3200" b="1" dirty="0">
                <a:solidFill>
                  <a:srgbClr val="FF0000"/>
                </a:solidFill>
                <a:latin typeface="Microsoft YaHei" panose="020B0503020204020204" pitchFamily="34" charset="-122"/>
                <a:ea typeface="Microsoft YaHei" panose="020B0503020204020204" pitchFamily="34" charset="-122"/>
                <a:cs typeface="Arial Narrow"/>
              </a:rPr>
              <a:t>Shallow water vorticity equation</a:t>
            </a:r>
            <a:endParaRPr lang="en-US" sz="3200" kern="0" dirty="0"/>
          </a:p>
        </p:txBody>
      </p:sp>
      <p:pic>
        <p:nvPicPr>
          <p:cNvPr id="5" name="Picture 4">
            <a:extLst>
              <a:ext uri="{FF2B5EF4-FFF2-40B4-BE49-F238E27FC236}">
                <a16:creationId xmlns:a16="http://schemas.microsoft.com/office/drawing/2014/main" id="{F6BBF4E6-8531-324C-AD2D-D217452FB0BD}"/>
              </a:ext>
            </a:extLst>
          </p:cNvPr>
          <p:cNvPicPr>
            <a:picLocks noChangeAspect="1"/>
          </p:cNvPicPr>
          <p:nvPr/>
        </p:nvPicPr>
        <p:blipFill>
          <a:blip r:embed="rId2"/>
          <a:stretch>
            <a:fillRect/>
          </a:stretch>
        </p:blipFill>
        <p:spPr>
          <a:xfrm>
            <a:off x="646075" y="2349681"/>
            <a:ext cx="3710698" cy="1022949"/>
          </a:xfrm>
          <a:prstGeom prst="rect">
            <a:avLst/>
          </a:prstGeom>
          <a:ln>
            <a:solidFill>
              <a:schemeClr val="accent2"/>
            </a:solidFill>
          </a:ln>
        </p:spPr>
      </p:pic>
      <p:sp>
        <p:nvSpPr>
          <p:cNvPr id="6" name="TextBox 5">
            <a:extLst>
              <a:ext uri="{FF2B5EF4-FFF2-40B4-BE49-F238E27FC236}">
                <a16:creationId xmlns:a16="http://schemas.microsoft.com/office/drawing/2014/main" id="{2B74747E-65AC-9846-88FC-AAC5CA722150}"/>
              </a:ext>
            </a:extLst>
          </p:cNvPr>
          <p:cNvSpPr txBox="1"/>
          <p:nvPr/>
        </p:nvSpPr>
        <p:spPr>
          <a:xfrm>
            <a:off x="485775" y="1980109"/>
            <a:ext cx="3377848" cy="369332"/>
          </a:xfrm>
          <a:prstGeom prst="rect">
            <a:avLst/>
          </a:prstGeom>
          <a:noFill/>
        </p:spPr>
        <p:txBody>
          <a:bodyPr wrap="none" rtlCol="0">
            <a:spAutoFit/>
          </a:bodyPr>
          <a:lstStyle/>
          <a:p>
            <a:r>
              <a:rPr lang="en-US" dirty="0"/>
              <a:t>Horizontal momentum equation</a:t>
            </a:r>
          </a:p>
        </p:txBody>
      </p:sp>
      <p:sp>
        <p:nvSpPr>
          <p:cNvPr id="7" name="TextBox 6">
            <a:extLst>
              <a:ext uri="{FF2B5EF4-FFF2-40B4-BE49-F238E27FC236}">
                <a16:creationId xmlns:a16="http://schemas.microsoft.com/office/drawing/2014/main" id="{0BFD9CBC-080E-B042-9158-D40F0C1E3551}"/>
              </a:ext>
            </a:extLst>
          </p:cNvPr>
          <p:cNvSpPr txBox="1"/>
          <p:nvPr/>
        </p:nvSpPr>
        <p:spPr>
          <a:xfrm>
            <a:off x="646075" y="3357499"/>
            <a:ext cx="3057247" cy="369332"/>
          </a:xfrm>
          <a:prstGeom prst="rect">
            <a:avLst/>
          </a:prstGeom>
          <a:noFill/>
        </p:spPr>
        <p:txBody>
          <a:bodyPr wrap="none" rtlCol="0">
            <a:spAutoFit/>
          </a:bodyPr>
          <a:lstStyle/>
          <a:p>
            <a:r>
              <a:rPr lang="en-US" dirty="0"/>
              <a:t>Mass conservation equation</a:t>
            </a:r>
          </a:p>
        </p:txBody>
      </p:sp>
      <p:pic>
        <p:nvPicPr>
          <p:cNvPr id="8" name="Picture 7">
            <a:extLst>
              <a:ext uri="{FF2B5EF4-FFF2-40B4-BE49-F238E27FC236}">
                <a16:creationId xmlns:a16="http://schemas.microsoft.com/office/drawing/2014/main" id="{773096DD-6B9B-4B45-BCAD-7C31F0F9F7BF}"/>
              </a:ext>
            </a:extLst>
          </p:cNvPr>
          <p:cNvPicPr>
            <a:picLocks noChangeAspect="1"/>
          </p:cNvPicPr>
          <p:nvPr/>
        </p:nvPicPr>
        <p:blipFill>
          <a:blip r:embed="rId3"/>
          <a:stretch>
            <a:fillRect/>
          </a:stretch>
        </p:blipFill>
        <p:spPr>
          <a:xfrm>
            <a:off x="987546" y="3737447"/>
            <a:ext cx="2535127" cy="1139824"/>
          </a:xfrm>
          <a:prstGeom prst="rect">
            <a:avLst/>
          </a:prstGeom>
          <a:ln>
            <a:solidFill>
              <a:schemeClr val="accent2"/>
            </a:solidFill>
          </a:ln>
        </p:spPr>
      </p:pic>
      <p:pic>
        <p:nvPicPr>
          <p:cNvPr id="9" name="Picture 8">
            <a:extLst>
              <a:ext uri="{FF2B5EF4-FFF2-40B4-BE49-F238E27FC236}">
                <a16:creationId xmlns:a16="http://schemas.microsoft.com/office/drawing/2014/main" id="{9A79FC0A-BC84-DE45-9DEA-82E70A18AD50}"/>
              </a:ext>
            </a:extLst>
          </p:cNvPr>
          <p:cNvPicPr>
            <a:picLocks noChangeAspect="1"/>
          </p:cNvPicPr>
          <p:nvPr/>
        </p:nvPicPr>
        <p:blipFill>
          <a:blip r:embed="rId4"/>
          <a:stretch>
            <a:fillRect/>
          </a:stretch>
        </p:blipFill>
        <p:spPr>
          <a:xfrm>
            <a:off x="5705628" y="1805331"/>
            <a:ext cx="3369225" cy="3071940"/>
          </a:xfrm>
          <a:prstGeom prst="rect">
            <a:avLst/>
          </a:prstGeom>
        </p:spPr>
      </p:pic>
      <p:sp>
        <p:nvSpPr>
          <p:cNvPr id="12" name="Rectangle 11">
            <a:extLst>
              <a:ext uri="{FF2B5EF4-FFF2-40B4-BE49-F238E27FC236}">
                <a16:creationId xmlns:a16="http://schemas.microsoft.com/office/drawing/2014/main" id="{95043793-425C-544F-80D0-6ACCFB10B680}"/>
              </a:ext>
            </a:extLst>
          </p:cNvPr>
          <p:cNvSpPr/>
          <p:nvPr/>
        </p:nvSpPr>
        <p:spPr>
          <a:xfrm>
            <a:off x="323850" y="5445720"/>
            <a:ext cx="4860925" cy="923330"/>
          </a:xfrm>
          <a:prstGeom prst="rect">
            <a:avLst/>
          </a:prstGeom>
        </p:spPr>
        <p:txBody>
          <a:bodyPr>
            <a:spAutoFit/>
          </a:bodyPr>
          <a:lstStyle/>
          <a:p>
            <a:r>
              <a:rPr lang="en-US" dirty="0"/>
              <a:t>Following a derivation similar to derivation of vorticity equation, the shallow water vorticity equation yields</a:t>
            </a:r>
          </a:p>
        </p:txBody>
      </p:sp>
      <p:pic>
        <p:nvPicPr>
          <p:cNvPr id="14" name="Picture 13">
            <a:extLst>
              <a:ext uri="{FF2B5EF4-FFF2-40B4-BE49-F238E27FC236}">
                <a16:creationId xmlns:a16="http://schemas.microsoft.com/office/drawing/2014/main" id="{1B530936-82B1-8945-B311-8D762E34CC9A}"/>
              </a:ext>
            </a:extLst>
          </p:cNvPr>
          <p:cNvPicPr>
            <a:picLocks noChangeAspect="1"/>
          </p:cNvPicPr>
          <p:nvPr/>
        </p:nvPicPr>
        <p:blipFill>
          <a:blip r:embed="rId5"/>
          <a:stretch>
            <a:fillRect/>
          </a:stretch>
        </p:blipFill>
        <p:spPr>
          <a:xfrm>
            <a:off x="5237754" y="5320250"/>
            <a:ext cx="4360165" cy="923329"/>
          </a:xfrm>
          <a:prstGeom prst="rect">
            <a:avLst/>
          </a:prstGeom>
          <a:ln>
            <a:solidFill>
              <a:schemeClr val="accent2"/>
            </a:solidFill>
          </a:ln>
        </p:spPr>
      </p:pic>
    </p:spTree>
    <p:extLst>
      <p:ext uri="{BB962C8B-B14F-4D97-AF65-F5344CB8AC3E}">
        <p14:creationId xmlns:p14="http://schemas.microsoft.com/office/powerpoint/2010/main" val="118012762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8A5981-9B85-CD44-A6E3-199AC6ADABCC}"/>
              </a:ext>
            </a:extLst>
          </p:cNvPr>
          <p:cNvSpPr>
            <a:spLocks noGrp="1"/>
          </p:cNvSpPr>
          <p:nvPr>
            <p:ph type="sldNum" sz="quarter" idx="12"/>
          </p:nvPr>
        </p:nvSpPr>
        <p:spPr/>
        <p:txBody>
          <a:bodyPr/>
          <a:lstStyle/>
          <a:p>
            <a:pPr>
              <a:defRPr/>
            </a:pPr>
            <a:fld id="{B3DD023D-70E8-E542-A2AC-A0326937671E}" type="slidenum">
              <a:rPr lang="en-US" altLang="zh-CN" smtClean="0"/>
              <a:pPr>
                <a:defRPr/>
              </a:pPr>
              <a:t>27</a:t>
            </a:fld>
            <a:endParaRPr lang="zh-CN" altLang="zh-CN" dirty="0"/>
          </a:p>
        </p:txBody>
      </p:sp>
      <p:sp>
        <p:nvSpPr>
          <p:cNvPr id="4" name="Title 1">
            <a:extLst>
              <a:ext uri="{FF2B5EF4-FFF2-40B4-BE49-F238E27FC236}">
                <a16:creationId xmlns:a16="http://schemas.microsoft.com/office/drawing/2014/main" id="{6EACE159-1FB9-2D44-A8F2-362BFFBFA3F0}"/>
              </a:ext>
            </a:extLst>
          </p:cNvPr>
          <p:cNvSpPr txBox="1">
            <a:spLocks noGrp="1"/>
          </p:cNvSpPr>
          <p:nvPr>
            <p:ph type="title"/>
          </p:nvPr>
        </p:nvSpPr>
        <p:spPr>
          <a:xfrm>
            <a:off x="485775" y="323850"/>
            <a:ext cx="8750300" cy="1139825"/>
          </a:xfrm>
          <a:prstGeom prst="rect">
            <a:avLst/>
          </a:prstGeom>
        </p:spPr>
        <p:txBody>
          <a:bodyPr/>
          <a:lstStyle>
            <a:lvl1pPr algn="ctr" defTabSz="904875" rtl="0" eaLnBrk="0" fontAlgn="base" hangingPunct="0">
              <a:spcBef>
                <a:spcPct val="0"/>
              </a:spcBef>
              <a:spcAft>
                <a:spcPct val="0"/>
              </a:spcAft>
              <a:defRPr sz="4400">
                <a:solidFill>
                  <a:schemeClr val="tx1"/>
                </a:solidFill>
                <a:latin typeface="+mj-lt"/>
                <a:ea typeface="+mj-ea"/>
                <a:cs typeface="+mj-cs"/>
              </a:defRPr>
            </a:lvl1pPr>
            <a:lvl2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2pPr>
            <a:lvl3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3pPr>
            <a:lvl4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4pPr>
            <a:lvl5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5pPr>
            <a:lvl6pPr marL="457207" algn="ctr" defTabSz="904888" rtl="0" eaLnBrk="0" fontAlgn="base" hangingPunct="0">
              <a:spcBef>
                <a:spcPct val="0"/>
              </a:spcBef>
              <a:spcAft>
                <a:spcPct val="0"/>
              </a:spcAft>
              <a:defRPr sz="4400">
                <a:solidFill>
                  <a:schemeClr val="tx1"/>
                </a:solidFill>
                <a:latin typeface="Calibri" pitchFamily="2" charset="0"/>
                <a:ea typeface="宋体" pitchFamily="2" charset="-122"/>
              </a:defRPr>
            </a:lvl6pPr>
            <a:lvl7pPr marL="914414" algn="ctr" defTabSz="904888" rtl="0" eaLnBrk="0" fontAlgn="base" hangingPunct="0">
              <a:spcBef>
                <a:spcPct val="0"/>
              </a:spcBef>
              <a:spcAft>
                <a:spcPct val="0"/>
              </a:spcAft>
              <a:defRPr sz="4400">
                <a:solidFill>
                  <a:schemeClr val="tx1"/>
                </a:solidFill>
                <a:latin typeface="Calibri" pitchFamily="2" charset="0"/>
                <a:ea typeface="宋体" pitchFamily="2" charset="-122"/>
              </a:defRPr>
            </a:lvl7pPr>
            <a:lvl8pPr marL="1371620" algn="ctr" defTabSz="904888" rtl="0" eaLnBrk="0" fontAlgn="base" hangingPunct="0">
              <a:spcBef>
                <a:spcPct val="0"/>
              </a:spcBef>
              <a:spcAft>
                <a:spcPct val="0"/>
              </a:spcAft>
              <a:defRPr sz="4400">
                <a:solidFill>
                  <a:schemeClr val="tx1"/>
                </a:solidFill>
                <a:latin typeface="Calibri" pitchFamily="2" charset="0"/>
                <a:ea typeface="宋体" pitchFamily="2" charset="-122"/>
              </a:defRPr>
            </a:lvl8pPr>
            <a:lvl9pPr marL="1828827" algn="ctr" defTabSz="904888" rtl="0" eaLnBrk="0" fontAlgn="base" hangingPunct="0">
              <a:spcBef>
                <a:spcPct val="0"/>
              </a:spcBef>
              <a:spcAft>
                <a:spcPct val="0"/>
              </a:spcAft>
              <a:defRPr sz="4400">
                <a:solidFill>
                  <a:schemeClr val="tx1"/>
                </a:solidFill>
                <a:latin typeface="Calibri" pitchFamily="2" charset="0"/>
                <a:ea typeface="宋体" pitchFamily="2" charset="-122"/>
              </a:defRPr>
            </a:lvl9pPr>
          </a:lstStyle>
          <a:p>
            <a:r>
              <a:rPr lang="en-US" altLang="zh-TW" sz="3200" b="1" dirty="0">
                <a:solidFill>
                  <a:srgbClr val="FF0000"/>
                </a:solidFill>
                <a:latin typeface="Microsoft YaHei" panose="020B0503020204020204" pitchFamily="34" charset="-122"/>
                <a:ea typeface="Microsoft YaHei" panose="020B0503020204020204" pitchFamily="34" charset="-122"/>
                <a:cs typeface="Arial Narrow"/>
              </a:rPr>
              <a:t>Shallow water potential vorticity conservation</a:t>
            </a:r>
            <a:endParaRPr lang="en-US" sz="3200" kern="0" dirty="0"/>
          </a:p>
        </p:txBody>
      </p:sp>
      <p:sp>
        <p:nvSpPr>
          <p:cNvPr id="6" name="TextBox 5">
            <a:extLst>
              <a:ext uri="{FF2B5EF4-FFF2-40B4-BE49-F238E27FC236}">
                <a16:creationId xmlns:a16="http://schemas.microsoft.com/office/drawing/2014/main" id="{2B74747E-65AC-9846-88FC-AAC5CA722150}"/>
              </a:ext>
            </a:extLst>
          </p:cNvPr>
          <p:cNvSpPr txBox="1"/>
          <p:nvPr/>
        </p:nvSpPr>
        <p:spPr>
          <a:xfrm>
            <a:off x="485775" y="1980109"/>
            <a:ext cx="3377848" cy="369332"/>
          </a:xfrm>
          <a:prstGeom prst="rect">
            <a:avLst/>
          </a:prstGeom>
          <a:noFill/>
        </p:spPr>
        <p:txBody>
          <a:bodyPr wrap="none" rtlCol="0">
            <a:spAutoFit/>
          </a:bodyPr>
          <a:lstStyle/>
          <a:p>
            <a:r>
              <a:rPr lang="en-US" dirty="0"/>
              <a:t>Horizontal momentum equation</a:t>
            </a:r>
          </a:p>
        </p:txBody>
      </p:sp>
      <p:sp>
        <p:nvSpPr>
          <p:cNvPr id="7" name="TextBox 6">
            <a:extLst>
              <a:ext uri="{FF2B5EF4-FFF2-40B4-BE49-F238E27FC236}">
                <a16:creationId xmlns:a16="http://schemas.microsoft.com/office/drawing/2014/main" id="{0BFD9CBC-080E-B042-9158-D40F0C1E3551}"/>
              </a:ext>
            </a:extLst>
          </p:cNvPr>
          <p:cNvSpPr txBox="1"/>
          <p:nvPr/>
        </p:nvSpPr>
        <p:spPr>
          <a:xfrm>
            <a:off x="453644" y="3256677"/>
            <a:ext cx="3057247" cy="369332"/>
          </a:xfrm>
          <a:prstGeom prst="rect">
            <a:avLst/>
          </a:prstGeom>
          <a:noFill/>
        </p:spPr>
        <p:txBody>
          <a:bodyPr wrap="none" rtlCol="0">
            <a:spAutoFit/>
          </a:bodyPr>
          <a:lstStyle/>
          <a:p>
            <a:r>
              <a:rPr lang="en-US" dirty="0"/>
              <a:t>Mass conservation equation</a:t>
            </a:r>
          </a:p>
        </p:txBody>
      </p:sp>
      <p:pic>
        <p:nvPicPr>
          <p:cNvPr id="8" name="Picture 7">
            <a:extLst>
              <a:ext uri="{FF2B5EF4-FFF2-40B4-BE49-F238E27FC236}">
                <a16:creationId xmlns:a16="http://schemas.microsoft.com/office/drawing/2014/main" id="{773096DD-6B9B-4B45-BCAD-7C31F0F9F7BF}"/>
              </a:ext>
            </a:extLst>
          </p:cNvPr>
          <p:cNvPicPr>
            <a:picLocks noChangeAspect="1"/>
          </p:cNvPicPr>
          <p:nvPr/>
        </p:nvPicPr>
        <p:blipFill>
          <a:blip r:embed="rId2"/>
          <a:stretch>
            <a:fillRect/>
          </a:stretch>
        </p:blipFill>
        <p:spPr>
          <a:xfrm>
            <a:off x="1486748" y="3542165"/>
            <a:ext cx="2535127" cy="1139824"/>
          </a:xfrm>
          <a:prstGeom prst="rect">
            <a:avLst/>
          </a:prstGeom>
          <a:ln>
            <a:noFill/>
          </a:ln>
        </p:spPr>
      </p:pic>
      <p:sp>
        <p:nvSpPr>
          <p:cNvPr id="12" name="Rectangle 11">
            <a:extLst>
              <a:ext uri="{FF2B5EF4-FFF2-40B4-BE49-F238E27FC236}">
                <a16:creationId xmlns:a16="http://schemas.microsoft.com/office/drawing/2014/main" id="{95043793-425C-544F-80D0-6ACCFB10B680}"/>
              </a:ext>
            </a:extLst>
          </p:cNvPr>
          <p:cNvSpPr/>
          <p:nvPr/>
        </p:nvSpPr>
        <p:spPr>
          <a:xfrm>
            <a:off x="657481" y="4744011"/>
            <a:ext cx="8406887" cy="1015663"/>
          </a:xfrm>
          <a:prstGeom prst="rect">
            <a:avLst/>
          </a:prstGeom>
        </p:spPr>
        <p:txBody>
          <a:bodyPr wrap="square">
            <a:spAutoFit/>
          </a:bodyPr>
          <a:lstStyle/>
          <a:p>
            <a:r>
              <a:rPr lang="en-US" sz="2000" dirty="0"/>
              <a:t>The shallow water potential vorticity,(</a:t>
            </a:r>
            <a:r>
              <a:rPr lang="el-GR" sz="2000" dirty="0"/>
              <a:t>ζ + </a:t>
            </a:r>
            <a:r>
              <a:rPr lang="en-US" sz="2000" dirty="0"/>
              <a:t>f)/h, is given by the absolute vorticity divided by the ﬂuid depth. Following the motion, if the absolute vorticity increases, then the depth of the ﬂuid must as well</a:t>
            </a:r>
          </a:p>
        </p:txBody>
      </p:sp>
      <p:pic>
        <p:nvPicPr>
          <p:cNvPr id="11" name="Picture 10">
            <a:extLst>
              <a:ext uri="{FF2B5EF4-FFF2-40B4-BE49-F238E27FC236}">
                <a16:creationId xmlns:a16="http://schemas.microsoft.com/office/drawing/2014/main" id="{AFBB5A13-8782-6144-A2FD-921A5EEBBB90}"/>
              </a:ext>
            </a:extLst>
          </p:cNvPr>
          <p:cNvPicPr>
            <a:picLocks noChangeAspect="1"/>
          </p:cNvPicPr>
          <p:nvPr/>
        </p:nvPicPr>
        <p:blipFill>
          <a:blip r:embed="rId3"/>
          <a:stretch>
            <a:fillRect/>
          </a:stretch>
        </p:blipFill>
        <p:spPr>
          <a:xfrm>
            <a:off x="677362" y="2360057"/>
            <a:ext cx="4360165" cy="923329"/>
          </a:xfrm>
          <a:prstGeom prst="rect">
            <a:avLst/>
          </a:prstGeom>
          <a:ln>
            <a:noFill/>
          </a:ln>
        </p:spPr>
      </p:pic>
      <p:pic>
        <p:nvPicPr>
          <p:cNvPr id="2" name="Picture 1">
            <a:extLst>
              <a:ext uri="{FF2B5EF4-FFF2-40B4-BE49-F238E27FC236}">
                <a16:creationId xmlns:a16="http://schemas.microsoft.com/office/drawing/2014/main" id="{A66410DC-7831-564B-B44E-0D6DD7163536}"/>
              </a:ext>
            </a:extLst>
          </p:cNvPr>
          <p:cNvPicPr>
            <a:picLocks noChangeAspect="1"/>
          </p:cNvPicPr>
          <p:nvPr/>
        </p:nvPicPr>
        <p:blipFill>
          <a:blip r:embed="rId4"/>
          <a:stretch>
            <a:fillRect/>
          </a:stretch>
        </p:blipFill>
        <p:spPr>
          <a:xfrm>
            <a:off x="6070631" y="2686765"/>
            <a:ext cx="2511832" cy="1139823"/>
          </a:xfrm>
          <a:prstGeom prst="rect">
            <a:avLst/>
          </a:prstGeom>
          <a:ln>
            <a:solidFill>
              <a:schemeClr val="accent6"/>
            </a:solidFill>
          </a:ln>
        </p:spPr>
      </p:pic>
      <p:sp>
        <p:nvSpPr>
          <p:cNvPr id="10" name="Right Arrow 9">
            <a:extLst>
              <a:ext uri="{FF2B5EF4-FFF2-40B4-BE49-F238E27FC236}">
                <a16:creationId xmlns:a16="http://schemas.microsoft.com/office/drawing/2014/main" id="{793663A0-9DB9-0E4B-9889-351D3AC63858}"/>
              </a:ext>
            </a:extLst>
          </p:cNvPr>
          <p:cNvSpPr/>
          <p:nvPr/>
        </p:nvSpPr>
        <p:spPr bwMode="auto">
          <a:xfrm>
            <a:off x="5156499" y="3283386"/>
            <a:ext cx="543478" cy="406319"/>
          </a:xfrm>
          <a:prstGeom prst="rightArrow">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4875"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宋体" pitchFamily="2" charset="-122"/>
            </a:endParaRPr>
          </a:p>
        </p:txBody>
      </p:sp>
      <p:sp>
        <p:nvSpPr>
          <p:cNvPr id="13" name="Rectangle 12">
            <a:extLst>
              <a:ext uri="{FF2B5EF4-FFF2-40B4-BE49-F238E27FC236}">
                <a16:creationId xmlns:a16="http://schemas.microsoft.com/office/drawing/2014/main" id="{D79F24D9-35D7-7840-BC62-0FF221DAA825}"/>
              </a:ext>
            </a:extLst>
          </p:cNvPr>
          <p:cNvSpPr/>
          <p:nvPr/>
        </p:nvSpPr>
        <p:spPr>
          <a:xfrm>
            <a:off x="5500291" y="1967401"/>
            <a:ext cx="3636130" cy="646331"/>
          </a:xfrm>
          <a:prstGeom prst="rect">
            <a:avLst/>
          </a:prstGeom>
        </p:spPr>
        <p:txBody>
          <a:bodyPr wrap="square">
            <a:spAutoFit/>
          </a:bodyPr>
          <a:lstStyle/>
          <a:p>
            <a:pPr algn="ctr"/>
            <a:r>
              <a:rPr lang="en-US" dirty="0"/>
              <a:t>Rossby Potential Vorticity Conservation Law</a:t>
            </a:r>
          </a:p>
        </p:txBody>
      </p:sp>
    </p:spTree>
    <p:extLst>
      <p:ext uri="{BB962C8B-B14F-4D97-AF65-F5344CB8AC3E}">
        <p14:creationId xmlns:p14="http://schemas.microsoft.com/office/powerpoint/2010/main" val="359474685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8A5981-9B85-CD44-A6E3-199AC6ADABCC}"/>
              </a:ext>
            </a:extLst>
          </p:cNvPr>
          <p:cNvSpPr>
            <a:spLocks noGrp="1"/>
          </p:cNvSpPr>
          <p:nvPr>
            <p:ph type="sldNum" sz="quarter" idx="12"/>
          </p:nvPr>
        </p:nvSpPr>
        <p:spPr/>
        <p:txBody>
          <a:bodyPr/>
          <a:lstStyle/>
          <a:p>
            <a:pPr>
              <a:defRPr/>
            </a:pPr>
            <a:fld id="{B3DD023D-70E8-E542-A2AC-A0326937671E}" type="slidenum">
              <a:rPr lang="en-US" altLang="zh-CN" smtClean="0"/>
              <a:pPr>
                <a:defRPr/>
              </a:pPr>
              <a:t>28</a:t>
            </a:fld>
            <a:endParaRPr lang="zh-CN" altLang="zh-CN" dirty="0"/>
          </a:p>
        </p:txBody>
      </p:sp>
      <p:sp>
        <p:nvSpPr>
          <p:cNvPr id="4" name="Title 1">
            <a:extLst>
              <a:ext uri="{FF2B5EF4-FFF2-40B4-BE49-F238E27FC236}">
                <a16:creationId xmlns:a16="http://schemas.microsoft.com/office/drawing/2014/main" id="{6EACE159-1FB9-2D44-A8F2-362BFFBFA3F0}"/>
              </a:ext>
            </a:extLst>
          </p:cNvPr>
          <p:cNvSpPr txBox="1">
            <a:spLocks noGrp="1"/>
          </p:cNvSpPr>
          <p:nvPr>
            <p:ph type="title"/>
          </p:nvPr>
        </p:nvSpPr>
        <p:spPr>
          <a:xfrm>
            <a:off x="485775" y="323850"/>
            <a:ext cx="8750300" cy="1139825"/>
          </a:xfrm>
          <a:prstGeom prst="rect">
            <a:avLst/>
          </a:prstGeom>
        </p:spPr>
        <p:txBody>
          <a:bodyPr/>
          <a:lstStyle>
            <a:lvl1pPr algn="ctr" defTabSz="904875" rtl="0" eaLnBrk="0" fontAlgn="base" hangingPunct="0">
              <a:spcBef>
                <a:spcPct val="0"/>
              </a:spcBef>
              <a:spcAft>
                <a:spcPct val="0"/>
              </a:spcAft>
              <a:defRPr sz="4400">
                <a:solidFill>
                  <a:schemeClr val="tx1"/>
                </a:solidFill>
                <a:latin typeface="+mj-lt"/>
                <a:ea typeface="+mj-ea"/>
                <a:cs typeface="+mj-cs"/>
              </a:defRPr>
            </a:lvl1pPr>
            <a:lvl2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2pPr>
            <a:lvl3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3pPr>
            <a:lvl4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4pPr>
            <a:lvl5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5pPr>
            <a:lvl6pPr marL="457207" algn="ctr" defTabSz="904888" rtl="0" eaLnBrk="0" fontAlgn="base" hangingPunct="0">
              <a:spcBef>
                <a:spcPct val="0"/>
              </a:spcBef>
              <a:spcAft>
                <a:spcPct val="0"/>
              </a:spcAft>
              <a:defRPr sz="4400">
                <a:solidFill>
                  <a:schemeClr val="tx1"/>
                </a:solidFill>
                <a:latin typeface="Calibri" pitchFamily="2" charset="0"/>
                <a:ea typeface="宋体" pitchFamily="2" charset="-122"/>
              </a:defRPr>
            </a:lvl6pPr>
            <a:lvl7pPr marL="914414" algn="ctr" defTabSz="904888" rtl="0" eaLnBrk="0" fontAlgn="base" hangingPunct="0">
              <a:spcBef>
                <a:spcPct val="0"/>
              </a:spcBef>
              <a:spcAft>
                <a:spcPct val="0"/>
              </a:spcAft>
              <a:defRPr sz="4400">
                <a:solidFill>
                  <a:schemeClr val="tx1"/>
                </a:solidFill>
                <a:latin typeface="Calibri" pitchFamily="2" charset="0"/>
                <a:ea typeface="宋体" pitchFamily="2" charset="-122"/>
              </a:defRPr>
            </a:lvl7pPr>
            <a:lvl8pPr marL="1371620" algn="ctr" defTabSz="904888" rtl="0" eaLnBrk="0" fontAlgn="base" hangingPunct="0">
              <a:spcBef>
                <a:spcPct val="0"/>
              </a:spcBef>
              <a:spcAft>
                <a:spcPct val="0"/>
              </a:spcAft>
              <a:defRPr sz="4400">
                <a:solidFill>
                  <a:schemeClr val="tx1"/>
                </a:solidFill>
                <a:latin typeface="Calibri" pitchFamily="2" charset="0"/>
                <a:ea typeface="宋体" pitchFamily="2" charset="-122"/>
              </a:defRPr>
            </a:lvl8pPr>
            <a:lvl9pPr marL="1828827" algn="ctr" defTabSz="904888" rtl="0" eaLnBrk="0" fontAlgn="base" hangingPunct="0">
              <a:spcBef>
                <a:spcPct val="0"/>
              </a:spcBef>
              <a:spcAft>
                <a:spcPct val="0"/>
              </a:spcAft>
              <a:defRPr sz="4400">
                <a:solidFill>
                  <a:schemeClr val="tx1"/>
                </a:solidFill>
                <a:latin typeface="Calibri" pitchFamily="2" charset="0"/>
                <a:ea typeface="宋体" pitchFamily="2" charset="-122"/>
              </a:defRPr>
            </a:lvl9pPr>
          </a:lstStyle>
          <a:p>
            <a:r>
              <a:rPr lang="en-US" altLang="zh-TW" sz="3200" b="1" dirty="0">
                <a:solidFill>
                  <a:srgbClr val="FF0000"/>
                </a:solidFill>
                <a:latin typeface="Microsoft YaHei" panose="020B0503020204020204" pitchFamily="34" charset="-122"/>
                <a:ea typeface="Microsoft YaHei" panose="020B0503020204020204" pitchFamily="34" charset="-122"/>
                <a:cs typeface="Arial Narrow"/>
              </a:rPr>
              <a:t>Application: Flows Cross Over a Mountain</a:t>
            </a:r>
            <a:endParaRPr lang="en-US" sz="3200" kern="0" dirty="0"/>
          </a:p>
        </p:txBody>
      </p:sp>
      <p:pic>
        <p:nvPicPr>
          <p:cNvPr id="5" name="Picture 4">
            <a:extLst>
              <a:ext uri="{FF2B5EF4-FFF2-40B4-BE49-F238E27FC236}">
                <a16:creationId xmlns:a16="http://schemas.microsoft.com/office/drawing/2014/main" id="{77AE9A37-A226-7144-A380-1B7B3D86192B}"/>
              </a:ext>
            </a:extLst>
          </p:cNvPr>
          <p:cNvPicPr>
            <a:picLocks noChangeAspect="1"/>
          </p:cNvPicPr>
          <p:nvPr/>
        </p:nvPicPr>
        <p:blipFill>
          <a:blip r:embed="rId2"/>
          <a:stretch>
            <a:fillRect/>
          </a:stretch>
        </p:blipFill>
        <p:spPr>
          <a:xfrm>
            <a:off x="180405" y="1463675"/>
            <a:ext cx="6982881" cy="4265317"/>
          </a:xfrm>
          <a:prstGeom prst="rect">
            <a:avLst/>
          </a:prstGeom>
        </p:spPr>
      </p:pic>
      <p:pic>
        <p:nvPicPr>
          <p:cNvPr id="13" name="Picture 12">
            <a:extLst>
              <a:ext uri="{FF2B5EF4-FFF2-40B4-BE49-F238E27FC236}">
                <a16:creationId xmlns:a16="http://schemas.microsoft.com/office/drawing/2014/main" id="{A6344076-9060-9F44-A933-E08BED268F34}"/>
              </a:ext>
            </a:extLst>
          </p:cNvPr>
          <p:cNvPicPr>
            <a:picLocks noChangeAspect="1"/>
          </p:cNvPicPr>
          <p:nvPr/>
        </p:nvPicPr>
        <p:blipFill rotWithShape="1">
          <a:blip r:embed="rId3"/>
          <a:srcRect r="48391"/>
          <a:stretch/>
        </p:blipFill>
        <p:spPr>
          <a:xfrm>
            <a:off x="6457597" y="1111546"/>
            <a:ext cx="3220007" cy="1906433"/>
          </a:xfrm>
          <a:prstGeom prst="rect">
            <a:avLst/>
          </a:prstGeom>
        </p:spPr>
      </p:pic>
      <p:sp>
        <p:nvSpPr>
          <p:cNvPr id="14" name="Rectangle 13">
            <a:extLst>
              <a:ext uri="{FF2B5EF4-FFF2-40B4-BE49-F238E27FC236}">
                <a16:creationId xmlns:a16="http://schemas.microsoft.com/office/drawing/2014/main" id="{F4BAD353-0662-0D41-BDC8-DFAA4B767219}"/>
              </a:ext>
            </a:extLst>
          </p:cNvPr>
          <p:cNvSpPr/>
          <p:nvPr/>
        </p:nvSpPr>
        <p:spPr bwMode="auto">
          <a:xfrm>
            <a:off x="9236075" y="1111546"/>
            <a:ext cx="485775" cy="9532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4875"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Rectangle 14">
            <a:extLst>
              <a:ext uri="{FF2B5EF4-FFF2-40B4-BE49-F238E27FC236}">
                <a16:creationId xmlns:a16="http://schemas.microsoft.com/office/drawing/2014/main" id="{D683C0A2-A185-A440-91A7-2C813C9A44C2}"/>
              </a:ext>
            </a:extLst>
          </p:cNvPr>
          <p:cNvSpPr/>
          <p:nvPr/>
        </p:nvSpPr>
        <p:spPr>
          <a:xfrm>
            <a:off x="7219475" y="3398518"/>
            <a:ext cx="2430462" cy="2246769"/>
          </a:xfrm>
          <a:prstGeom prst="rect">
            <a:avLst/>
          </a:prstGeom>
        </p:spPr>
        <p:txBody>
          <a:bodyPr wrap="square">
            <a:spAutoFit/>
          </a:bodyPr>
          <a:lstStyle/>
          <a:p>
            <a:r>
              <a:rPr lang="en-US" sz="1400" b="1" dirty="0"/>
              <a:t>Before</a:t>
            </a:r>
            <a:r>
              <a:rPr lang="en-US" sz="1400" dirty="0"/>
              <a:t>:</a:t>
            </a:r>
          </a:p>
          <a:p>
            <a:r>
              <a:rPr lang="en-US" sz="1400" dirty="0"/>
              <a:t>the air column will acquire anticyclonic vorticity and move southward</a:t>
            </a:r>
          </a:p>
          <a:p>
            <a:endParaRPr lang="en-US" sz="1400" dirty="0"/>
          </a:p>
          <a:p>
            <a:r>
              <a:rPr lang="en-US" sz="1400" b="1" dirty="0"/>
              <a:t>After:</a:t>
            </a:r>
          </a:p>
          <a:p>
            <a:r>
              <a:rPr lang="en-US" sz="1400" dirty="0"/>
              <a:t>acquire cyclonic curvature and the air column will be deﬂected poleward</a:t>
            </a:r>
          </a:p>
          <a:p>
            <a:endParaRPr lang="en-US" sz="1400" dirty="0"/>
          </a:p>
        </p:txBody>
      </p:sp>
      <p:sp>
        <p:nvSpPr>
          <p:cNvPr id="16" name="Rectangle 15">
            <a:extLst>
              <a:ext uri="{FF2B5EF4-FFF2-40B4-BE49-F238E27FC236}">
                <a16:creationId xmlns:a16="http://schemas.microsoft.com/office/drawing/2014/main" id="{D8A088E0-BD58-BC41-A07B-70975A917D84}"/>
              </a:ext>
            </a:extLst>
          </p:cNvPr>
          <p:cNvSpPr/>
          <p:nvPr/>
        </p:nvSpPr>
        <p:spPr>
          <a:xfrm>
            <a:off x="7100620" y="5896455"/>
            <a:ext cx="2621230" cy="369332"/>
          </a:xfrm>
          <a:prstGeom prst="rect">
            <a:avLst/>
          </a:prstGeom>
        </p:spPr>
        <p:txBody>
          <a:bodyPr wrap="none">
            <a:spAutoFit/>
          </a:bodyPr>
          <a:lstStyle/>
          <a:p>
            <a:r>
              <a:rPr lang="en-US" dirty="0"/>
              <a:t>wave train downstream.</a:t>
            </a:r>
          </a:p>
        </p:txBody>
      </p:sp>
    </p:spTree>
    <p:extLst>
      <p:ext uri="{BB962C8B-B14F-4D97-AF65-F5344CB8AC3E}">
        <p14:creationId xmlns:p14="http://schemas.microsoft.com/office/powerpoint/2010/main" val="252364151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E93D4A-53EA-C347-BB11-B820C7DD32CA}"/>
              </a:ext>
            </a:extLst>
          </p:cNvPr>
          <p:cNvSpPr>
            <a:spLocks noGrp="1"/>
          </p:cNvSpPr>
          <p:nvPr>
            <p:ph type="sldNum" sz="quarter" idx="12"/>
          </p:nvPr>
        </p:nvSpPr>
        <p:spPr/>
        <p:txBody>
          <a:bodyPr/>
          <a:lstStyle/>
          <a:p>
            <a:pPr>
              <a:defRPr/>
            </a:pPr>
            <a:fld id="{B3DD023D-70E8-E542-A2AC-A0326937671E}" type="slidenum">
              <a:rPr lang="en-US" altLang="zh-CN" smtClean="0"/>
              <a:pPr>
                <a:defRPr/>
              </a:pPr>
              <a:t>29</a:t>
            </a:fld>
            <a:endParaRPr lang="zh-CN" altLang="zh-CN" dirty="0"/>
          </a:p>
        </p:txBody>
      </p:sp>
      <p:pic>
        <p:nvPicPr>
          <p:cNvPr id="4" name="Picture 3">
            <a:extLst>
              <a:ext uri="{FF2B5EF4-FFF2-40B4-BE49-F238E27FC236}">
                <a16:creationId xmlns:a16="http://schemas.microsoft.com/office/drawing/2014/main" id="{61ADA1C5-FDC3-8F41-B425-984E79985E22}"/>
              </a:ext>
            </a:extLst>
          </p:cNvPr>
          <p:cNvPicPr>
            <a:picLocks noChangeAspect="1"/>
          </p:cNvPicPr>
          <p:nvPr/>
        </p:nvPicPr>
        <p:blipFill>
          <a:blip r:embed="rId3"/>
          <a:stretch>
            <a:fillRect/>
          </a:stretch>
        </p:blipFill>
        <p:spPr>
          <a:xfrm>
            <a:off x="1316161" y="1565915"/>
            <a:ext cx="6785645" cy="4637472"/>
          </a:xfrm>
          <a:prstGeom prst="rect">
            <a:avLst/>
          </a:prstGeom>
        </p:spPr>
      </p:pic>
      <p:sp>
        <p:nvSpPr>
          <p:cNvPr id="7" name="Title 1">
            <a:extLst>
              <a:ext uri="{FF2B5EF4-FFF2-40B4-BE49-F238E27FC236}">
                <a16:creationId xmlns:a16="http://schemas.microsoft.com/office/drawing/2014/main" id="{F59ABCFF-A84C-C44D-AA37-06CAB21B307E}"/>
              </a:ext>
            </a:extLst>
          </p:cNvPr>
          <p:cNvSpPr txBox="1">
            <a:spLocks noGrp="1"/>
          </p:cNvSpPr>
          <p:nvPr>
            <p:ph type="title"/>
          </p:nvPr>
        </p:nvSpPr>
        <p:spPr>
          <a:xfrm>
            <a:off x="485775" y="323850"/>
            <a:ext cx="8750300" cy="1139825"/>
          </a:xfrm>
          <a:prstGeom prst="rect">
            <a:avLst/>
          </a:prstGeom>
        </p:spPr>
        <p:txBody>
          <a:bodyPr/>
          <a:lstStyle>
            <a:lvl1pPr algn="ctr" defTabSz="904875" rtl="0" eaLnBrk="0" fontAlgn="base" hangingPunct="0">
              <a:spcBef>
                <a:spcPct val="0"/>
              </a:spcBef>
              <a:spcAft>
                <a:spcPct val="0"/>
              </a:spcAft>
              <a:defRPr sz="4400">
                <a:solidFill>
                  <a:schemeClr val="tx1"/>
                </a:solidFill>
                <a:latin typeface="+mj-lt"/>
                <a:ea typeface="+mj-ea"/>
                <a:cs typeface="+mj-cs"/>
              </a:defRPr>
            </a:lvl1pPr>
            <a:lvl2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2pPr>
            <a:lvl3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3pPr>
            <a:lvl4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4pPr>
            <a:lvl5pPr algn="ctr" defTabSz="904875" rtl="0" eaLnBrk="0" fontAlgn="base" hangingPunct="0">
              <a:spcBef>
                <a:spcPct val="0"/>
              </a:spcBef>
              <a:spcAft>
                <a:spcPct val="0"/>
              </a:spcAft>
              <a:defRPr sz="4400">
                <a:solidFill>
                  <a:schemeClr val="tx1"/>
                </a:solidFill>
                <a:latin typeface="Calibri" pitchFamily="2" charset="0"/>
                <a:ea typeface="宋体" pitchFamily="2" charset="-122"/>
              </a:defRPr>
            </a:lvl5pPr>
            <a:lvl6pPr marL="457207" algn="ctr" defTabSz="904888" rtl="0" eaLnBrk="0" fontAlgn="base" hangingPunct="0">
              <a:spcBef>
                <a:spcPct val="0"/>
              </a:spcBef>
              <a:spcAft>
                <a:spcPct val="0"/>
              </a:spcAft>
              <a:defRPr sz="4400">
                <a:solidFill>
                  <a:schemeClr val="tx1"/>
                </a:solidFill>
                <a:latin typeface="Calibri" pitchFamily="2" charset="0"/>
                <a:ea typeface="宋体" pitchFamily="2" charset="-122"/>
              </a:defRPr>
            </a:lvl6pPr>
            <a:lvl7pPr marL="914414" algn="ctr" defTabSz="904888" rtl="0" eaLnBrk="0" fontAlgn="base" hangingPunct="0">
              <a:spcBef>
                <a:spcPct val="0"/>
              </a:spcBef>
              <a:spcAft>
                <a:spcPct val="0"/>
              </a:spcAft>
              <a:defRPr sz="4400">
                <a:solidFill>
                  <a:schemeClr val="tx1"/>
                </a:solidFill>
                <a:latin typeface="Calibri" pitchFamily="2" charset="0"/>
                <a:ea typeface="宋体" pitchFamily="2" charset="-122"/>
              </a:defRPr>
            </a:lvl7pPr>
            <a:lvl8pPr marL="1371620" algn="ctr" defTabSz="904888" rtl="0" eaLnBrk="0" fontAlgn="base" hangingPunct="0">
              <a:spcBef>
                <a:spcPct val="0"/>
              </a:spcBef>
              <a:spcAft>
                <a:spcPct val="0"/>
              </a:spcAft>
              <a:defRPr sz="4400">
                <a:solidFill>
                  <a:schemeClr val="tx1"/>
                </a:solidFill>
                <a:latin typeface="Calibri" pitchFamily="2" charset="0"/>
                <a:ea typeface="宋体" pitchFamily="2" charset="-122"/>
              </a:defRPr>
            </a:lvl8pPr>
            <a:lvl9pPr marL="1828827" algn="ctr" defTabSz="904888" rtl="0" eaLnBrk="0" fontAlgn="base" hangingPunct="0">
              <a:spcBef>
                <a:spcPct val="0"/>
              </a:spcBef>
              <a:spcAft>
                <a:spcPct val="0"/>
              </a:spcAft>
              <a:defRPr sz="4400">
                <a:solidFill>
                  <a:schemeClr val="tx1"/>
                </a:solidFill>
                <a:latin typeface="Calibri" pitchFamily="2" charset="0"/>
                <a:ea typeface="宋体" pitchFamily="2" charset="-122"/>
              </a:defRPr>
            </a:lvl9pPr>
          </a:lstStyle>
          <a:p>
            <a:r>
              <a:rPr lang="en-US" altLang="zh-TW" sz="3200" b="1" dirty="0">
                <a:solidFill>
                  <a:srgbClr val="FF0000"/>
                </a:solidFill>
                <a:latin typeface="Microsoft YaHei" panose="020B0503020204020204" pitchFamily="34" charset="-122"/>
                <a:ea typeface="Microsoft YaHei" panose="020B0503020204020204" pitchFamily="34" charset="-122"/>
                <a:cs typeface="Arial Narrow"/>
              </a:rPr>
              <a:t>Application: Flows Cross Over a Mountain</a:t>
            </a:r>
            <a:endParaRPr lang="en-US" sz="3200" kern="0" dirty="0"/>
          </a:p>
        </p:txBody>
      </p:sp>
    </p:spTree>
    <p:extLst>
      <p:ext uri="{BB962C8B-B14F-4D97-AF65-F5344CB8AC3E}">
        <p14:creationId xmlns:p14="http://schemas.microsoft.com/office/powerpoint/2010/main" val="424857237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A6E68-C5E2-8542-B89C-3BBC031863A3}"/>
              </a:ext>
            </a:extLst>
          </p:cNvPr>
          <p:cNvSpPr>
            <a:spLocks noGrp="1"/>
          </p:cNvSpPr>
          <p:nvPr>
            <p:ph type="title"/>
          </p:nvPr>
        </p:nvSpPr>
        <p:spPr/>
        <p:txBody>
          <a:bodyPr/>
          <a:lstStyle/>
          <a:p>
            <a:r>
              <a:rPr lang="en-US" altLang="zh-CN" b="1" dirty="0">
                <a:solidFill>
                  <a:srgbClr val="FF0000"/>
                </a:solidFill>
                <a:ea typeface="Microsoft YaHei" panose="020B0503020204020204" pitchFamily="34" charset="-122"/>
              </a:rPr>
              <a:t>Circulation</a:t>
            </a:r>
            <a:endParaRPr lang="en-US" dirty="0"/>
          </a:p>
        </p:txBody>
      </p:sp>
      <p:sp>
        <p:nvSpPr>
          <p:cNvPr id="2" name="Slide Number Placeholder 1">
            <a:extLst>
              <a:ext uri="{FF2B5EF4-FFF2-40B4-BE49-F238E27FC236}">
                <a16:creationId xmlns:a16="http://schemas.microsoft.com/office/drawing/2014/main" id="{3437141D-8B31-3F41-B6C1-A776AB9B480A}"/>
              </a:ext>
            </a:extLst>
          </p:cNvPr>
          <p:cNvSpPr>
            <a:spLocks noGrp="1"/>
          </p:cNvSpPr>
          <p:nvPr>
            <p:ph type="sldNum" sz="quarter" idx="12"/>
          </p:nvPr>
        </p:nvSpPr>
        <p:spPr/>
        <p:txBody>
          <a:bodyPr/>
          <a:lstStyle/>
          <a:p>
            <a:pPr>
              <a:defRPr/>
            </a:pPr>
            <a:fld id="{0110085B-362B-104B-9170-A77917246491}" type="slidenum">
              <a:rPr lang="en-US" altLang="zh-CN" smtClean="0"/>
              <a:pPr>
                <a:defRPr/>
              </a:pPr>
              <a:t>3</a:t>
            </a:fld>
            <a:endParaRPr lang="zh-CN" altLang="zh-CN"/>
          </a:p>
        </p:txBody>
      </p:sp>
      <p:sp>
        <p:nvSpPr>
          <p:cNvPr id="4" name="Rectangle 3">
            <a:extLst>
              <a:ext uri="{FF2B5EF4-FFF2-40B4-BE49-F238E27FC236}">
                <a16:creationId xmlns:a16="http://schemas.microsoft.com/office/drawing/2014/main" id="{9284295A-4DA6-E543-894D-286CD1F1836E}"/>
              </a:ext>
            </a:extLst>
          </p:cNvPr>
          <p:cNvSpPr/>
          <p:nvPr/>
        </p:nvSpPr>
        <p:spPr>
          <a:xfrm>
            <a:off x="612453" y="1260029"/>
            <a:ext cx="8623622" cy="1384995"/>
          </a:xfrm>
          <a:prstGeom prst="rect">
            <a:avLst/>
          </a:prstGeom>
        </p:spPr>
        <p:txBody>
          <a:bodyPr wrap="square">
            <a:spAutoFit/>
          </a:bodyPr>
          <a:lstStyle/>
          <a:p>
            <a:pPr marL="285750" indent="-285750">
              <a:buFont typeface="Arial" panose="020B0604020202020204" pitchFamily="34" charset="0"/>
              <a:buChar char="•"/>
            </a:pPr>
            <a:r>
              <a:rPr lang="en-US" altLang="zh-CN" sz="2800" dirty="0"/>
              <a:t>The</a:t>
            </a:r>
            <a:r>
              <a:rPr lang="zh-CN" altLang="en-US" sz="2800" dirty="0"/>
              <a:t> </a:t>
            </a:r>
            <a:r>
              <a:rPr lang="en-US" altLang="zh-CN" sz="2800" i="1" dirty="0"/>
              <a:t>c</a:t>
            </a:r>
            <a:r>
              <a:rPr lang="en-US" sz="2800" i="1" dirty="0"/>
              <a:t>irculation</a:t>
            </a:r>
            <a:r>
              <a:rPr lang="zh-CN" altLang="en-US" sz="2800" i="1" dirty="0"/>
              <a:t> </a:t>
            </a:r>
            <a:r>
              <a:rPr lang="en-US" altLang="zh-CN" sz="2800" i="1" dirty="0"/>
              <a:t>(</a:t>
            </a:r>
            <a:r>
              <a:rPr lang="en-US" sz="2800" i="1" dirty="0"/>
              <a:t>C</a:t>
            </a:r>
            <a:r>
              <a:rPr lang="en-US" altLang="zh-CN" sz="2800" dirty="0"/>
              <a:t>),</a:t>
            </a:r>
            <a:r>
              <a:rPr lang="en-US" sz="2800" dirty="0"/>
              <a:t> is defined as the line integral along the contour of the component of the velocity vector that is locally tangent to the contour</a:t>
            </a:r>
            <a:r>
              <a:rPr lang="en-US" altLang="zh-CN" sz="2800" dirty="0"/>
              <a:t>.</a:t>
            </a:r>
            <a:endParaRPr lang="en-US" sz="2800" dirty="0"/>
          </a:p>
        </p:txBody>
      </p:sp>
      <p:graphicFrame>
        <p:nvGraphicFramePr>
          <p:cNvPr id="5" name="Object 4">
            <a:extLst>
              <a:ext uri="{FF2B5EF4-FFF2-40B4-BE49-F238E27FC236}">
                <a16:creationId xmlns:a16="http://schemas.microsoft.com/office/drawing/2014/main" id="{481D676D-2ABD-7C4A-A65B-A75B8CB4DACC}"/>
              </a:ext>
            </a:extLst>
          </p:cNvPr>
          <p:cNvGraphicFramePr>
            <a:graphicFrameLocks noChangeAspect="1"/>
          </p:cNvGraphicFramePr>
          <p:nvPr>
            <p:extLst>
              <p:ext uri="{D42A27DB-BD31-4B8C-83A1-F6EECF244321}">
                <p14:modId xmlns:p14="http://schemas.microsoft.com/office/powerpoint/2010/main" val="2073128414"/>
              </p:ext>
            </p:extLst>
          </p:nvPr>
        </p:nvGraphicFramePr>
        <p:xfrm>
          <a:off x="5947312" y="3085355"/>
          <a:ext cx="3030075" cy="2516646"/>
        </p:xfrm>
        <a:graphic>
          <a:graphicData uri="http://schemas.openxmlformats.org/presentationml/2006/ole">
            <mc:AlternateContent xmlns:mc="http://schemas.openxmlformats.org/markup-compatibility/2006">
              <mc:Choice xmlns:v="urn:schemas-microsoft-com:vml" Requires="v">
                <p:oleObj spid="_x0000_s1053" name="Document" r:id="rId3" imgW="4572000" imgH="3797300" progId="Word.Document.12">
                  <p:embed/>
                </p:oleObj>
              </mc:Choice>
              <mc:Fallback>
                <p:oleObj name="Document" r:id="rId3" imgW="4572000" imgH="3797300" progId="Word.Document.12">
                  <p:embed/>
                  <p:pic>
                    <p:nvPicPr>
                      <p:cNvPr id="4" name="Object 3"/>
                      <p:cNvPicPr/>
                      <p:nvPr/>
                    </p:nvPicPr>
                    <p:blipFill>
                      <a:blip r:embed="rId4"/>
                      <a:stretch>
                        <a:fillRect/>
                      </a:stretch>
                    </p:blipFill>
                    <p:spPr>
                      <a:xfrm>
                        <a:off x="5947312" y="3085355"/>
                        <a:ext cx="3030075" cy="2516646"/>
                      </a:xfrm>
                      <a:prstGeom prst="rect">
                        <a:avLst/>
                      </a:prstGeom>
                    </p:spPr>
                  </p:pic>
                </p:oleObj>
              </mc:Fallback>
            </mc:AlternateContent>
          </a:graphicData>
        </a:graphic>
      </p:graphicFrame>
      <p:pic>
        <p:nvPicPr>
          <p:cNvPr id="6" name="Picture 5" descr="Screen Shot 2016-10-20 at 1.14.12 PM.png">
            <a:extLst>
              <a:ext uri="{FF2B5EF4-FFF2-40B4-BE49-F238E27FC236}">
                <a16:creationId xmlns:a16="http://schemas.microsoft.com/office/drawing/2014/main" id="{C1947EFB-3B41-7F47-BBD8-5A56B21EB5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4463" y="3696664"/>
            <a:ext cx="4816486" cy="997701"/>
          </a:xfrm>
          <a:prstGeom prst="rect">
            <a:avLst/>
          </a:prstGeom>
          <a:solidFill>
            <a:srgbClr val="DDD9C3"/>
          </a:solidFill>
        </p:spPr>
      </p:pic>
    </p:spTree>
    <p:extLst>
      <p:ext uri="{BB962C8B-B14F-4D97-AF65-F5344CB8AC3E}">
        <p14:creationId xmlns:p14="http://schemas.microsoft.com/office/powerpoint/2010/main" val="230688153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49AA-64FF-D34B-853F-CDA8DF8E9AB7}"/>
              </a:ext>
            </a:extLst>
          </p:cNvPr>
          <p:cNvSpPr>
            <a:spLocks noGrp="1"/>
          </p:cNvSpPr>
          <p:nvPr>
            <p:ph type="title"/>
          </p:nvPr>
        </p:nvSpPr>
        <p:spPr>
          <a:xfrm>
            <a:off x="729456" y="971997"/>
            <a:ext cx="8262938" cy="1358900"/>
          </a:xfrm>
        </p:spPr>
        <p:txBody>
          <a:bodyPr/>
          <a:lstStyle/>
          <a:p>
            <a:r>
              <a:rPr lang="en-US" altLang="zh-CN" dirty="0">
                <a:solidFill>
                  <a:srgbClr val="FF0000"/>
                </a:solidFill>
              </a:rPr>
              <a:t>Next Lecture</a:t>
            </a:r>
            <a:br>
              <a:rPr lang="en-US" altLang="zh-CN" dirty="0">
                <a:solidFill>
                  <a:srgbClr val="FF0000"/>
                </a:solidFill>
              </a:rPr>
            </a:br>
            <a:r>
              <a:rPr lang="en-US" altLang="zh-CN" sz="3200" cap="none" dirty="0">
                <a:solidFill>
                  <a:srgbClr val="FF0000"/>
                </a:solidFill>
              </a:rPr>
              <a:t>The Potential Vorticity And Its Equation</a:t>
            </a:r>
            <a:endParaRPr lang="en-US" dirty="0">
              <a:solidFill>
                <a:srgbClr val="FF0000"/>
              </a:solidFill>
            </a:endParaRPr>
          </a:p>
        </p:txBody>
      </p:sp>
      <p:sp>
        <p:nvSpPr>
          <p:cNvPr id="4" name="Slide Number Placeholder 3">
            <a:extLst>
              <a:ext uri="{FF2B5EF4-FFF2-40B4-BE49-F238E27FC236}">
                <a16:creationId xmlns:a16="http://schemas.microsoft.com/office/drawing/2014/main" id="{73A43618-26DA-5D43-B86D-CB1273196499}"/>
              </a:ext>
            </a:extLst>
          </p:cNvPr>
          <p:cNvSpPr>
            <a:spLocks noGrp="1"/>
          </p:cNvSpPr>
          <p:nvPr>
            <p:ph type="sldNum" sz="quarter" idx="12"/>
          </p:nvPr>
        </p:nvSpPr>
        <p:spPr/>
        <p:txBody>
          <a:bodyPr/>
          <a:lstStyle/>
          <a:p>
            <a:pPr>
              <a:defRPr/>
            </a:pPr>
            <a:fld id="{7EA39FD7-3E76-2D47-ABAF-752D74FBB811}" type="slidenum">
              <a:rPr lang="en-US" altLang="zh-CN" smtClean="0"/>
              <a:pPr>
                <a:defRPr/>
              </a:pPr>
              <a:t>30</a:t>
            </a:fld>
            <a:endParaRPr lang="zh-CN" altLang="zh-CN"/>
          </a:p>
        </p:txBody>
      </p:sp>
    </p:spTree>
    <p:extLst>
      <p:ext uri="{BB962C8B-B14F-4D97-AF65-F5344CB8AC3E}">
        <p14:creationId xmlns:p14="http://schemas.microsoft.com/office/powerpoint/2010/main" val="114236880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A6E68-C5E2-8542-B89C-3BBC031863A3}"/>
              </a:ext>
            </a:extLst>
          </p:cNvPr>
          <p:cNvSpPr>
            <a:spLocks noGrp="1"/>
          </p:cNvSpPr>
          <p:nvPr>
            <p:ph type="title"/>
          </p:nvPr>
        </p:nvSpPr>
        <p:spPr/>
        <p:txBody>
          <a:bodyPr/>
          <a:lstStyle/>
          <a:p>
            <a:r>
              <a:rPr lang="en-US" altLang="zh-CN" b="1" dirty="0">
                <a:solidFill>
                  <a:srgbClr val="FF0000"/>
                </a:solidFill>
                <a:ea typeface="Microsoft YaHei" panose="020B0503020204020204" pitchFamily="34" charset="-122"/>
              </a:rPr>
              <a:t>Circulation</a:t>
            </a:r>
            <a:r>
              <a:rPr lang="zh-CN" altLang="en-US" b="1" dirty="0">
                <a:solidFill>
                  <a:srgbClr val="FF0000"/>
                </a:solidFill>
                <a:ea typeface="Microsoft YaHei" panose="020B0503020204020204" pitchFamily="34" charset="-122"/>
              </a:rPr>
              <a:t> </a:t>
            </a:r>
            <a:r>
              <a:rPr lang="en-US" altLang="zh-CN" b="1" dirty="0">
                <a:solidFill>
                  <a:srgbClr val="FF0000"/>
                </a:solidFill>
                <a:ea typeface="Microsoft YaHei" panose="020B0503020204020204" pitchFamily="34" charset="-122"/>
              </a:rPr>
              <a:t>theorem</a:t>
            </a:r>
            <a:endParaRPr lang="en-US" dirty="0"/>
          </a:p>
        </p:txBody>
      </p:sp>
      <p:sp>
        <p:nvSpPr>
          <p:cNvPr id="2" name="Slide Number Placeholder 1">
            <a:extLst>
              <a:ext uri="{FF2B5EF4-FFF2-40B4-BE49-F238E27FC236}">
                <a16:creationId xmlns:a16="http://schemas.microsoft.com/office/drawing/2014/main" id="{3437141D-8B31-3F41-B6C1-A776AB9B480A}"/>
              </a:ext>
            </a:extLst>
          </p:cNvPr>
          <p:cNvSpPr>
            <a:spLocks noGrp="1"/>
          </p:cNvSpPr>
          <p:nvPr>
            <p:ph type="sldNum" sz="quarter" idx="12"/>
          </p:nvPr>
        </p:nvSpPr>
        <p:spPr/>
        <p:txBody>
          <a:bodyPr/>
          <a:lstStyle/>
          <a:p>
            <a:pPr>
              <a:defRPr/>
            </a:pPr>
            <a:fld id="{0110085B-362B-104B-9170-A77917246491}" type="slidenum">
              <a:rPr lang="en-US" altLang="zh-CN" smtClean="0"/>
              <a:pPr>
                <a:defRPr/>
              </a:pPr>
              <a:t>4</a:t>
            </a:fld>
            <a:endParaRPr lang="zh-CN" altLang="zh-CN" dirty="0"/>
          </a:p>
        </p:txBody>
      </p:sp>
      <p:sp>
        <p:nvSpPr>
          <p:cNvPr id="4" name="Rectangle 3">
            <a:extLst>
              <a:ext uri="{FF2B5EF4-FFF2-40B4-BE49-F238E27FC236}">
                <a16:creationId xmlns:a16="http://schemas.microsoft.com/office/drawing/2014/main" id="{9284295A-4DA6-E543-894D-286CD1F1836E}"/>
              </a:ext>
            </a:extLst>
          </p:cNvPr>
          <p:cNvSpPr/>
          <p:nvPr/>
        </p:nvSpPr>
        <p:spPr>
          <a:xfrm>
            <a:off x="483260" y="1086785"/>
            <a:ext cx="8623622" cy="523220"/>
          </a:xfrm>
          <a:prstGeom prst="rect">
            <a:avLst/>
          </a:prstGeom>
        </p:spPr>
        <p:txBody>
          <a:bodyPr wrap="square">
            <a:spAutoFit/>
          </a:bodyPr>
          <a:lstStyle/>
          <a:p>
            <a:r>
              <a:rPr lang="en-US" altLang="zh-CN" sz="2800" dirty="0" err="1"/>
              <a:t>Bjerknes’s</a:t>
            </a:r>
            <a:r>
              <a:rPr lang="en-US" altLang="zh-CN" sz="2800" dirty="0"/>
              <a:t> circulation theorem</a:t>
            </a:r>
            <a:endParaRPr lang="en-US" sz="2800" dirty="0"/>
          </a:p>
        </p:txBody>
      </p:sp>
      <p:pic>
        <p:nvPicPr>
          <p:cNvPr id="7" name="Picture 6" descr="Screen Shot 2016-10-20 at 8.49.30 PM.png">
            <a:extLst>
              <a:ext uri="{FF2B5EF4-FFF2-40B4-BE49-F238E27FC236}">
                <a16:creationId xmlns:a16="http://schemas.microsoft.com/office/drawing/2014/main" id="{E885AE7A-485C-3041-AA16-9FF6F406E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7029" y="1665012"/>
            <a:ext cx="4100509" cy="1038103"/>
          </a:xfrm>
          <a:prstGeom prst="rect">
            <a:avLst/>
          </a:prstGeom>
          <a:ln w="12700" cmpd="sng">
            <a:solidFill>
              <a:srgbClr val="FF6600"/>
            </a:solidFill>
          </a:ln>
        </p:spPr>
      </p:pic>
      <p:sp>
        <p:nvSpPr>
          <p:cNvPr id="8" name="Rectangle 7">
            <a:extLst>
              <a:ext uri="{FF2B5EF4-FFF2-40B4-BE49-F238E27FC236}">
                <a16:creationId xmlns:a16="http://schemas.microsoft.com/office/drawing/2014/main" id="{041911E9-ECC2-0440-8622-5D562731D09E}"/>
              </a:ext>
            </a:extLst>
          </p:cNvPr>
          <p:cNvSpPr/>
          <p:nvPr/>
        </p:nvSpPr>
        <p:spPr>
          <a:xfrm>
            <a:off x="427034" y="4198014"/>
            <a:ext cx="8623622" cy="523220"/>
          </a:xfrm>
          <a:prstGeom prst="rect">
            <a:avLst/>
          </a:prstGeom>
        </p:spPr>
        <p:txBody>
          <a:bodyPr wrap="square">
            <a:spAutoFit/>
          </a:bodyPr>
          <a:lstStyle/>
          <a:p>
            <a:r>
              <a:rPr lang="en-US" altLang="zh-CN" sz="2800" dirty="0"/>
              <a:t>Kelvin’s circulation theorem</a:t>
            </a:r>
            <a:r>
              <a:rPr lang="zh-CN" altLang="en-US" sz="2800" dirty="0"/>
              <a:t> </a:t>
            </a:r>
            <a:r>
              <a:rPr lang="en-US" altLang="zh-CN" sz="2800" dirty="0"/>
              <a:t>(for</a:t>
            </a:r>
            <a:r>
              <a:rPr lang="zh-CN" altLang="en-US" sz="2800" dirty="0"/>
              <a:t> </a:t>
            </a:r>
            <a:r>
              <a:rPr lang="en-US" altLang="zh-CN" sz="2800" dirty="0"/>
              <a:t>a</a:t>
            </a:r>
            <a:r>
              <a:rPr lang="zh-CN" altLang="en-US" sz="2800" dirty="0"/>
              <a:t> </a:t>
            </a:r>
            <a:r>
              <a:rPr lang="en-US" altLang="zh-CN" sz="2800" dirty="0"/>
              <a:t>barotropic</a:t>
            </a:r>
            <a:r>
              <a:rPr lang="zh-CN" altLang="en-US" sz="2800" dirty="0"/>
              <a:t> </a:t>
            </a:r>
            <a:r>
              <a:rPr lang="en-US" altLang="zh-CN" sz="2800" dirty="0"/>
              <a:t>fluid)</a:t>
            </a:r>
            <a:endParaRPr lang="en-US" sz="2800" dirty="0"/>
          </a:p>
        </p:txBody>
      </p:sp>
      <p:sp>
        <p:nvSpPr>
          <p:cNvPr id="10" name="Rectangle 9">
            <a:extLst>
              <a:ext uri="{FF2B5EF4-FFF2-40B4-BE49-F238E27FC236}">
                <a16:creationId xmlns:a16="http://schemas.microsoft.com/office/drawing/2014/main" id="{19C467D4-BC0E-1340-8B71-EFF9C9BC5F65}"/>
              </a:ext>
            </a:extLst>
          </p:cNvPr>
          <p:cNvSpPr/>
          <p:nvPr/>
        </p:nvSpPr>
        <p:spPr>
          <a:xfrm>
            <a:off x="483260" y="2850400"/>
            <a:ext cx="9138525" cy="1200329"/>
          </a:xfrm>
          <a:prstGeom prst="rect">
            <a:avLst/>
          </a:prstGeom>
        </p:spPr>
        <p:txBody>
          <a:bodyPr wrap="square">
            <a:spAutoFit/>
          </a:bodyPr>
          <a:lstStyle/>
          <a:p>
            <a:r>
              <a:rPr lang="en-US" b="1" dirty="0"/>
              <a:t>Term 1: rate of change of relative circulation</a:t>
            </a:r>
          </a:p>
          <a:p>
            <a:r>
              <a:rPr lang="en-US" b="1" dirty="0"/>
              <a:t>Term 2: solenoidal term </a:t>
            </a:r>
            <a:r>
              <a:rPr lang="en-US" dirty="0"/>
              <a:t>((for</a:t>
            </a:r>
            <a:r>
              <a:rPr lang="zh-CN" altLang="en-US" dirty="0"/>
              <a:t> </a:t>
            </a:r>
            <a:r>
              <a:rPr lang="en-US" dirty="0"/>
              <a:t>a barotropic fluid, the density is a function only of pressure, and the solenoidal term is zero.)</a:t>
            </a:r>
          </a:p>
          <a:p>
            <a:r>
              <a:rPr lang="en-US" b="1" dirty="0"/>
              <a:t>Term 3: rate of change of the enclosed area projected on the equatorial plane</a:t>
            </a:r>
          </a:p>
        </p:txBody>
      </p:sp>
      <p:graphicFrame>
        <p:nvGraphicFramePr>
          <p:cNvPr id="12" name="Object 11">
            <a:extLst>
              <a:ext uri="{FF2B5EF4-FFF2-40B4-BE49-F238E27FC236}">
                <a16:creationId xmlns:a16="http://schemas.microsoft.com/office/drawing/2014/main" id="{B71F2B68-1F1A-6D4B-9FEB-14FA2061E13E}"/>
              </a:ext>
            </a:extLst>
          </p:cNvPr>
          <p:cNvGraphicFramePr>
            <a:graphicFrameLocks noChangeAspect="1"/>
          </p:cNvGraphicFramePr>
          <p:nvPr>
            <p:extLst>
              <p:ext uri="{D42A27DB-BD31-4B8C-83A1-F6EECF244321}">
                <p14:modId xmlns:p14="http://schemas.microsoft.com/office/powerpoint/2010/main" val="412134814"/>
              </p:ext>
            </p:extLst>
          </p:nvPr>
        </p:nvGraphicFramePr>
        <p:xfrm>
          <a:off x="756469" y="4938618"/>
          <a:ext cx="2759023" cy="815135"/>
        </p:xfrm>
        <a:graphic>
          <a:graphicData uri="http://schemas.openxmlformats.org/presentationml/2006/ole">
            <mc:AlternateContent xmlns:mc="http://schemas.openxmlformats.org/markup-compatibility/2006">
              <mc:Choice xmlns:v="urn:schemas-microsoft-com:vml" Requires="v">
                <p:oleObj spid="_x0000_s2107" name="Equation" r:id="rId4" imgW="1333500" imgH="393700" progId="Equation.3">
                  <p:embed/>
                </p:oleObj>
              </mc:Choice>
              <mc:Fallback>
                <p:oleObj name="Equation" r:id="rId4" imgW="1333500" imgH="393700" progId="Equation.3">
                  <p:embed/>
                  <p:pic>
                    <p:nvPicPr>
                      <p:cNvPr id="5" name="Object 4"/>
                      <p:cNvPicPr/>
                      <p:nvPr/>
                    </p:nvPicPr>
                    <p:blipFill>
                      <a:blip r:embed="rId5"/>
                      <a:stretch>
                        <a:fillRect/>
                      </a:stretch>
                    </p:blipFill>
                    <p:spPr>
                      <a:xfrm>
                        <a:off x="756469" y="4938618"/>
                        <a:ext cx="2759023" cy="815135"/>
                      </a:xfrm>
                      <a:prstGeom prst="rect">
                        <a:avLst/>
                      </a:prstGeom>
                      <a:noFill/>
                      <a:ln>
                        <a:solidFill>
                          <a:srgbClr val="FFC000"/>
                        </a:solidFill>
                      </a:ln>
                    </p:spPr>
                  </p:pic>
                </p:oleObj>
              </mc:Fallback>
            </mc:AlternateContent>
          </a:graphicData>
        </a:graphic>
      </p:graphicFrame>
      <p:graphicFrame>
        <p:nvGraphicFramePr>
          <p:cNvPr id="13" name="Object 12">
            <a:extLst>
              <a:ext uri="{FF2B5EF4-FFF2-40B4-BE49-F238E27FC236}">
                <a16:creationId xmlns:a16="http://schemas.microsoft.com/office/drawing/2014/main" id="{2009D779-95A6-764E-9B09-E24527F820AD}"/>
              </a:ext>
            </a:extLst>
          </p:cNvPr>
          <p:cNvGraphicFramePr>
            <a:graphicFrameLocks noChangeAspect="1"/>
          </p:cNvGraphicFramePr>
          <p:nvPr>
            <p:extLst>
              <p:ext uri="{D42A27DB-BD31-4B8C-83A1-F6EECF244321}">
                <p14:modId xmlns:p14="http://schemas.microsoft.com/office/powerpoint/2010/main" val="3758142911"/>
              </p:ext>
            </p:extLst>
          </p:nvPr>
        </p:nvGraphicFramePr>
        <p:xfrm>
          <a:off x="3949645" y="5139984"/>
          <a:ext cx="5409231" cy="558561"/>
        </p:xfrm>
        <a:graphic>
          <a:graphicData uri="http://schemas.openxmlformats.org/presentationml/2006/ole">
            <mc:AlternateContent xmlns:mc="http://schemas.openxmlformats.org/markup-compatibility/2006">
              <mc:Choice xmlns:v="urn:schemas-microsoft-com:vml" Requires="v">
                <p:oleObj spid="_x0000_s2108" name="Equation" r:id="rId6" imgW="2336800" imgH="241300" progId="Equation.3">
                  <p:embed/>
                </p:oleObj>
              </mc:Choice>
              <mc:Fallback>
                <p:oleObj name="Equation" r:id="rId6" imgW="2336800" imgH="241300" progId="Equation.3">
                  <p:embed/>
                  <p:pic>
                    <p:nvPicPr>
                      <p:cNvPr id="8" name="Object 7"/>
                      <p:cNvPicPr/>
                      <p:nvPr/>
                    </p:nvPicPr>
                    <p:blipFill>
                      <a:blip r:embed="rId7"/>
                      <a:stretch>
                        <a:fillRect/>
                      </a:stretch>
                    </p:blipFill>
                    <p:spPr>
                      <a:xfrm>
                        <a:off x="3949645" y="5139984"/>
                        <a:ext cx="5409231" cy="558561"/>
                      </a:xfrm>
                      <a:prstGeom prst="rect">
                        <a:avLst/>
                      </a:prstGeom>
                      <a:noFill/>
                      <a:ln>
                        <a:noFill/>
                      </a:ln>
                    </p:spPr>
                  </p:pic>
                </p:oleObj>
              </mc:Fallback>
            </mc:AlternateContent>
          </a:graphicData>
        </a:graphic>
      </p:graphicFrame>
      <p:sp>
        <p:nvSpPr>
          <p:cNvPr id="14" name="Rectangle 13">
            <a:extLst>
              <a:ext uri="{FF2B5EF4-FFF2-40B4-BE49-F238E27FC236}">
                <a16:creationId xmlns:a16="http://schemas.microsoft.com/office/drawing/2014/main" id="{73B52B3A-2974-5342-9A8B-8256F8F971A1}"/>
              </a:ext>
            </a:extLst>
          </p:cNvPr>
          <p:cNvSpPr/>
          <p:nvPr/>
        </p:nvSpPr>
        <p:spPr>
          <a:xfrm>
            <a:off x="655228" y="5921457"/>
            <a:ext cx="8279686" cy="677108"/>
          </a:xfrm>
          <a:prstGeom prst="rect">
            <a:avLst/>
          </a:prstGeom>
          <a:solidFill>
            <a:schemeClr val="bg2"/>
          </a:solidFill>
        </p:spPr>
        <p:txBody>
          <a:bodyPr wrap="square">
            <a:spAutoFit/>
          </a:bodyPr>
          <a:lstStyle/>
          <a:p>
            <a:r>
              <a:rPr lang="en-US" dirty="0"/>
              <a:t>Relative circulation changes as the horizontal area enclosed by the loop changes or the latitude changes. </a:t>
            </a:r>
            <a:endParaRPr lang="en-US" sz="2000" dirty="0"/>
          </a:p>
        </p:txBody>
      </p:sp>
      <p:sp>
        <p:nvSpPr>
          <p:cNvPr id="15" name="Rectangle 14">
            <a:extLst>
              <a:ext uri="{FF2B5EF4-FFF2-40B4-BE49-F238E27FC236}">
                <a16:creationId xmlns:a16="http://schemas.microsoft.com/office/drawing/2014/main" id="{DF93339D-3486-F747-B879-17E4FF6EEB86}"/>
              </a:ext>
            </a:extLst>
          </p:cNvPr>
          <p:cNvSpPr/>
          <p:nvPr/>
        </p:nvSpPr>
        <p:spPr bwMode="auto">
          <a:xfrm>
            <a:off x="8802122" y="5112458"/>
            <a:ext cx="609519" cy="55856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4875"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92675813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A6E68-C5E2-8542-B89C-3BBC031863A3}"/>
              </a:ext>
            </a:extLst>
          </p:cNvPr>
          <p:cNvSpPr>
            <a:spLocks noGrp="1"/>
          </p:cNvSpPr>
          <p:nvPr>
            <p:ph type="title"/>
          </p:nvPr>
        </p:nvSpPr>
        <p:spPr/>
        <p:txBody>
          <a:bodyPr/>
          <a:lstStyle/>
          <a:p>
            <a:r>
              <a:rPr lang="en-US" altLang="zh-CN" b="1" dirty="0">
                <a:solidFill>
                  <a:srgbClr val="FF0000"/>
                </a:solidFill>
                <a:ea typeface="Microsoft YaHei" panose="020B0503020204020204" pitchFamily="34" charset="-122"/>
              </a:rPr>
              <a:t>Relative and Absolute Vorticity</a:t>
            </a:r>
            <a:br>
              <a:rPr lang="en-US" altLang="zh-CN" b="1" dirty="0">
                <a:solidFill>
                  <a:srgbClr val="FF0000"/>
                </a:solidFill>
                <a:ea typeface="Microsoft YaHei" panose="020B0503020204020204" pitchFamily="34" charset="-122"/>
              </a:rPr>
            </a:br>
            <a:endParaRPr lang="en-US" dirty="0"/>
          </a:p>
        </p:txBody>
      </p:sp>
      <p:sp>
        <p:nvSpPr>
          <p:cNvPr id="2" name="Slide Number Placeholder 1">
            <a:extLst>
              <a:ext uri="{FF2B5EF4-FFF2-40B4-BE49-F238E27FC236}">
                <a16:creationId xmlns:a16="http://schemas.microsoft.com/office/drawing/2014/main" id="{3437141D-8B31-3F41-B6C1-A776AB9B480A}"/>
              </a:ext>
            </a:extLst>
          </p:cNvPr>
          <p:cNvSpPr>
            <a:spLocks noGrp="1"/>
          </p:cNvSpPr>
          <p:nvPr>
            <p:ph type="sldNum" sz="quarter" idx="12"/>
          </p:nvPr>
        </p:nvSpPr>
        <p:spPr/>
        <p:txBody>
          <a:bodyPr/>
          <a:lstStyle/>
          <a:p>
            <a:pPr>
              <a:defRPr/>
            </a:pPr>
            <a:fld id="{0110085B-362B-104B-9170-A77917246491}" type="slidenum">
              <a:rPr lang="en-US" altLang="zh-CN" smtClean="0"/>
              <a:pPr>
                <a:defRPr/>
              </a:pPr>
              <a:t>5</a:t>
            </a:fld>
            <a:endParaRPr lang="zh-CN" altLang="zh-CN"/>
          </a:p>
        </p:txBody>
      </p:sp>
      <p:pic>
        <p:nvPicPr>
          <p:cNvPr id="7" name="Picture 6">
            <a:extLst>
              <a:ext uri="{FF2B5EF4-FFF2-40B4-BE49-F238E27FC236}">
                <a16:creationId xmlns:a16="http://schemas.microsoft.com/office/drawing/2014/main" id="{C827B8A8-BB6E-E748-8B7E-0B30F0EA03C6}"/>
              </a:ext>
            </a:extLst>
          </p:cNvPr>
          <p:cNvPicPr>
            <a:picLocks noChangeAspect="1"/>
          </p:cNvPicPr>
          <p:nvPr/>
        </p:nvPicPr>
        <p:blipFill>
          <a:blip r:embed="rId2"/>
          <a:stretch>
            <a:fillRect/>
          </a:stretch>
        </p:blipFill>
        <p:spPr>
          <a:xfrm>
            <a:off x="3276749" y="2700189"/>
            <a:ext cx="6336330" cy="3492282"/>
          </a:xfrm>
          <a:prstGeom prst="rect">
            <a:avLst/>
          </a:prstGeom>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0A404AD-B024-9946-9E55-1E65CAF60379}"/>
                  </a:ext>
                </a:extLst>
              </p:cNvPr>
              <p:cNvSpPr/>
              <p:nvPr/>
            </p:nvSpPr>
            <p:spPr>
              <a:xfrm>
                <a:off x="490195" y="1260029"/>
                <a:ext cx="8745880" cy="1569660"/>
              </a:xfrm>
              <a:prstGeom prst="rect">
                <a:avLst/>
              </a:prstGeom>
            </p:spPr>
            <p:txBody>
              <a:bodyPr wrap="square">
                <a:spAutoFit/>
              </a:bodyPr>
              <a:lstStyle/>
              <a:p>
                <a:pPr marL="342900" indent="-342900">
                  <a:buFont typeface="Arial" panose="020B0604020202020204" pitchFamily="34" charset="0"/>
                  <a:buChar char="•"/>
                </a:pPr>
                <a:r>
                  <a:rPr lang="en-US" sz="2400" dirty="0"/>
                  <a:t>In large-scale dynamic meteorology, we are in general concerned only with the vertical components of absolute and relative vorticity, which are designated by </a:t>
                </a:r>
                <a14:m>
                  <m:oMath xmlns:m="http://schemas.openxmlformats.org/officeDocument/2006/math">
                    <m:r>
                      <a:rPr lang="en-US" sz="2400" i="1" dirty="0" smtClean="0">
                        <a:latin typeface="Cambria Math" panose="02040503050406030204" pitchFamily="18" charset="0"/>
                      </a:rPr>
                      <m:t>𝜂</m:t>
                    </m:r>
                  </m:oMath>
                </a14:m>
                <a:r>
                  <a:rPr lang="en-US" sz="2400" dirty="0"/>
                  <a:t> and </a:t>
                </a:r>
                <a14:m>
                  <m:oMath xmlns:m="http://schemas.openxmlformats.org/officeDocument/2006/math">
                    <m:r>
                      <a:rPr lang="en-US" sz="2400" i="1" dirty="0" smtClean="0">
                        <a:latin typeface="Cambria Math" panose="02040503050406030204" pitchFamily="18" charset="0"/>
                      </a:rPr>
                      <m:t>𝜁</m:t>
                    </m:r>
                  </m:oMath>
                </a14:m>
                <a:r>
                  <a:rPr lang="en-US" sz="2400" dirty="0"/>
                  <a:t> , respectively.</a:t>
                </a:r>
              </a:p>
            </p:txBody>
          </p:sp>
        </mc:Choice>
        <mc:Fallback xmlns="">
          <p:sp>
            <p:nvSpPr>
              <p:cNvPr id="9" name="Rectangle 8">
                <a:extLst>
                  <a:ext uri="{FF2B5EF4-FFF2-40B4-BE49-F238E27FC236}">
                    <a16:creationId xmlns:a16="http://schemas.microsoft.com/office/drawing/2014/main" id="{30A404AD-B024-9946-9E55-1E65CAF60379}"/>
                  </a:ext>
                </a:extLst>
              </p:cNvPr>
              <p:cNvSpPr>
                <a:spLocks noRot="1" noChangeAspect="1" noMove="1" noResize="1" noEditPoints="1" noAdjustHandles="1" noChangeArrowheads="1" noChangeShapeType="1" noTextEdit="1"/>
              </p:cNvSpPr>
              <p:nvPr/>
            </p:nvSpPr>
            <p:spPr>
              <a:xfrm>
                <a:off x="490195" y="1260029"/>
                <a:ext cx="8745880" cy="1569660"/>
              </a:xfrm>
              <a:prstGeom prst="rect">
                <a:avLst/>
              </a:prstGeom>
              <a:blipFill>
                <a:blip r:embed="rId3"/>
                <a:stretch>
                  <a:fillRect l="-871" t="-2400" r="-1451" b="-72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EF7544A6-43BF-9F42-B6E9-57D7AD32AAE4}"/>
                  </a:ext>
                </a:extLst>
              </p:cNvPr>
              <p:cNvSpPr/>
              <p:nvPr/>
            </p:nvSpPr>
            <p:spPr>
              <a:xfrm>
                <a:off x="807213" y="5220469"/>
                <a:ext cx="176824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𝜂</m:t>
                      </m:r>
                      <m:r>
                        <a:rPr lang="en-US" sz="2800" b="0" i="1" dirty="0" smtClean="0">
                          <a:latin typeface="Cambria Math" panose="02040503050406030204" pitchFamily="18" charset="0"/>
                        </a:rPr>
                        <m:t>=</m:t>
                      </m:r>
                      <m:r>
                        <a:rPr lang="en-US" sz="2800" i="1" dirty="0">
                          <a:latin typeface="Cambria Math" panose="02040503050406030204" pitchFamily="18" charset="0"/>
                        </a:rPr>
                        <m:t>𝜁</m:t>
                      </m:r>
                      <m:r>
                        <a:rPr lang="en-US" sz="2800" b="0" i="1" dirty="0" smtClean="0">
                          <a:latin typeface="Cambria Math" panose="02040503050406030204" pitchFamily="18" charset="0"/>
                        </a:rPr>
                        <m:t>+</m:t>
                      </m:r>
                      <m:r>
                        <a:rPr lang="en-US" sz="2800" b="0" i="1" dirty="0" smtClean="0">
                          <a:latin typeface="Cambria Math" panose="02040503050406030204" pitchFamily="18" charset="0"/>
                        </a:rPr>
                        <m:t>𝑓</m:t>
                      </m:r>
                    </m:oMath>
                  </m:oMathPara>
                </a14:m>
                <a:endParaRPr lang="en-US" sz="2800" dirty="0"/>
              </a:p>
            </p:txBody>
          </p:sp>
        </mc:Choice>
        <mc:Fallback xmlns="">
          <p:sp>
            <p:nvSpPr>
              <p:cNvPr id="10" name="Rectangle 9">
                <a:extLst>
                  <a:ext uri="{FF2B5EF4-FFF2-40B4-BE49-F238E27FC236}">
                    <a16:creationId xmlns:a16="http://schemas.microsoft.com/office/drawing/2014/main" id="{EF7544A6-43BF-9F42-B6E9-57D7AD32AAE4}"/>
                  </a:ext>
                </a:extLst>
              </p:cNvPr>
              <p:cNvSpPr>
                <a:spLocks noRot="1" noChangeAspect="1" noMove="1" noResize="1" noEditPoints="1" noAdjustHandles="1" noChangeArrowheads="1" noChangeShapeType="1" noTextEdit="1"/>
              </p:cNvSpPr>
              <p:nvPr/>
            </p:nvSpPr>
            <p:spPr>
              <a:xfrm>
                <a:off x="807213" y="5220469"/>
                <a:ext cx="1768241" cy="523220"/>
              </a:xfrm>
              <a:prstGeom prst="rect">
                <a:avLst/>
              </a:prstGeom>
              <a:blipFill>
                <a:blip r:embed="rId4"/>
                <a:stretch>
                  <a:fillRect b="-190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014A1C9-534D-904B-AC30-0CDCDCDED358}"/>
                  </a:ext>
                </a:extLst>
              </p:cNvPr>
              <p:cNvSpPr/>
              <p:nvPr/>
            </p:nvSpPr>
            <p:spPr>
              <a:xfrm>
                <a:off x="807213" y="3361624"/>
                <a:ext cx="2175852" cy="985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𝜁</m:t>
                      </m:r>
                      <m:r>
                        <a:rPr lang="en-US" sz="2800" b="0" i="1" dirty="0" smtClean="0">
                          <a:latin typeface="Cambria Math" panose="02040503050406030204" pitchFamily="18" charset="0"/>
                        </a:rPr>
                        <m:t>=</m:t>
                      </m:r>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m:t>
                          </m:r>
                          <m:r>
                            <a:rPr lang="en-US" sz="2800" b="0" i="1" dirty="0" smtClean="0">
                              <a:latin typeface="Cambria Math" panose="02040503050406030204" pitchFamily="18" charset="0"/>
                            </a:rPr>
                            <m:t>𝑣</m:t>
                          </m:r>
                        </m:num>
                        <m:den>
                          <m:r>
                            <a:rPr lang="en-US" sz="2800" b="0" i="1" dirty="0" smtClean="0">
                              <a:latin typeface="Cambria Math" panose="02040503050406030204" pitchFamily="18" charset="0"/>
                            </a:rPr>
                            <m:t>𝜕</m:t>
                          </m:r>
                          <m:r>
                            <a:rPr lang="en-US" sz="2800" b="0" i="1" dirty="0" smtClean="0">
                              <a:latin typeface="Cambria Math" panose="02040503050406030204" pitchFamily="18" charset="0"/>
                            </a:rPr>
                            <m:t>𝑥</m:t>
                          </m:r>
                        </m:den>
                      </m:f>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m:t>
                          </m:r>
                          <m:r>
                            <a:rPr lang="en-US" sz="2800" b="0" i="1" dirty="0" smtClean="0">
                              <a:latin typeface="Cambria Math" panose="02040503050406030204" pitchFamily="18" charset="0"/>
                            </a:rPr>
                            <m:t>𝑢</m:t>
                          </m:r>
                        </m:num>
                        <m:den>
                          <m:r>
                            <a:rPr lang="en-US" sz="2800" i="1" dirty="0">
                              <a:latin typeface="Cambria Math" panose="02040503050406030204" pitchFamily="18" charset="0"/>
                            </a:rPr>
                            <m:t>𝜕</m:t>
                          </m:r>
                          <m:r>
                            <a:rPr lang="en-US" sz="2800" b="0" i="1" dirty="0" smtClean="0">
                              <a:latin typeface="Cambria Math" panose="02040503050406030204" pitchFamily="18" charset="0"/>
                            </a:rPr>
                            <m:t>𝑦</m:t>
                          </m:r>
                        </m:den>
                      </m:f>
                    </m:oMath>
                  </m:oMathPara>
                </a14:m>
                <a:endParaRPr lang="en-US" sz="2800" dirty="0"/>
              </a:p>
            </p:txBody>
          </p:sp>
        </mc:Choice>
        <mc:Fallback xmlns="">
          <p:sp>
            <p:nvSpPr>
              <p:cNvPr id="11" name="Rectangle 10">
                <a:extLst>
                  <a:ext uri="{FF2B5EF4-FFF2-40B4-BE49-F238E27FC236}">
                    <a16:creationId xmlns:a16="http://schemas.microsoft.com/office/drawing/2014/main" id="{A014A1C9-534D-904B-AC30-0CDCDCDED358}"/>
                  </a:ext>
                </a:extLst>
              </p:cNvPr>
              <p:cNvSpPr>
                <a:spLocks noRot="1" noChangeAspect="1" noMove="1" noResize="1" noEditPoints="1" noAdjustHandles="1" noChangeArrowheads="1" noChangeShapeType="1" noTextEdit="1"/>
              </p:cNvSpPr>
              <p:nvPr/>
            </p:nvSpPr>
            <p:spPr>
              <a:xfrm>
                <a:off x="807213" y="3361624"/>
                <a:ext cx="2175852" cy="985206"/>
              </a:xfrm>
              <a:prstGeom prst="rect">
                <a:avLst/>
              </a:prstGeom>
              <a:blipFill>
                <a:blip r:embed="rId5"/>
                <a:stretch>
                  <a:fillRect l="-581" b="-7692"/>
                </a:stretch>
              </a:blipFill>
            </p:spPr>
            <p:txBody>
              <a:bodyPr/>
              <a:lstStyle/>
              <a:p>
                <a:r>
                  <a:rPr lang="en-US">
                    <a:noFill/>
                  </a:rPr>
                  <a:t> </a:t>
                </a:r>
              </a:p>
            </p:txBody>
          </p:sp>
        </mc:Fallback>
      </mc:AlternateContent>
    </p:spTree>
    <p:extLst>
      <p:ext uri="{BB962C8B-B14F-4D97-AF65-F5344CB8AC3E}">
        <p14:creationId xmlns:p14="http://schemas.microsoft.com/office/powerpoint/2010/main" val="151258664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49AA-64FF-D34B-853F-CDA8DF8E9AB7}"/>
              </a:ext>
            </a:extLst>
          </p:cNvPr>
          <p:cNvSpPr>
            <a:spLocks noGrp="1"/>
          </p:cNvSpPr>
          <p:nvPr>
            <p:ph type="title"/>
          </p:nvPr>
        </p:nvSpPr>
        <p:spPr>
          <a:xfrm>
            <a:off x="729456" y="971997"/>
            <a:ext cx="8262938" cy="1358900"/>
          </a:xfrm>
        </p:spPr>
        <p:txBody>
          <a:bodyPr/>
          <a:lstStyle/>
          <a:p>
            <a:r>
              <a:rPr lang="en-US" altLang="zh-CN" dirty="0">
                <a:solidFill>
                  <a:srgbClr val="FF0000"/>
                </a:solidFill>
              </a:rPr>
              <a:t>THE VORTICITY EQUATION</a:t>
            </a:r>
            <a:endParaRPr lang="en-US" dirty="0">
              <a:solidFill>
                <a:srgbClr val="FF0000"/>
              </a:solidFill>
            </a:endParaRPr>
          </a:p>
        </p:txBody>
      </p:sp>
      <p:sp>
        <p:nvSpPr>
          <p:cNvPr id="4" name="Slide Number Placeholder 3">
            <a:extLst>
              <a:ext uri="{FF2B5EF4-FFF2-40B4-BE49-F238E27FC236}">
                <a16:creationId xmlns:a16="http://schemas.microsoft.com/office/drawing/2014/main" id="{73A43618-26DA-5D43-B86D-CB1273196499}"/>
              </a:ext>
            </a:extLst>
          </p:cNvPr>
          <p:cNvSpPr>
            <a:spLocks noGrp="1"/>
          </p:cNvSpPr>
          <p:nvPr>
            <p:ph type="sldNum" sz="quarter" idx="12"/>
          </p:nvPr>
        </p:nvSpPr>
        <p:spPr/>
        <p:txBody>
          <a:bodyPr/>
          <a:lstStyle/>
          <a:p>
            <a:pPr>
              <a:defRPr/>
            </a:pPr>
            <a:fld id="{7EA39FD7-3E76-2D47-ABAF-752D74FBB811}" type="slidenum">
              <a:rPr lang="en-US" altLang="zh-CN" smtClean="0"/>
              <a:pPr>
                <a:defRPr/>
              </a:pPr>
              <a:t>6</a:t>
            </a:fld>
            <a:endParaRPr lang="zh-CN" altLang="zh-CN"/>
          </a:p>
        </p:txBody>
      </p:sp>
      <p:sp>
        <p:nvSpPr>
          <p:cNvPr id="5" name="Text Placeholder 4">
            <a:extLst>
              <a:ext uri="{FF2B5EF4-FFF2-40B4-BE49-F238E27FC236}">
                <a16:creationId xmlns:a16="http://schemas.microsoft.com/office/drawing/2014/main" id="{9F834DDA-4F3F-D14E-9641-CA17B41E0627}"/>
              </a:ext>
            </a:extLst>
          </p:cNvPr>
          <p:cNvSpPr>
            <a:spLocks noGrp="1"/>
          </p:cNvSpPr>
          <p:nvPr>
            <p:ph type="body" idx="1"/>
          </p:nvPr>
        </p:nvSpPr>
        <p:spPr>
          <a:xfrm>
            <a:off x="759826" y="2090166"/>
            <a:ext cx="8262938" cy="3490343"/>
          </a:xfrm>
        </p:spPr>
        <p:txBody>
          <a:bodyPr anchor="t"/>
          <a:lstStyle/>
          <a:p>
            <a:pPr marL="514350" indent="-514350">
              <a:buFont typeface="+mj-lt"/>
              <a:buAutoNum type="arabicParenR"/>
            </a:pPr>
            <a:r>
              <a:rPr lang="en-US" sz="2800" dirty="0"/>
              <a:t>Derivation of the vorticity equation in different coordinates</a:t>
            </a:r>
          </a:p>
          <a:p>
            <a:pPr marL="971557" lvl="1" indent="-514350">
              <a:buFont typeface="+mj-lt"/>
              <a:buAutoNum type="arabicParenR"/>
            </a:pPr>
            <a:endParaRPr lang="en-US" sz="2600" dirty="0"/>
          </a:p>
          <a:p>
            <a:pPr marL="514350" indent="-514350">
              <a:buFont typeface="+mj-lt"/>
              <a:buAutoNum type="arabicParenR"/>
            </a:pPr>
            <a:r>
              <a:rPr lang="en-US" sz="2800" dirty="0">
                <a:solidFill>
                  <a:schemeClr val="tx1">
                    <a:lumMod val="50000"/>
                    <a:lumOff val="50000"/>
                  </a:schemeClr>
                </a:solidFill>
              </a:rPr>
              <a:t>Simplifying vorticity equations (Scale analysis for synoptic scale system)</a:t>
            </a:r>
          </a:p>
          <a:p>
            <a:pPr marL="514350" indent="-514350">
              <a:buFont typeface="+mj-lt"/>
              <a:buAutoNum type="arabicParenR"/>
            </a:pPr>
            <a:endParaRPr lang="en-US" sz="2800" dirty="0">
              <a:solidFill>
                <a:schemeClr val="tx1">
                  <a:lumMod val="50000"/>
                  <a:lumOff val="50000"/>
                </a:schemeClr>
              </a:solidFill>
            </a:endParaRPr>
          </a:p>
          <a:p>
            <a:pPr marL="514350" indent="-514350">
              <a:buFont typeface="+mj-lt"/>
              <a:buAutoNum type="arabicParenR"/>
            </a:pPr>
            <a:r>
              <a:rPr lang="en-US" sz="2800" dirty="0">
                <a:solidFill>
                  <a:schemeClr val="tx1">
                    <a:lumMod val="50000"/>
                    <a:lumOff val="50000"/>
                  </a:schemeClr>
                </a:solidFill>
              </a:rPr>
              <a:t>Simplifying vorticity equations even further (Barotropic vorticity equations)</a:t>
            </a:r>
          </a:p>
        </p:txBody>
      </p:sp>
    </p:spTree>
    <p:extLst>
      <p:ext uri="{BB962C8B-B14F-4D97-AF65-F5344CB8AC3E}">
        <p14:creationId xmlns:p14="http://schemas.microsoft.com/office/powerpoint/2010/main" val="376438224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C5F55D-5283-CC41-92DD-DFE59462AA0A}"/>
              </a:ext>
            </a:extLst>
          </p:cNvPr>
          <p:cNvSpPr>
            <a:spLocks noGrp="1"/>
          </p:cNvSpPr>
          <p:nvPr>
            <p:ph type="sldNum" sz="quarter" idx="12"/>
          </p:nvPr>
        </p:nvSpPr>
        <p:spPr/>
        <p:txBody>
          <a:bodyPr/>
          <a:lstStyle/>
          <a:p>
            <a:pPr>
              <a:defRPr/>
            </a:pPr>
            <a:fld id="{0110085B-362B-104B-9170-A77917246491}" type="slidenum">
              <a:rPr lang="en-US" altLang="zh-CN" smtClean="0"/>
              <a:pPr>
                <a:defRPr/>
              </a:pPr>
              <a:t>7</a:t>
            </a:fld>
            <a:endParaRPr lang="zh-CN" altLang="zh-CN"/>
          </a:p>
        </p:txBody>
      </p:sp>
      <p:sp>
        <p:nvSpPr>
          <p:cNvPr id="3" name="Rectangle 2">
            <a:extLst>
              <a:ext uri="{FF2B5EF4-FFF2-40B4-BE49-F238E27FC236}">
                <a16:creationId xmlns:a16="http://schemas.microsoft.com/office/drawing/2014/main" id="{CE2CA86D-9609-E74E-B8D5-AAEBB31FB3C1}"/>
              </a:ext>
            </a:extLst>
          </p:cNvPr>
          <p:cNvSpPr/>
          <p:nvPr/>
        </p:nvSpPr>
        <p:spPr>
          <a:xfrm>
            <a:off x="619212" y="237992"/>
            <a:ext cx="8483425" cy="523220"/>
          </a:xfrm>
          <a:prstGeom prst="rect">
            <a:avLst/>
          </a:prstGeom>
        </p:spPr>
        <p:txBody>
          <a:bodyPr wrap="square">
            <a:spAutoFit/>
          </a:bodyPr>
          <a:lstStyle/>
          <a:p>
            <a:pPr algn="ctr"/>
            <a:r>
              <a:rPr lang="en-US" altLang="zh-CN" sz="2800" b="1" dirty="0">
                <a:solidFill>
                  <a:srgbClr val="FF0000"/>
                </a:solidFill>
                <a:latin typeface="+mn-lt"/>
                <a:ea typeface="Microsoft YaHei" panose="020B0503020204020204" pitchFamily="34" charset="-122"/>
              </a:rPr>
              <a:t>Derivation of Vorticity Equation</a:t>
            </a:r>
          </a:p>
        </p:txBody>
      </p:sp>
      <p:sp>
        <p:nvSpPr>
          <p:cNvPr id="11" name="Rounded Rectangle 10">
            <a:extLst>
              <a:ext uri="{FF2B5EF4-FFF2-40B4-BE49-F238E27FC236}">
                <a16:creationId xmlns:a16="http://schemas.microsoft.com/office/drawing/2014/main" id="{B083C4DD-FBA7-3E47-843F-2D92F0933033}"/>
              </a:ext>
            </a:extLst>
          </p:cNvPr>
          <p:cNvSpPr/>
          <p:nvPr/>
        </p:nvSpPr>
        <p:spPr bwMode="auto">
          <a:xfrm>
            <a:off x="852511" y="4815065"/>
            <a:ext cx="6840760" cy="1782510"/>
          </a:xfrm>
          <a:prstGeom prst="roundRect">
            <a:avLst>
              <a:gd name="adj" fmla="val 6738"/>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4875"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宋体" pitchFamily="2" charset="-122"/>
            </a:endParaRPr>
          </a:p>
        </p:txBody>
      </p:sp>
      <p:pic>
        <p:nvPicPr>
          <p:cNvPr id="5" name="Picture 4">
            <a:extLst>
              <a:ext uri="{FF2B5EF4-FFF2-40B4-BE49-F238E27FC236}">
                <a16:creationId xmlns:a16="http://schemas.microsoft.com/office/drawing/2014/main" id="{F219D646-DF53-DF42-B1BC-966E38808E7B}"/>
              </a:ext>
            </a:extLst>
          </p:cNvPr>
          <p:cNvPicPr>
            <a:picLocks noChangeAspect="1"/>
          </p:cNvPicPr>
          <p:nvPr/>
        </p:nvPicPr>
        <p:blipFill>
          <a:blip r:embed="rId2"/>
          <a:stretch>
            <a:fillRect/>
          </a:stretch>
        </p:blipFill>
        <p:spPr>
          <a:xfrm>
            <a:off x="2641269" y="1212196"/>
            <a:ext cx="4439310" cy="1445947"/>
          </a:xfrm>
          <a:prstGeom prst="rect">
            <a:avLst/>
          </a:prstGeom>
        </p:spPr>
      </p:pic>
      <p:pic>
        <p:nvPicPr>
          <p:cNvPr id="6" name="Picture 5">
            <a:extLst>
              <a:ext uri="{FF2B5EF4-FFF2-40B4-BE49-F238E27FC236}">
                <a16:creationId xmlns:a16="http://schemas.microsoft.com/office/drawing/2014/main" id="{476522FE-A522-1441-A93B-D464F6ABF1CB}"/>
              </a:ext>
            </a:extLst>
          </p:cNvPr>
          <p:cNvPicPr>
            <a:picLocks noChangeAspect="1"/>
          </p:cNvPicPr>
          <p:nvPr/>
        </p:nvPicPr>
        <p:blipFill>
          <a:blip r:embed="rId3"/>
          <a:stretch>
            <a:fillRect/>
          </a:stretch>
        </p:blipFill>
        <p:spPr>
          <a:xfrm>
            <a:off x="2831149" y="3173264"/>
            <a:ext cx="4890087" cy="1374176"/>
          </a:xfrm>
          <a:prstGeom prst="rect">
            <a:avLst/>
          </a:prstGeom>
        </p:spPr>
      </p:pic>
      <p:pic>
        <p:nvPicPr>
          <p:cNvPr id="7" name="Picture 6">
            <a:extLst>
              <a:ext uri="{FF2B5EF4-FFF2-40B4-BE49-F238E27FC236}">
                <a16:creationId xmlns:a16="http://schemas.microsoft.com/office/drawing/2014/main" id="{5C8BC29A-A90C-A14F-8FE3-8DCD0639541C}"/>
              </a:ext>
            </a:extLst>
          </p:cNvPr>
          <p:cNvPicPr>
            <a:picLocks noChangeAspect="1"/>
          </p:cNvPicPr>
          <p:nvPr/>
        </p:nvPicPr>
        <p:blipFill>
          <a:blip r:embed="rId4">
            <a:clrChange>
              <a:clrFrom>
                <a:srgbClr val="FFFFFF"/>
              </a:clrFrom>
              <a:clrTo>
                <a:srgbClr val="FFFFFF">
                  <a:alpha val="0"/>
                </a:srgbClr>
              </a:clrTo>
            </a:clrChange>
            <a:duotone>
              <a:prstClr val="black"/>
              <a:schemeClr val="bg2">
                <a:tint val="45000"/>
                <a:satMod val="400000"/>
              </a:schemeClr>
            </a:duotone>
          </a:blip>
          <a:stretch>
            <a:fillRect/>
          </a:stretch>
        </p:blipFill>
        <p:spPr>
          <a:xfrm>
            <a:off x="1300898" y="4878369"/>
            <a:ext cx="6337589" cy="1655902"/>
          </a:xfrm>
          <a:prstGeom prst="rect">
            <a:avLst/>
          </a:prstGeom>
        </p:spPr>
      </p:pic>
      <p:sp>
        <p:nvSpPr>
          <p:cNvPr id="8" name="Rectangle 7">
            <a:extLst>
              <a:ext uri="{FF2B5EF4-FFF2-40B4-BE49-F238E27FC236}">
                <a16:creationId xmlns:a16="http://schemas.microsoft.com/office/drawing/2014/main" id="{18E0A85D-25F8-7D4A-94C4-34948FDD21A4}"/>
              </a:ext>
            </a:extLst>
          </p:cNvPr>
          <p:cNvSpPr/>
          <p:nvPr/>
        </p:nvSpPr>
        <p:spPr>
          <a:xfrm>
            <a:off x="619212" y="882762"/>
            <a:ext cx="6255330" cy="369332"/>
          </a:xfrm>
          <a:prstGeom prst="rect">
            <a:avLst/>
          </a:prstGeom>
        </p:spPr>
        <p:txBody>
          <a:bodyPr wrap="square">
            <a:spAutoFit/>
          </a:bodyPr>
          <a:lstStyle/>
          <a:p>
            <a:r>
              <a:rPr lang="en-US" b="1" dirty="0"/>
              <a:t>(1) Begins with the Eqs of horizontal momentum</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DB88CC5-4E62-2F40-AC74-A79414B08456}"/>
                  </a:ext>
                </a:extLst>
              </p:cNvPr>
              <p:cNvSpPr/>
              <p:nvPr/>
            </p:nvSpPr>
            <p:spPr>
              <a:xfrm>
                <a:off x="638321" y="2554804"/>
                <a:ext cx="7096847" cy="530530"/>
              </a:xfrm>
              <a:prstGeom prst="rect">
                <a:avLst/>
              </a:prstGeom>
            </p:spPr>
            <p:txBody>
              <a:bodyPr wrap="square">
                <a:spAutoFit/>
              </a:bodyPr>
              <a:lstStyle/>
              <a:p>
                <a:r>
                  <a:rPr lang="en-US" b="1" dirty="0"/>
                  <a:t>(2) Use the definition of relative vorticity (</a:t>
                </a:r>
                <a14:m>
                  <m:oMath xmlns:m="http://schemas.openxmlformats.org/officeDocument/2006/math">
                    <m:r>
                      <a:rPr lang="en-US" i="1" dirty="0">
                        <a:latin typeface="Cambria Math" panose="02040503050406030204" pitchFamily="18" charset="0"/>
                      </a:rPr>
                      <m:t>𝜁</m:t>
                    </m:r>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𝑣</m:t>
                        </m:r>
                      </m:num>
                      <m:den>
                        <m:r>
                          <a:rPr lang="en-US" i="1" dirty="0">
                            <a:latin typeface="Cambria Math" panose="02040503050406030204" pitchFamily="18" charset="0"/>
                          </a:rPr>
                          <m:t>𝜕</m:t>
                        </m:r>
                        <m:r>
                          <a:rPr lang="en-US" i="1" dirty="0">
                            <a:latin typeface="Cambria Math" panose="02040503050406030204" pitchFamily="18" charset="0"/>
                          </a:rPr>
                          <m:t>𝑥</m:t>
                        </m:r>
                      </m:den>
                    </m:f>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𝑢</m:t>
                        </m:r>
                      </m:num>
                      <m:den>
                        <m:r>
                          <a:rPr lang="en-US" i="1" dirty="0">
                            <a:latin typeface="Cambria Math" panose="02040503050406030204" pitchFamily="18" charset="0"/>
                          </a:rPr>
                          <m:t>𝜕</m:t>
                        </m:r>
                        <m:r>
                          <a:rPr lang="en-US" i="1" dirty="0">
                            <a:latin typeface="Cambria Math" panose="02040503050406030204" pitchFamily="18" charset="0"/>
                          </a:rPr>
                          <m:t>𝑦</m:t>
                        </m:r>
                      </m:den>
                    </m:f>
                  </m:oMath>
                </a14:m>
                <a:r>
                  <a:rPr lang="en-US" dirty="0"/>
                  <a:t> </a:t>
                </a:r>
                <a:r>
                  <a:rPr lang="en-US" b="1" dirty="0"/>
                  <a:t>)</a:t>
                </a:r>
              </a:p>
            </p:txBody>
          </p:sp>
        </mc:Choice>
        <mc:Fallback xmlns="">
          <p:sp>
            <p:nvSpPr>
              <p:cNvPr id="9" name="Rectangle 8">
                <a:extLst>
                  <a:ext uri="{FF2B5EF4-FFF2-40B4-BE49-F238E27FC236}">
                    <a16:creationId xmlns:a16="http://schemas.microsoft.com/office/drawing/2014/main" id="{9DB88CC5-4E62-2F40-AC74-A79414B08456}"/>
                  </a:ext>
                </a:extLst>
              </p:cNvPr>
              <p:cNvSpPr>
                <a:spLocks noRot="1" noChangeAspect="1" noMove="1" noResize="1" noEditPoints="1" noAdjustHandles="1" noChangeArrowheads="1" noChangeShapeType="1" noTextEdit="1"/>
              </p:cNvSpPr>
              <p:nvPr/>
            </p:nvSpPr>
            <p:spPr>
              <a:xfrm>
                <a:off x="638321" y="2554804"/>
                <a:ext cx="7096847" cy="530530"/>
              </a:xfrm>
              <a:prstGeom prst="rect">
                <a:avLst/>
              </a:prstGeom>
              <a:blipFill>
                <a:blip r:embed="rId5"/>
                <a:stretch>
                  <a:fillRect l="-536" b="-2326"/>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26258B7-F464-004C-A532-83CD861C7FAD}"/>
              </a:ext>
            </a:extLst>
          </p:cNvPr>
          <p:cNvSpPr/>
          <p:nvPr/>
        </p:nvSpPr>
        <p:spPr>
          <a:xfrm>
            <a:off x="660907" y="4375971"/>
            <a:ext cx="7096847" cy="369332"/>
          </a:xfrm>
          <a:prstGeom prst="rect">
            <a:avLst/>
          </a:prstGeom>
        </p:spPr>
        <p:txBody>
          <a:bodyPr wrap="square">
            <a:spAutoFit/>
          </a:bodyPr>
          <a:lstStyle/>
          <a:p>
            <a:r>
              <a:rPr lang="en-US" b="1" dirty="0"/>
              <a:t>(3) We get the vorticity equation:</a:t>
            </a:r>
          </a:p>
        </p:txBody>
      </p:sp>
      <p:sp>
        <p:nvSpPr>
          <p:cNvPr id="13" name="TextBox 12">
            <a:extLst>
              <a:ext uri="{FF2B5EF4-FFF2-40B4-BE49-F238E27FC236}">
                <a16:creationId xmlns:a16="http://schemas.microsoft.com/office/drawing/2014/main" id="{D0EDED20-A7F1-2341-97A6-E4FC8A7629D7}"/>
              </a:ext>
            </a:extLst>
          </p:cNvPr>
          <p:cNvSpPr txBox="1"/>
          <p:nvPr/>
        </p:nvSpPr>
        <p:spPr>
          <a:xfrm>
            <a:off x="5036637" y="4996660"/>
            <a:ext cx="2313454" cy="369332"/>
          </a:xfrm>
          <a:prstGeom prst="rect">
            <a:avLst/>
          </a:prstGeom>
          <a:noFill/>
        </p:spPr>
        <p:txBody>
          <a:bodyPr wrap="none" rtlCol="0">
            <a:spAutoFit/>
          </a:bodyPr>
          <a:lstStyle/>
          <a:p>
            <a:r>
              <a:rPr lang="en-US" b="1" dirty="0">
                <a:solidFill>
                  <a:srgbClr val="FF0000"/>
                </a:solidFill>
              </a:rPr>
              <a:t>(1) divergence term</a:t>
            </a:r>
          </a:p>
        </p:txBody>
      </p:sp>
      <p:sp>
        <p:nvSpPr>
          <p:cNvPr id="14" name="TextBox 13">
            <a:extLst>
              <a:ext uri="{FF2B5EF4-FFF2-40B4-BE49-F238E27FC236}">
                <a16:creationId xmlns:a16="http://schemas.microsoft.com/office/drawing/2014/main" id="{4BA9CC4D-3B13-AF44-8B96-DD34246453B6}"/>
              </a:ext>
            </a:extLst>
          </p:cNvPr>
          <p:cNvSpPr txBox="1"/>
          <p:nvPr/>
        </p:nvSpPr>
        <p:spPr>
          <a:xfrm>
            <a:off x="1246114" y="5782244"/>
            <a:ext cx="2268537" cy="646331"/>
          </a:xfrm>
          <a:prstGeom prst="rect">
            <a:avLst/>
          </a:prstGeom>
          <a:noFill/>
        </p:spPr>
        <p:txBody>
          <a:bodyPr wrap="square" rtlCol="0">
            <a:spAutoFit/>
          </a:bodyPr>
          <a:lstStyle/>
          <a:p>
            <a:r>
              <a:rPr lang="en-US" b="1" dirty="0">
                <a:solidFill>
                  <a:srgbClr val="FF0000"/>
                </a:solidFill>
              </a:rPr>
              <a:t>(2) tilting or twisting term</a:t>
            </a:r>
          </a:p>
        </p:txBody>
      </p:sp>
      <p:sp>
        <p:nvSpPr>
          <p:cNvPr id="15" name="TextBox 14">
            <a:extLst>
              <a:ext uri="{FF2B5EF4-FFF2-40B4-BE49-F238E27FC236}">
                <a16:creationId xmlns:a16="http://schemas.microsoft.com/office/drawing/2014/main" id="{2D8D2FB4-D2E8-7447-9351-03B5CE908AD1}"/>
              </a:ext>
            </a:extLst>
          </p:cNvPr>
          <p:cNvSpPr txBox="1"/>
          <p:nvPr/>
        </p:nvSpPr>
        <p:spPr>
          <a:xfrm>
            <a:off x="7714717" y="5782244"/>
            <a:ext cx="2007133" cy="646331"/>
          </a:xfrm>
          <a:prstGeom prst="rect">
            <a:avLst/>
          </a:prstGeom>
          <a:noFill/>
        </p:spPr>
        <p:txBody>
          <a:bodyPr wrap="square" rtlCol="0">
            <a:spAutoFit/>
          </a:bodyPr>
          <a:lstStyle/>
          <a:p>
            <a:r>
              <a:rPr lang="en-US" b="1" dirty="0">
                <a:solidFill>
                  <a:srgbClr val="FF0000"/>
                </a:solidFill>
              </a:rPr>
              <a:t>(3) Solenoidal term</a:t>
            </a:r>
          </a:p>
        </p:txBody>
      </p:sp>
    </p:spTree>
    <p:extLst>
      <p:ext uri="{BB962C8B-B14F-4D97-AF65-F5344CB8AC3E}">
        <p14:creationId xmlns:p14="http://schemas.microsoft.com/office/powerpoint/2010/main" val="316617841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FBDE7F-7032-F742-BCD9-5B3590A6D87E}"/>
              </a:ext>
            </a:extLst>
          </p:cNvPr>
          <p:cNvSpPr>
            <a:spLocks noGrp="1"/>
          </p:cNvSpPr>
          <p:nvPr>
            <p:ph type="sldNum" sz="quarter" idx="12"/>
          </p:nvPr>
        </p:nvSpPr>
        <p:spPr/>
        <p:txBody>
          <a:bodyPr/>
          <a:lstStyle/>
          <a:p>
            <a:pPr>
              <a:defRPr/>
            </a:pPr>
            <a:fld id="{B3DD023D-70E8-E542-A2AC-A0326937671E}" type="slidenum">
              <a:rPr lang="en-US" altLang="zh-CN" smtClean="0"/>
              <a:pPr>
                <a:defRPr/>
              </a:pPr>
              <a:t>8</a:t>
            </a:fld>
            <a:endParaRPr lang="zh-CN" altLang="zh-CN" dirty="0"/>
          </a:p>
        </p:txBody>
      </p:sp>
      <p:sp>
        <p:nvSpPr>
          <p:cNvPr id="4" name="Content Placeholder 2">
            <a:extLst>
              <a:ext uri="{FF2B5EF4-FFF2-40B4-BE49-F238E27FC236}">
                <a16:creationId xmlns:a16="http://schemas.microsoft.com/office/drawing/2014/main" id="{DF6D6162-FFA4-CE45-80FA-2E0EED1E256D}"/>
              </a:ext>
            </a:extLst>
          </p:cNvPr>
          <p:cNvSpPr txBox="1">
            <a:spLocks/>
          </p:cNvSpPr>
          <p:nvPr/>
        </p:nvSpPr>
        <p:spPr>
          <a:xfrm>
            <a:off x="511880" y="2206625"/>
            <a:ext cx="8229600" cy="4525963"/>
          </a:xfrm>
          <a:prstGeom prst="rect">
            <a:avLst/>
          </a:prstGeom>
        </p:spPr>
        <p:txBody>
          <a:bodyPr>
            <a:normAutofit/>
          </a:bodyPr>
          <a:lstStyle>
            <a:lvl1pPr marL="338138" indent="-338138" algn="l" defTabSz="904875"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35013" indent="-282575" algn="l" defTabSz="904875" rtl="0" eaLnBrk="0" fontAlgn="base" hangingPunct="0">
              <a:spcBef>
                <a:spcPct val="20000"/>
              </a:spcBef>
              <a:spcAft>
                <a:spcPct val="0"/>
              </a:spcAft>
              <a:buFont typeface="Arial" charset="0"/>
              <a:buChar char="–"/>
              <a:defRPr sz="2800">
                <a:solidFill>
                  <a:schemeClr val="tx1"/>
                </a:solidFill>
                <a:latin typeface="+mn-lt"/>
                <a:ea typeface="+mn-ea"/>
              </a:defRPr>
            </a:lvl2pPr>
            <a:lvl3pPr marL="1130300" indent="-225425" algn="l" defTabSz="904875" rtl="0" eaLnBrk="0" fontAlgn="base" hangingPunct="0">
              <a:spcBef>
                <a:spcPct val="20000"/>
              </a:spcBef>
              <a:spcAft>
                <a:spcPct val="0"/>
              </a:spcAft>
              <a:buFont typeface="Arial" charset="0"/>
              <a:buChar char="•"/>
              <a:defRPr sz="2400">
                <a:solidFill>
                  <a:schemeClr val="tx1"/>
                </a:solidFill>
                <a:latin typeface="+mn-lt"/>
                <a:ea typeface="+mn-ea"/>
              </a:defRPr>
            </a:lvl3pPr>
            <a:lvl4pPr marL="1582738" indent="-225425" algn="l" defTabSz="904875" rtl="0" eaLnBrk="0" fontAlgn="base" hangingPunct="0">
              <a:spcBef>
                <a:spcPct val="20000"/>
              </a:spcBef>
              <a:spcAft>
                <a:spcPct val="0"/>
              </a:spcAft>
              <a:buFont typeface="Arial" charset="0"/>
              <a:buChar char="–"/>
              <a:defRPr sz="2000">
                <a:solidFill>
                  <a:schemeClr val="tx1"/>
                </a:solidFill>
                <a:latin typeface="+mn-lt"/>
                <a:ea typeface="+mn-ea"/>
              </a:defRPr>
            </a:lvl4pPr>
            <a:lvl5pPr marL="2035175" indent="-225425" algn="l" defTabSz="904875" rtl="0" eaLnBrk="0" fontAlgn="base" hangingPunct="0">
              <a:spcBef>
                <a:spcPct val="20000"/>
              </a:spcBef>
              <a:spcAft>
                <a:spcPct val="0"/>
              </a:spcAft>
              <a:buFont typeface="Arial" charset="0"/>
              <a:buChar char="»"/>
              <a:defRPr sz="2000">
                <a:solidFill>
                  <a:schemeClr val="tx1"/>
                </a:solidFill>
                <a:latin typeface="+mn-lt"/>
                <a:ea typeface="+mn-ea"/>
              </a:defRPr>
            </a:lvl5pPr>
            <a:lvl6pPr marL="2492412" indent="-225429" algn="l" defTabSz="904888"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49618" indent="-225429" algn="l" defTabSz="904888"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06825" indent="-225429" algn="l" defTabSz="904888"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64031" indent="-225429" algn="l" defTabSz="904888" rtl="0" eaLnBrk="0" fontAlgn="base" hangingPunct="0">
              <a:spcBef>
                <a:spcPct val="20000"/>
              </a:spcBef>
              <a:spcAft>
                <a:spcPct val="0"/>
              </a:spcAft>
              <a:buFont typeface="Arial" pitchFamily="34" charset="0"/>
              <a:buChar char="»"/>
              <a:defRPr sz="2000">
                <a:solidFill>
                  <a:schemeClr val="tx1"/>
                </a:solidFill>
                <a:latin typeface="+mn-lt"/>
                <a:ea typeface="+mn-ea"/>
              </a:defRPr>
            </a:lvl9pPr>
          </a:lstStyle>
          <a:p>
            <a:r>
              <a:rPr lang="en-US" sz="2800" kern="0" dirty="0"/>
              <a:t>Change of absolute vorticity may result from</a:t>
            </a:r>
          </a:p>
          <a:p>
            <a:pPr marL="914400" lvl="1" indent="-514350">
              <a:buFont typeface="+mj-lt"/>
              <a:buAutoNum type="arabicPeriod"/>
            </a:pPr>
            <a:r>
              <a:rPr lang="en-US" kern="0" dirty="0">
                <a:solidFill>
                  <a:srgbClr val="FF0000"/>
                </a:solidFill>
              </a:rPr>
              <a:t>Divergence</a:t>
            </a:r>
            <a:r>
              <a:rPr lang="en-US" kern="0" dirty="0"/>
              <a:t> (vortex stretching) –similar to a change in the moment of inertia of a solid body when angular momentum is conserved</a:t>
            </a:r>
          </a:p>
          <a:p>
            <a:pPr marL="914400" lvl="1" indent="-514350">
              <a:buFont typeface="+mj-lt"/>
              <a:buAutoNum type="arabicPeriod"/>
            </a:pPr>
            <a:r>
              <a:rPr lang="en-US" kern="0" dirty="0">
                <a:solidFill>
                  <a:srgbClr val="FF0000"/>
                </a:solidFill>
              </a:rPr>
              <a:t>Tilting</a:t>
            </a:r>
            <a:r>
              <a:rPr lang="en-US" kern="0" dirty="0"/>
              <a:t> (twisting) – tilting of horizontally oriented components of vorticity into the vertical by a non-uniform vertical motion field.</a:t>
            </a:r>
          </a:p>
          <a:p>
            <a:pPr marL="914400" lvl="1" indent="-514350">
              <a:buFont typeface="+mj-lt"/>
              <a:buAutoNum type="arabicPeriod"/>
            </a:pPr>
            <a:r>
              <a:rPr lang="en-US" kern="0" dirty="0">
                <a:solidFill>
                  <a:srgbClr val="FF0000"/>
                </a:solidFill>
              </a:rPr>
              <a:t>Solenoidal </a:t>
            </a:r>
            <a:r>
              <a:rPr lang="en-US" kern="0" dirty="0"/>
              <a:t>– in baroclinic fluid</a:t>
            </a:r>
          </a:p>
        </p:txBody>
      </p:sp>
      <p:pic>
        <p:nvPicPr>
          <p:cNvPr id="5" name="Picture 4">
            <a:extLst>
              <a:ext uri="{FF2B5EF4-FFF2-40B4-BE49-F238E27FC236}">
                <a16:creationId xmlns:a16="http://schemas.microsoft.com/office/drawing/2014/main" id="{CB1C1CD3-89F2-A84D-B202-AA1D327A4541}"/>
              </a:ext>
            </a:extLst>
          </p:cNvPr>
          <p:cNvPicPr>
            <a:picLocks noChangeAspect="1"/>
          </p:cNvPicPr>
          <p:nvPr/>
        </p:nvPicPr>
        <p:blipFill>
          <a:blip r:embed="rId2"/>
          <a:stretch>
            <a:fillRect/>
          </a:stretch>
        </p:blipFill>
        <p:spPr>
          <a:xfrm>
            <a:off x="249571" y="35893"/>
            <a:ext cx="9435890" cy="2004928"/>
          </a:xfrm>
          <a:prstGeom prst="rect">
            <a:avLst/>
          </a:prstGeom>
        </p:spPr>
      </p:pic>
      <p:sp>
        <p:nvSpPr>
          <p:cNvPr id="6" name="Rectangle 5">
            <a:extLst>
              <a:ext uri="{FF2B5EF4-FFF2-40B4-BE49-F238E27FC236}">
                <a16:creationId xmlns:a16="http://schemas.microsoft.com/office/drawing/2014/main" id="{C761311D-94C6-5844-B06B-BE876C2F7BDC}"/>
              </a:ext>
            </a:extLst>
          </p:cNvPr>
          <p:cNvSpPr/>
          <p:nvPr/>
        </p:nvSpPr>
        <p:spPr bwMode="auto">
          <a:xfrm>
            <a:off x="9236075" y="1692077"/>
            <a:ext cx="305370" cy="5145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4875"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131137555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3C33B4-DEAE-234E-AB64-F0465DA3953A}"/>
              </a:ext>
            </a:extLst>
          </p:cNvPr>
          <p:cNvSpPr>
            <a:spLocks noGrp="1"/>
          </p:cNvSpPr>
          <p:nvPr>
            <p:ph type="sldNum" sz="quarter" idx="12"/>
          </p:nvPr>
        </p:nvSpPr>
        <p:spPr/>
        <p:txBody>
          <a:bodyPr/>
          <a:lstStyle/>
          <a:p>
            <a:pPr>
              <a:defRPr/>
            </a:pPr>
            <a:fld id="{0110085B-362B-104B-9170-A77917246491}" type="slidenum">
              <a:rPr lang="en-US" altLang="zh-CN" smtClean="0"/>
              <a:pPr>
                <a:defRPr/>
              </a:pPr>
              <a:t>9</a:t>
            </a:fld>
            <a:endParaRPr lang="zh-CN" altLang="zh-CN"/>
          </a:p>
        </p:txBody>
      </p:sp>
      <p:pic>
        <p:nvPicPr>
          <p:cNvPr id="4" name="Picture 3">
            <a:extLst>
              <a:ext uri="{FF2B5EF4-FFF2-40B4-BE49-F238E27FC236}">
                <a16:creationId xmlns:a16="http://schemas.microsoft.com/office/drawing/2014/main" id="{D2BF3D54-A209-DC4C-9058-8A7E588C9EA3}"/>
              </a:ext>
            </a:extLst>
          </p:cNvPr>
          <p:cNvPicPr>
            <a:picLocks noChangeAspect="1"/>
          </p:cNvPicPr>
          <p:nvPr/>
        </p:nvPicPr>
        <p:blipFill>
          <a:blip r:embed="rId3"/>
          <a:stretch>
            <a:fillRect/>
          </a:stretch>
        </p:blipFill>
        <p:spPr>
          <a:xfrm>
            <a:off x="180405" y="741387"/>
            <a:ext cx="8339735" cy="5358314"/>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951D004-CB7D-E947-B67A-1BF3F7FCA4BF}"/>
                  </a:ext>
                </a:extLst>
              </p:cNvPr>
              <p:cNvSpPr/>
              <p:nvPr/>
            </p:nvSpPr>
            <p:spPr>
              <a:xfrm>
                <a:off x="6493128" y="741387"/>
                <a:ext cx="3217356" cy="985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b="0" i="1" dirty="0" smtClean="0">
                          <a:latin typeface="Cambria Math" panose="02040503050406030204" pitchFamily="18" charset="0"/>
                        </a:rPr>
                        <m:t>−(</m:t>
                      </m:r>
                      <m:r>
                        <a:rPr lang="en-US" sz="2800" i="1" dirty="0">
                          <a:latin typeface="Cambria Math" panose="02040503050406030204" pitchFamily="18" charset="0"/>
                        </a:rPr>
                        <m:t>𝜁</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𝑓</m:t>
                      </m:r>
                      <m:r>
                        <a:rPr lang="en-US" altLang="zh-CN" sz="2800" b="0" i="1" dirty="0" smtClean="0">
                          <a:latin typeface="Cambria Math" panose="02040503050406030204" pitchFamily="18" charset="0"/>
                        </a:rPr>
                        <m:t>)(</m:t>
                      </m:r>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m:t>
                          </m:r>
                          <m:r>
                            <a:rPr lang="en-US" altLang="zh-CN" sz="2800" b="0" i="1" dirty="0" smtClean="0">
                              <a:latin typeface="Cambria Math" panose="02040503050406030204" pitchFamily="18" charset="0"/>
                            </a:rPr>
                            <m:t>𝑢</m:t>
                          </m:r>
                        </m:num>
                        <m:den>
                          <m:r>
                            <a:rPr lang="en-US" sz="2800" b="0" i="1" dirty="0" smtClean="0">
                              <a:latin typeface="Cambria Math" panose="02040503050406030204" pitchFamily="18" charset="0"/>
                            </a:rPr>
                            <m:t>𝜕</m:t>
                          </m:r>
                          <m:r>
                            <a:rPr lang="en-US" sz="2800" b="0" i="1" dirty="0" smtClean="0">
                              <a:latin typeface="Cambria Math" panose="02040503050406030204" pitchFamily="18" charset="0"/>
                            </a:rPr>
                            <m:t>𝑥</m:t>
                          </m:r>
                        </m:den>
                      </m:f>
                      <m:r>
                        <a:rPr lang="en-US" altLang="zh-CN"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m:t>
                          </m:r>
                          <m:r>
                            <a:rPr lang="en-US" altLang="zh-CN" sz="2800" b="0" i="1" dirty="0" smtClean="0">
                              <a:latin typeface="Cambria Math" panose="02040503050406030204" pitchFamily="18" charset="0"/>
                            </a:rPr>
                            <m:t>𝑣</m:t>
                          </m:r>
                        </m:num>
                        <m:den>
                          <m:r>
                            <a:rPr lang="en-US" sz="2800" i="1" dirty="0">
                              <a:latin typeface="Cambria Math" panose="02040503050406030204" pitchFamily="18" charset="0"/>
                            </a:rPr>
                            <m:t>𝜕</m:t>
                          </m:r>
                          <m:r>
                            <a:rPr lang="en-US" sz="2800" b="0" i="1" dirty="0" smtClean="0">
                              <a:latin typeface="Cambria Math" panose="02040503050406030204" pitchFamily="18" charset="0"/>
                            </a:rPr>
                            <m:t>𝑦</m:t>
                          </m:r>
                        </m:den>
                      </m:f>
                      <m:r>
                        <a:rPr lang="en-US" altLang="zh-CN" sz="2800" b="0" i="1" dirty="0" smtClean="0">
                          <a:latin typeface="Cambria Math" panose="02040503050406030204" pitchFamily="18" charset="0"/>
                        </a:rPr>
                        <m:t>)</m:t>
                      </m:r>
                    </m:oMath>
                  </m:oMathPara>
                </a14:m>
                <a:endParaRPr lang="en-US" sz="2800" dirty="0"/>
              </a:p>
            </p:txBody>
          </p:sp>
        </mc:Choice>
        <mc:Fallback xmlns="">
          <p:sp>
            <p:nvSpPr>
              <p:cNvPr id="6" name="Rectangle 5">
                <a:extLst>
                  <a:ext uri="{FF2B5EF4-FFF2-40B4-BE49-F238E27FC236}">
                    <a16:creationId xmlns:a16="http://schemas.microsoft.com/office/drawing/2014/main" id="{9951D004-CB7D-E947-B67A-1BF3F7FCA4BF}"/>
                  </a:ext>
                </a:extLst>
              </p:cNvPr>
              <p:cNvSpPr>
                <a:spLocks noRot="1" noChangeAspect="1" noMove="1" noResize="1" noEditPoints="1" noAdjustHandles="1" noChangeArrowheads="1" noChangeShapeType="1" noTextEdit="1"/>
              </p:cNvSpPr>
              <p:nvPr/>
            </p:nvSpPr>
            <p:spPr>
              <a:xfrm>
                <a:off x="6493128" y="741387"/>
                <a:ext cx="3217356" cy="985206"/>
              </a:xfrm>
              <a:prstGeom prst="rect">
                <a:avLst/>
              </a:prstGeom>
              <a:blipFill>
                <a:blip r:embed="rId4"/>
                <a:stretch>
                  <a:fillRect b="-6329"/>
                </a:stretch>
              </a:blipFill>
            </p:spPr>
            <p:txBody>
              <a:bodyPr/>
              <a:lstStyle/>
              <a:p>
                <a:r>
                  <a:rPr lang="en-US">
                    <a:noFill/>
                  </a:rPr>
                  <a:t> </a:t>
                </a:r>
              </a:p>
            </p:txBody>
          </p:sp>
        </mc:Fallback>
      </mc:AlternateContent>
    </p:spTree>
    <p:extLst>
      <p:ext uri="{BB962C8B-B14F-4D97-AF65-F5344CB8AC3E}">
        <p14:creationId xmlns:p14="http://schemas.microsoft.com/office/powerpoint/2010/main" val="355031767"/>
      </p:ext>
    </p:extLst>
  </p:cSld>
  <p:clrMapOvr>
    <a:masterClrMapping/>
  </p:clrMapOvr>
  <p:transition/>
</p:sld>
</file>

<file path=ppt/theme/theme1.xml><?xml version="1.0" encoding="utf-8"?>
<a:theme xmlns:a="http://schemas.openxmlformats.org/drawingml/2006/main" name="1_Office 主题">
  <a:themeElements>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04875"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04875"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5637</TotalTime>
  <Pages>0</Pages>
  <Words>1541</Words>
  <Characters>0</Characters>
  <Application>Microsoft Macintosh PowerPoint</Application>
  <DocSecurity>0</DocSecurity>
  <PresentationFormat>Custom</PresentationFormat>
  <Lines>0</Lines>
  <Paragraphs>218</Paragraphs>
  <Slides>30</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9" baseType="lpstr">
      <vt:lpstr>Microsoft YaHei</vt:lpstr>
      <vt:lpstr>Arial</vt:lpstr>
      <vt:lpstr>Calibri</vt:lpstr>
      <vt:lpstr>Cambria Math</vt:lpstr>
      <vt:lpstr>Comic Sans MS</vt:lpstr>
      <vt:lpstr>Times New Roman</vt:lpstr>
      <vt:lpstr>1_Office 主题</vt:lpstr>
      <vt:lpstr>Document</vt:lpstr>
      <vt:lpstr>Equation</vt:lpstr>
      <vt:lpstr>PowerPoint Presentation</vt:lpstr>
      <vt:lpstr>Rotation Measurements</vt:lpstr>
      <vt:lpstr>Circulation</vt:lpstr>
      <vt:lpstr>Circulation theorem</vt:lpstr>
      <vt:lpstr>Relative and Absolute Vorticity </vt:lpstr>
      <vt:lpstr>THE VORTICITY EQUATION</vt:lpstr>
      <vt:lpstr>PowerPoint Presentation</vt:lpstr>
      <vt:lpstr>PowerPoint Presentation</vt:lpstr>
      <vt:lpstr>PowerPoint Presentation</vt:lpstr>
      <vt:lpstr>Tilting Term</vt:lpstr>
      <vt:lpstr>PowerPoint Presentation</vt:lpstr>
      <vt:lpstr>EXERCISES Derivation of Vorticity Equation in Isobaric Coordinates</vt:lpstr>
      <vt:lpstr>PowerPoint Presentation</vt:lpstr>
      <vt:lpstr>THE VORTICITY EQUATION</vt:lpstr>
      <vt:lpstr>PowerPoint Presentation</vt:lpstr>
      <vt:lpstr>PowerPoint Presentation</vt:lpstr>
      <vt:lpstr>PowerPoint Presentation</vt:lpstr>
      <vt:lpstr>PowerPoint Presentation</vt:lpstr>
      <vt:lpstr>PowerPoint Presentation</vt:lpstr>
      <vt:lpstr>THE VORTICITY EQUATION</vt:lpstr>
      <vt:lpstr>PowerPoint Presentation</vt:lpstr>
      <vt:lpstr>PowerPoint Presentation</vt:lpstr>
      <vt:lpstr>Shallow Water Equation</vt:lpstr>
      <vt:lpstr>PowerPoint Presentation</vt:lpstr>
      <vt:lpstr>PowerPoint Presentation</vt:lpstr>
      <vt:lpstr>Shallow water vorticity equation</vt:lpstr>
      <vt:lpstr>Shallow water potential vorticity conservation</vt:lpstr>
      <vt:lpstr>Application: Flows Cross Over a Mountain</vt:lpstr>
      <vt:lpstr>Application: Flows Cross Over a Mountain</vt:lpstr>
      <vt:lpstr>Next Lecture The Potential Vorticity And Its Equation</vt:lpstr>
    </vt:vector>
  </TitlesOfParts>
  <Manager/>
  <Company/>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Administrator</dc:creator>
  <cp:keywords/>
  <dc:description/>
  <cp:lastModifiedBy>Sen Zhao</cp:lastModifiedBy>
  <cp:revision>574</cp:revision>
  <cp:lastPrinted>2019-01-31T04:58:00Z</cp:lastPrinted>
  <dcterms:created xsi:type="dcterms:W3CDTF">2009-12-04T05:26:02Z</dcterms:created>
  <dcterms:modified xsi:type="dcterms:W3CDTF">2020-02-03T20:17:33Z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