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300" r:id="rId40"/>
    <p:sldId id="299" r:id="rId41"/>
    <p:sldId id="262" r:id="rId42"/>
    <p:sldId id="263" r:id="rId43"/>
    <p:sldId id="264" r:id="rId44"/>
    <p:sldId id="26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6C8A-1D3F-6785-301B-02EC9E10B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21EB-B5C1-4B6A-7BC2-DC01850D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859F-0096-2C91-3C22-EEA42C18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122E-276A-27FC-5AA0-4F7E1603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7733-7719-D9D1-D711-91E63691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5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56D0-31B4-BF0B-EB83-ADEE54F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DDDF-D6CF-1478-6482-5CB12A66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A930-D30D-5852-5743-248B149B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BC77-0754-CD8D-C141-6379818D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E610-53AB-1183-37BA-BBE094A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44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D4F24-2BFB-2B7B-8901-2513A20F5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C8ED-CE44-BE31-834E-8BB4CA3E9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4170-C5AB-26C5-E5FC-8D730E1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8726-E35E-CD88-4DB4-4D007856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E54E-B16B-C344-F9A3-3AD6EBA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82EB-7F5C-203F-59C4-0FC50890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406E-7020-0DAB-FC5C-4682896A4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3A7A-A0D0-BD3C-2325-D4F0BE7C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907F-75B3-6F9C-3014-4E7145CD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F512-DFE8-D64D-02EE-2C31A09D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0285-A227-985B-B807-7429714A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3463-0113-3B55-663C-5C297E75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B5EB-E211-6C8A-7BA8-4A0D6E62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5D3CF-7838-AC98-E958-1D46BD06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857D-368C-6381-D6D7-9B0D21F5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7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373E-9DC3-3E5E-A3D3-93B96DF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B181-DC9D-8FC5-BDF6-5D3B1EE41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16E95-7A86-A4DE-7B0F-CC3064A9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5A5D-C72F-3AAF-1446-F0238830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871C-2D91-1022-26AD-7F055BC2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FF71-EFF4-24F8-315D-FC4DD715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1B4-FBD7-BC88-F085-FD12651C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5FE3-ACD9-9E4E-28FA-E0A95BD2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056-7A54-D5BF-77F2-9C138362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34BC-625D-CBA7-B413-245B9BB68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C8288-3493-44D2-D090-2F018151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D81E7-58EF-1C93-981A-DE72FD56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F290-A266-C79F-B7B3-AC381EA1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3C906-36EE-66AB-2CD1-B7308E48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6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81C-E8F8-08CF-6426-5F6E4CC1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704BC-882A-D812-653B-BE1A6753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F954-D11D-EBB0-BEEA-C48762C4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BAE6A-41EC-8FC5-B7CE-85A6B492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47C8D-9861-0F11-ADA5-569971BE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F2543-F179-EF54-C0A5-0BFBF712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4A203-AC58-0C7D-8E82-14E08EE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1326-D68E-3751-9DDD-6B28FDA0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CD6C-523B-DAB2-8031-B1679B22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DD22A-5D49-6610-4B1F-EFDD58C3B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AC30-E98D-E87B-8AA9-5F74ADE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E693-B9D4-140E-3398-6B740B26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ECAB-40A9-B948-A9D6-6F9BD156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21E6-3C5F-B029-79C5-43E80D0D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9C3D2-1C1E-4F77-C26E-142D74881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72733-B072-756A-C97E-60FF49FC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393C7-E2B3-EDB4-DB78-3412B099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B174-DF7F-2DF3-CE96-F47486C6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8C64-0BA6-C182-8C6A-27D4E030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7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00B61-5109-AC11-AC9E-C1AA062F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FA46-52AD-0BA7-C95C-CD0B0C1C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C2A-784D-1F9B-ED77-5FF7097DB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5023-A616-413E-8CAF-21D5F4AE5ECB}" type="datetimeFigureOut">
              <a:rPr lang="en-GB" smtClean="0"/>
              <a:t>09/01/2024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2254-9D2C-2B13-0E43-DB848D33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A5FB-6546-BCC0-2410-D602A82F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03EF-1028-467C-B201-78BE2B957B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0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hsrcommunity.com/author/daniel-weiand/" TargetMode="External"/><Relationship Id="rId7" Type="http://schemas.openxmlformats.org/officeDocument/2006/relationships/image" Target="../media/image24.png"/><Relationship Id="rId2" Type="http://schemas.openxmlformats.org/officeDocument/2006/relationships/hyperlink" Target="mailto:dweiand@nhs.net?subject=NHS-R%20Conf%202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hyperlink" Target="https://github.com/send2dan/public" TargetMode="External"/><Relationship Id="rId4" Type="http://schemas.openxmlformats.org/officeDocument/2006/relationships/hyperlink" Target="https://twitter.com/send2da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ourcodingclub.github.io/tutorials/gi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GOj5yH7evk" TargetMode="External"/><Relationship Id="rId2" Type="http://schemas.openxmlformats.org/officeDocument/2006/relationships/hyperlink" Target="https://the-strategy-unit.github.io/data_science/style/git_and_github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t.github.com/octocat/9257657" TargetMode="External"/><Relationship Id="rId4" Type="http://schemas.openxmlformats.org/officeDocument/2006/relationships/hyperlink" Target="https://docs.github.com/en/get-started/getting-started-with-git/ignoring-files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ages/quickstart" TargetMode="External"/><Relationship Id="rId2" Type="http://schemas.openxmlformats.org/officeDocument/2006/relationships/hyperlink" Target="https://nhsdigital.github.io/rap-community-of-practice/training_resources/git/introduction-to-g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041-F6F3-249F-7242-2D525BD6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 the configuration and use of </a:t>
            </a:r>
            <a:r>
              <a:rPr lang="en-GB" dirty="0" err="1"/>
              <a:t>github</a:t>
            </a:r>
            <a:r>
              <a:rPr lang="en-GB" dirty="0"/>
              <a:t> and git bash at NUTH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FC269-8B66-083D-EAE2-F2B939345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Daniel Weiand</a:t>
            </a:r>
          </a:p>
          <a:p>
            <a:r>
              <a:rPr lang="en-GB" dirty="0"/>
              <a:t>ILM directorate clinical informatics lead</a:t>
            </a:r>
          </a:p>
        </p:txBody>
      </p:sp>
    </p:spTree>
    <p:extLst>
      <p:ext uri="{BB962C8B-B14F-4D97-AF65-F5344CB8AC3E}">
        <p14:creationId xmlns:p14="http://schemas.microsoft.com/office/powerpoint/2010/main" val="176102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2F8E-1400-C9B8-6CFA-F7D76199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to “push” an existing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E47D-C25B-669A-235A-1435E06C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Set working directory #</a:t>
            </a:r>
          </a:p>
          <a:p>
            <a:pPr marL="0" indent="0">
              <a:buNone/>
            </a:pPr>
            <a:r>
              <a:rPr lang="en-GB" dirty="0"/>
              <a:t>#######################</a:t>
            </a:r>
          </a:p>
          <a:p>
            <a:pPr marL="0" indent="0">
              <a:buNone/>
            </a:pPr>
            <a:r>
              <a:rPr lang="en-GB" dirty="0"/>
              <a:t>cd '\Users\Weiandd2\Documents\git-test-repo'</a:t>
            </a:r>
          </a:p>
          <a:p>
            <a:pPr marL="0" indent="0">
              <a:buNone/>
            </a:pPr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53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17ACD21-6BDC-369C-3ECE-0574ABDE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61" y="291548"/>
            <a:ext cx="9613986" cy="61225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917E74-E574-9259-12E4-C289556418CC}"/>
              </a:ext>
            </a:extLst>
          </p:cNvPr>
          <p:cNvSpPr/>
          <p:nvPr/>
        </p:nvSpPr>
        <p:spPr>
          <a:xfrm>
            <a:off x="1320799" y="936978"/>
            <a:ext cx="9613986" cy="13772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2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3991-25C3-F20B-A65C-DD30708C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Set remote directory #</a:t>
            </a:r>
          </a:p>
          <a:p>
            <a:pPr marL="0" indent="0">
              <a:buNone/>
            </a:pPr>
            <a:r>
              <a:rPr lang="en-GB" dirty="0"/>
              <a:t>#######################</a:t>
            </a:r>
          </a:p>
          <a:p>
            <a:pPr marL="0" indent="0">
              <a:buNone/>
            </a:pPr>
            <a:r>
              <a:rPr lang="en-GB" dirty="0"/>
              <a:t>git remote add origin https://github.com/send2dan/git-test-repo.git</a:t>
            </a:r>
          </a:p>
        </p:txBody>
      </p:sp>
    </p:spTree>
    <p:extLst>
      <p:ext uri="{BB962C8B-B14F-4D97-AF65-F5344CB8AC3E}">
        <p14:creationId xmlns:p14="http://schemas.microsoft.com/office/powerpoint/2010/main" val="321562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ABFB-2881-7113-EE80-5BD55996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73B1-00B8-AEF2-30A5-BE9C4ED3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To verify that you set the remote URL correctly, run the following command.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git remote -v</a:t>
            </a:r>
          </a:p>
        </p:txBody>
      </p:sp>
    </p:spTree>
    <p:extLst>
      <p:ext uri="{BB962C8B-B14F-4D97-AF65-F5344CB8AC3E}">
        <p14:creationId xmlns:p14="http://schemas.microsoft.com/office/powerpoint/2010/main" val="92244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806-47C4-35E2-F9BC-13D8E9BB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C283-ED88-3D5E-F22D-AD53B882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allow long files and use .</a:t>
            </a:r>
            <a:r>
              <a:rPr lang="en-GB" dirty="0" err="1"/>
              <a:t>gitignore</a:t>
            </a:r>
            <a:r>
              <a:rPr lang="en-GB" dirty="0"/>
              <a:t>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git config --global </a:t>
            </a:r>
            <a:r>
              <a:rPr lang="en-GB" dirty="0" err="1"/>
              <a:t>core.longpaths</a:t>
            </a:r>
            <a:r>
              <a:rPr lang="en-GB" dirty="0"/>
              <a:t> true</a:t>
            </a:r>
          </a:p>
          <a:p>
            <a:pPr marL="0" indent="0">
              <a:buNone/>
            </a:pPr>
            <a:r>
              <a:rPr lang="en-GB" dirty="0"/>
              <a:t>git config --global </a:t>
            </a:r>
            <a:r>
              <a:rPr lang="en-GB" dirty="0" err="1"/>
              <a:t>core.excludesFile</a:t>
            </a:r>
            <a:r>
              <a:rPr lang="en-GB" dirty="0"/>
              <a:t> 'Users/Weiandd2/Documents/.</a:t>
            </a:r>
            <a:r>
              <a:rPr lang="en-GB" dirty="0" err="1"/>
              <a:t>gitignore</a:t>
            </a:r>
            <a:r>
              <a:rPr lang="en-GB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6191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5937-28D5-870C-341F-047C8784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4F29-1106-D313-1284-A8870B30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# add files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git status</a:t>
            </a:r>
          </a:p>
          <a:p>
            <a:pPr marL="0" indent="0">
              <a:buNone/>
            </a:pPr>
            <a:r>
              <a:rPr lang="en-GB" dirty="0"/>
              <a:t>git add 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commit with a  message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# git commit -a -m "[descriptive message]" #</a:t>
            </a:r>
          </a:p>
          <a:p>
            <a:pPr marL="0" indent="0">
              <a:buNone/>
            </a:pPr>
            <a:r>
              <a:rPr lang="en-GB" dirty="0"/>
              <a:t>git commit -a -m "added new file"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61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6CA14-D940-C27B-87CF-2E619887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B365DB-50BD-2D88-8653-E65E05919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D00FF6-22F7-FA6A-3F72-65566481F138}"/>
              </a:ext>
            </a:extLst>
          </p:cNvPr>
          <p:cNvSpPr/>
          <p:nvPr/>
        </p:nvSpPr>
        <p:spPr>
          <a:xfrm>
            <a:off x="1140176" y="3273778"/>
            <a:ext cx="1727201" cy="428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6145C-AEF0-D0C2-C775-B0FC04077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18574"/>
            <a:ext cx="10250330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05BFA8B-BF69-E3F4-1F57-BE75FF81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18574"/>
            <a:ext cx="10250330" cy="68208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595D64-C9E5-817D-94CF-4DE04D5247EC}"/>
              </a:ext>
            </a:extLst>
          </p:cNvPr>
          <p:cNvSpPr/>
          <p:nvPr/>
        </p:nvSpPr>
        <p:spPr>
          <a:xfrm>
            <a:off x="778932" y="891823"/>
            <a:ext cx="1727201" cy="428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01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60A15-DC40-484C-C5DC-B6F38ECA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EFA25-5091-BEB1-9262-8C02DF38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git, </a:t>
            </a:r>
            <a:r>
              <a:rPr lang="en-GB" dirty="0" err="1"/>
              <a:t>incl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and git bash [or </a:t>
            </a:r>
            <a:r>
              <a:rPr lang="en-GB" dirty="0" err="1"/>
              <a:t>Rstudio</a:t>
            </a:r>
            <a:r>
              <a:rPr lang="en-GB" dirty="0"/>
              <a:t> terminal]</a:t>
            </a:r>
          </a:p>
          <a:p>
            <a:endParaRPr lang="en-GB" dirty="0"/>
          </a:p>
          <a:p>
            <a:r>
              <a:rPr lang="en-GB" dirty="0"/>
              <a:t>Discuss IT requirements to access </a:t>
            </a:r>
            <a:r>
              <a:rPr lang="en-GB" dirty="0" err="1"/>
              <a:t>github</a:t>
            </a:r>
            <a:r>
              <a:rPr lang="en-GB" dirty="0"/>
              <a:t> and git bash </a:t>
            </a:r>
          </a:p>
          <a:p>
            <a:endParaRPr lang="en-GB" dirty="0"/>
          </a:p>
          <a:p>
            <a:r>
              <a:rPr lang="en-GB" dirty="0"/>
              <a:t>Consider different uses of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93FB0D-F06A-7837-277C-07EC54DB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901F10-9C20-F2BD-63E7-929B939D48F7}"/>
              </a:ext>
            </a:extLst>
          </p:cNvPr>
          <p:cNvSpPr/>
          <p:nvPr/>
        </p:nvSpPr>
        <p:spPr>
          <a:xfrm>
            <a:off x="2731910" y="1546578"/>
            <a:ext cx="1727201" cy="428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2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B96EC8-8DC4-5467-B50B-1C0A4BD43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78" y="395110"/>
            <a:ext cx="9359647" cy="59605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3DE03A-8BBA-E91E-D7A4-7580F934CEDE}"/>
              </a:ext>
            </a:extLst>
          </p:cNvPr>
          <p:cNvSpPr/>
          <p:nvPr/>
        </p:nvSpPr>
        <p:spPr>
          <a:xfrm>
            <a:off x="1331975" y="4617156"/>
            <a:ext cx="7089536" cy="1174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87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B0C8AF-1115-725A-15FB-2E118159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4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9F4D-2200-FAD3-38C7-48169E90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47E18A-2BD0-982E-D9CC-049948E2641F}"/>
              </a:ext>
            </a:extLst>
          </p:cNvPr>
          <p:cNvSpPr/>
          <p:nvPr/>
        </p:nvSpPr>
        <p:spPr>
          <a:xfrm>
            <a:off x="3217332" y="3601156"/>
            <a:ext cx="1727201" cy="428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9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A8BB-8A76-1DD8-E12D-4058D538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time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737B-AD6E-1134-6D8D-52703302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checkout what happened two commits ago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git checkout main^^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9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A9D0D1E3-3A1F-FBC5-F0BB-B84AD47B8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10" y="474132"/>
            <a:ext cx="9146929" cy="5825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1734CF-9B3A-7C8F-3953-AF5A35516AF2}"/>
              </a:ext>
            </a:extLst>
          </p:cNvPr>
          <p:cNvSpPr/>
          <p:nvPr/>
        </p:nvSpPr>
        <p:spPr>
          <a:xfrm>
            <a:off x="1456061" y="1083733"/>
            <a:ext cx="7010606" cy="891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3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2C3754-38C8-64BA-523E-B980621B3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18574"/>
            <a:ext cx="10250330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50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0050-D13A-3B81-62C1-AF1064CD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go back to the latest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E91C-4624-9382-FB65-CA800B4E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checkout the latest version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git checkout main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00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90DC161-6755-7D56-DAE4-981578712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51" y="538966"/>
            <a:ext cx="9151482" cy="5827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CFA667-F85E-FBD5-884C-8305233706EE}"/>
              </a:ext>
            </a:extLst>
          </p:cNvPr>
          <p:cNvSpPr/>
          <p:nvPr/>
        </p:nvSpPr>
        <p:spPr>
          <a:xfrm>
            <a:off x="1377243" y="4425245"/>
            <a:ext cx="7811913" cy="13659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80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6032C1-BE0D-7AF3-630C-B12C6D1CC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18574"/>
            <a:ext cx="10250330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0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2341-8A13-F731-B6EB-D8DFFE2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04B76C-DEE8-D3A7-C566-B0D2322A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is a distributed version control system that allows used to track changes to code (and files) over time and collaborate with others. </a:t>
            </a:r>
          </a:p>
          <a:p>
            <a:endParaRPr lang="en-GB" dirty="0"/>
          </a:p>
          <a:p>
            <a:r>
              <a:rPr lang="en-GB" dirty="0"/>
              <a:t>Git allows users to create “branches” to work on features independently.</a:t>
            </a:r>
          </a:p>
          <a:p>
            <a:endParaRPr lang="en-GB" dirty="0"/>
          </a:p>
          <a:p>
            <a:r>
              <a:rPr lang="en-GB" dirty="0"/>
              <a:t>“Branches” can be “merged” to integrate changes.</a:t>
            </a:r>
          </a:p>
        </p:txBody>
      </p:sp>
    </p:spTree>
    <p:extLst>
      <p:ext uri="{BB962C8B-B14F-4D97-AF65-F5344CB8AC3E}">
        <p14:creationId xmlns:p14="http://schemas.microsoft.com/office/powerpoint/2010/main" val="313450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9AED-5E6E-2E90-2C78-1232FF5A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E70D-63E1-1FE7-B4D0-BFB2DC74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Branches in git are simply pointers to a specific commit -- nothing more.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# create new branch called “poem”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git branch poem</a:t>
            </a:r>
          </a:p>
          <a:p>
            <a:pPr marL="0" indent="0">
              <a:buNone/>
            </a:pPr>
            <a:r>
              <a:rPr lang="en-GB" dirty="0"/>
              <a:t>git checkout poem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45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C5A856-5C96-E963-D407-59B9029A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1" y="488642"/>
            <a:ext cx="9177326" cy="5844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64949-C7AD-A039-D9FB-C508AC669286}"/>
              </a:ext>
            </a:extLst>
          </p:cNvPr>
          <p:cNvSpPr/>
          <p:nvPr/>
        </p:nvSpPr>
        <p:spPr>
          <a:xfrm>
            <a:off x="1478843" y="4176889"/>
            <a:ext cx="6863645" cy="15465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134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A92C12-845C-3AC1-0379-C2A5F983C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22E7C-4089-74D6-53F0-AD9236F55DF5}"/>
              </a:ext>
            </a:extLst>
          </p:cNvPr>
          <p:cNvSpPr/>
          <p:nvPr/>
        </p:nvSpPr>
        <p:spPr>
          <a:xfrm>
            <a:off x="2201334" y="146756"/>
            <a:ext cx="1286934" cy="553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54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02557-480D-AFA7-98C7-EDAD9733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commit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2A024D-6B42-5BD5-E7E4-D2428644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commit with a  message #</a:t>
            </a:r>
          </a:p>
          <a:p>
            <a:pPr marL="0" indent="0">
              <a:buNone/>
            </a:pPr>
            <a:r>
              <a:rPr lang="en-GB" dirty="0"/>
              <a:t>########################</a:t>
            </a:r>
          </a:p>
          <a:p>
            <a:pPr marL="0" indent="0">
              <a:buNone/>
            </a:pPr>
            <a:r>
              <a:rPr lang="en-GB" dirty="0"/>
              <a:t># git commit -a -m "[descriptive message]" #</a:t>
            </a:r>
          </a:p>
          <a:p>
            <a:pPr marL="0" indent="0">
              <a:buNone/>
            </a:pPr>
            <a:r>
              <a:rPr lang="en-GB" dirty="0"/>
              <a:t>git commit -a -m “violets are blue"</a:t>
            </a:r>
          </a:p>
        </p:txBody>
      </p:sp>
    </p:spTree>
    <p:extLst>
      <p:ext uri="{BB962C8B-B14F-4D97-AF65-F5344CB8AC3E}">
        <p14:creationId xmlns:p14="http://schemas.microsoft.com/office/powerpoint/2010/main" val="231799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BBC2D87-1013-AED1-8FA8-B4E122515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43" y="564444"/>
            <a:ext cx="8916483" cy="567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376707-B1EE-159E-2EEE-9ACF9F2078AB}"/>
              </a:ext>
            </a:extLst>
          </p:cNvPr>
          <p:cNvSpPr/>
          <p:nvPr/>
        </p:nvSpPr>
        <p:spPr>
          <a:xfrm>
            <a:off x="1597873" y="4571999"/>
            <a:ext cx="6744615" cy="11063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88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F5D9A-462B-88E5-E0A4-5084F980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BC63B0-EE71-9704-D289-9738141304FB}"/>
              </a:ext>
            </a:extLst>
          </p:cNvPr>
          <p:cNvSpPr/>
          <p:nvPr/>
        </p:nvSpPr>
        <p:spPr>
          <a:xfrm>
            <a:off x="666044" y="4176888"/>
            <a:ext cx="1704623" cy="1083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352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7B4020-62FA-A6EC-36DD-487DE5C1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15A83A-462A-48A9-8C22-55401984EFE2}"/>
              </a:ext>
            </a:extLst>
          </p:cNvPr>
          <p:cNvSpPr/>
          <p:nvPr/>
        </p:nvSpPr>
        <p:spPr>
          <a:xfrm>
            <a:off x="3364088" y="3646312"/>
            <a:ext cx="1727201" cy="428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96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B05EBE-3CE4-3AF1-514C-623E3038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Practicing git commands safely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45127-BD81-BCA8-3384-AF3D0373A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https://learngitbranching.js.org/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64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BA8E1A-DE7A-7F09-47C8-EAB1E3DB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2CECB-A44D-E7AE-7611-685BFB55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/>
              <a:t>Thanks for listening!</a:t>
            </a:r>
          </a:p>
        </p:txBody>
      </p:sp>
      <p:sp>
        <p:nvSpPr>
          <p:cNvPr id="308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9C19-015C-DE1D-25C4-D39ECA98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21" y="2479548"/>
            <a:ext cx="8341217" cy="3768852"/>
          </a:xfrm>
        </p:spPr>
        <p:txBody>
          <a:bodyPr anchor="ctr"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Palatino Linotype" panose="02040502050505030304" pitchFamily="18" charset="0"/>
              </a:rPr>
              <a:t>Further information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Daniel Weiand, Consultant medical microbiologist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Newcastle upon Tyne Hospitals NHS Foundation Trust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Email: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  <a:hlinkClick r:id="rId2"/>
              </a:rPr>
              <a:t>dweiand@nhs.net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NHS-R community blog: 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  <a:hlinkClick r:id="rId3"/>
              </a:rPr>
              <a:t>https://nhsrcommunity.com/author/daniel-weiand/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inherit"/>
              </a:rPr>
              <a:t>Twitter: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  <a:hlinkClick r:id="rId4"/>
              </a:rPr>
              <a:t>send2dan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inherit"/>
              </a:rPr>
              <a:t>Github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  <a:hlinkClick r:id="rId5"/>
              </a:rPr>
              <a:t>github.com/send2dan/public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 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Palatino Linotype" panose="0204050205050503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      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E00586-833A-ED12-C3F6-6771A973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5730" y="333393"/>
            <a:ext cx="2378765" cy="23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9886F7B3-BE58-1B7D-41A3-2034B5A63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9191" y="2762549"/>
            <a:ext cx="3678936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8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1868-9BFE-A51E-F111-A5482F6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891D-193E-D46E-6764-7446875A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 is a web-based platform built around Git that provides tools for collaborating on code. </a:t>
            </a:r>
          </a:p>
          <a:p>
            <a:endParaRPr lang="en-GB" dirty="0"/>
          </a:p>
          <a:p>
            <a:r>
              <a:rPr lang="en-GB" dirty="0" err="1"/>
              <a:t>Github</a:t>
            </a:r>
            <a:r>
              <a:rPr lang="en-GB" dirty="0"/>
              <a:t> can be used to:</a:t>
            </a:r>
          </a:p>
          <a:p>
            <a:pPr lvl="1"/>
            <a:r>
              <a:rPr lang="en-GB" dirty="0"/>
              <a:t>Host remote “repositories”, </a:t>
            </a:r>
          </a:p>
          <a:p>
            <a:pPr lvl="1"/>
            <a:r>
              <a:rPr lang="en-GB" dirty="0"/>
              <a:t>Manage access controls, </a:t>
            </a:r>
          </a:p>
          <a:p>
            <a:pPr lvl="1"/>
            <a:r>
              <a:rPr lang="en-GB" dirty="0"/>
              <a:t>Track “issues”, </a:t>
            </a:r>
          </a:p>
          <a:p>
            <a:pPr lvl="1"/>
            <a:r>
              <a:rPr lang="en-GB" dirty="0"/>
              <a:t>Review code changes through “pull requests”, </a:t>
            </a:r>
          </a:p>
          <a:p>
            <a:pPr lvl="1"/>
            <a:r>
              <a:rPr lang="en-GB" dirty="0"/>
              <a:t>Automate workflows.</a:t>
            </a:r>
          </a:p>
        </p:txBody>
      </p:sp>
    </p:spTree>
    <p:extLst>
      <p:ext uri="{BB962C8B-B14F-4D97-AF65-F5344CB8AC3E}">
        <p14:creationId xmlns:p14="http://schemas.microsoft.com/office/powerpoint/2010/main" val="247839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1659D-A9B4-DB3C-093D-D6216B41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useful resources to learn git (and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F0389-E517-EA37-811A-1182A92A9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60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A20-B68B-0BA7-D997-D6BB5F90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https://support.posit.co/hc/en-us/articles/200532077</a:t>
            </a:r>
          </a:p>
          <a:p>
            <a:pPr lvl="1"/>
            <a: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a blog post by the makers of RStudio on Version Control with Git and SVN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https://rfortherestofus.com/2021/02/how-to-use-git-github-with-r/</a:t>
            </a:r>
          </a:p>
          <a:p>
            <a:pPr lvl="1"/>
            <a: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a blog post that has gotten so much interest that it’s been turned it into a full-length course</a:t>
            </a:r>
            <a:endParaRPr lang="en-GB" dirty="0">
              <a:hlinkClick r:id="rId2"/>
            </a:endParaRPr>
          </a:p>
          <a:p>
            <a:pPr lvl="1"/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https://git-scm.com/book/en/v2</a:t>
            </a:r>
            <a:endParaRPr lang="en-GB" dirty="0"/>
          </a:p>
          <a:p>
            <a:pPr lvl="1"/>
            <a:r>
              <a:rPr lang="en-GB" b="0" i="0" dirty="0">
                <a:solidFill>
                  <a:schemeClr val="bg2">
                    <a:lumMod val="75000"/>
                  </a:schemeClr>
                </a:solidFill>
                <a:effectLst/>
                <a:latin typeface="-apple-system"/>
              </a:rPr>
              <a:t>a comprehensive, free online book created by the Git project to document how to use Git version control.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8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A76A-EA91-3224-3676-B9C1E900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https://code-review.tidyverse.org/ </a:t>
            </a:r>
          </a:p>
          <a:p>
            <a:pPr lvl="1"/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Tidyteam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code review principles</a:t>
            </a:r>
          </a:p>
          <a:p>
            <a:pPr marL="457200" lvl="1" indent="0">
              <a:buNone/>
            </a:pPr>
            <a:endParaRPr lang="en-GB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https://gist.github.com/etoxin/1acb257550b1de60fe99 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Glossary of common git bash Commands</a:t>
            </a:r>
          </a:p>
          <a:p>
            <a:pPr lvl="1"/>
            <a:endParaRPr lang="en-GB" dirty="0">
              <a:solidFill>
                <a:schemeClr val="bg2">
                  <a:lumMod val="7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https://ourcodingclub.github.io/tutorials/git/</a:t>
            </a:r>
            <a:endParaRPr lang="en-GB" dirty="0"/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An online introductory tutorial to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424127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F81-AE37-C604-52B7-B87F78C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https://the-strategy-unit.github.io/data_science/style/git_and_github.html</a:t>
            </a:r>
            <a:endParaRPr lang="en-GB" dirty="0"/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Guide on using git and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created by the NHS-R team</a:t>
            </a:r>
          </a:p>
          <a:p>
            <a:pPr lvl="1"/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https://youtu.be/RGOj5yH7evk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Git and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crash course</a:t>
            </a:r>
          </a:p>
          <a:p>
            <a:pPr lvl="1"/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https://docs.github.com/en/get-started/getting-started-with-git/ignoring-files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  <a:hlinkClick r:id="rId5"/>
              </a:rPr>
              <a:t>https://gist.github.com/octocat/9257657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On creating .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gitignore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files</a:t>
            </a:r>
          </a:p>
          <a:p>
            <a:pPr lvl="1"/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45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6EDE-3BFA-6148-EB1F-E855EB25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https://nhsdigital.github.io/rap-community-of-practice/training_resources/git/introduction-to-git/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NHS RAP community of practice introduction to git</a:t>
            </a:r>
          </a:p>
          <a:p>
            <a:pPr lvl="1"/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https://docs.github.com/en/pages/quickstart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Hosting websites using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298339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256E-77EA-2761-9D79-022F488B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3DAF-63A9-7CE4-3CD8-8FEF7715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Bash is a command line interface for interacting with git “repositories” on Windows. </a:t>
            </a:r>
          </a:p>
          <a:p>
            <a:endParaRPr lang="en-GB" dirty="0"/>
          </a:p>
          <a:p>
            <a:r>
              <a:rPr lang="en-GB" dirty="0"/>
              <a:t>Git bash provides a Unix-style terminal and bash shell, allowing Windows users to use standard Git commands and workflows from the command line.</a:t>
            </a:r>
          </a:p>
          <a:p>
            <a:endParaRPr lang="en-GB" dirty="0"/>
          </a:p>
          <a:p>
            <a:r>
              <a:rPr lang="en-GB" dirty="0"/>
              <a:t>[The RStudio terminal can be used instead of git bash] </a:t>
            </a:r>
          </a:p>
        </p:txBody>
      </p:sp>
    </p:spTree>
    <p:extLst>
      <p:ext uri="{BB962C8B-B14F-4D97-AF65-F5344CB8AC3E}">
        <p14:creationId xmlns:p14="http://schemas.microsoft.com/office/powerpoint/2010/main" val="192910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DD8C-AE83-E94C-6381-216F8A46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requirements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A2C2-163E-AAFF-C300-A4C267D1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must be added to a special “cyber security exception policy”</a:t>
            </a:r>
          </a:p>
          <a:p>
            <a:pPr lvl="1"/>
            <a:r>
              <a:rPr lang="en-GB" dirty="0"/>
              <a:t>Contacts </a:t>
            </a:r>
            <a:r>
              <a:rPr lang="en-GB" dirty="0" err="1"/>
              <a:t>incl</a:t>
            </a:r>
            <a:r>
              <a:rPr lang="en-GB" dirty="0"/>
              <a:t>: Alan Richardson (IT security officer) &amp; Mark Bell (information security specialist)</a:t>
            </a:r>
          </a:p>
          <a:p>
            <a:pPr lvl="1"/>
            <a:endParaRPr lang="en-GB" dirty="0"/>
          </a:p>
          <a:p>
            <a:r>
              <a:rPr lang="en-GB" dirty="0"/>
              <a:t>Ring 21000 to have:</a:t>
            </a:r>
          </a:p>
          <a:p>
            <a:pPr lvl="1"/>
            <a:r>
              <a:rPr lang="en-GB" dirty="0" err="1"/>
              <a:t>github</a:t>
            </a:r>
            <a:r>
              <a:rPr lang="en-GB" dirty="0"/>
              <a:t> desktop installed</a:t>
            </a:r>
          </a:p>
          <a:p>
            <a:pPr lvl="1"/>
            <a:r>
              <a:rPr lang="en-GB" dirty="0"/>
              <a:t>git bash installed</a:t>
            </a:r>
          </a:p>
          <a:p>
            <a:endParaRPr lang="en-GB" dirty="0"/>
          </a:p>
          <a:p>
            <a:r>
              <a:rPr lang="en-GB" dirty="0"/>
              <a:t>Ring 21000 to have RStudio installed (ask to be added the “SCCM-R” group)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52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141FE2-576B-C186-F436-1A8891BD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DE0F0-7704-156A-5246-1D8B4A34C2A3}"/>
              </a:ext>
            </a:extLst>
          </p:cNvPr>
          <p:cNvSpPr/>
          <p:nvPr/>
        </p:nvSpPr>
        <p:spPr>
          <a:xfrm>
            <a:off x="2878666" y="2551288"/>
            <a:ext cx="4459111" cy="982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5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0577CF-2C2D-99C4-E3A2-9D3C25F39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2D8437-E6EB-CD87-C78F-7495C4A17E8D}"/>
              </a:ext>
            </a:extLst>
          </p:cNvPr>
          <p:cNvSpPr/>
          <p:nvPr/>
        </p:nvSpPr>
        <p:spPr>
          <a:xfrm>
            <a:off x="2822222" y="3883377"/>
            <a:ext cx="4459111" cy="982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8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A221FC-3C60-D952-8F1D-EDA8004B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18" y="0"/>
            <a:ext cx="1148316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836DB-7F32-E19D-E9E0-F23C5834F0DB}"/>
              </a:ext>
            </a:extLst>
          </p:cNvPr>
          <p:cNvSpPr/>
          <p:nvPr/>
        </p:nvSpPr>
        <p:spPr>
          <a:xfrm>
            <a:off x="1004710" y="1783644"/>
            <a:ext cx="1952979" cy="5418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5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842</Words>
  <Application>Microsoft Office PowerPoint</Application>
  <PresentationFormat>Widescreen</PresentationFormat>
  <Paragraphs>129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inherit</vt:lpstr>
      <vt:lpstr>Palatino Linotype</vt:lpstr>
      <vt:lpstr>Office Theme</vt:lpstr>
      <vt:lpstr>On the configuration and use of github and git bash at NUTH</vt:lpstr>
      <vt:lpstr>Aims of talk</vt:lpstr>
      <vt:lpstr>git</vt:lpstr>
      <vt:lpstr>github</vt:lpstr>
      <vt:lpstr>git bash</vt:lpstr>
      <vt:lpstr>IT requirements permissions</vt:lpstr>
      <vt:lpstr>PowerPoint Presentation</vt:lpstr>
      <vt:lpstr>PowerPoint Presentation</vt:lpstr>
      <vt:lpstr>PowerPoint Presentation</vt:lpstr>
      <vt:lpstr>Next steps to “push” an existing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time travel</vt:lpstr>
      <vt:lpstr>PowerPoint Presentation</vt:lpstr>
      <vt:lpstr>PowerPoint Presentation</vt:lpstr>
      <vt:lpstr>Let’s go back to the latest version</vt:lpstr>
      <vt:lpstr>PowerPoint Presentation</vt:lpstr>
      <vt:lpstr>PowerPoint Presentation</vt:lpstr>
      <vt:lpstr>Git Branches</vt:lpstr>
      <vt:lpstr>PowerPoint Presentation</vt:lpstr>
      <vt:lpstr>PowerPoint Presentation</vt:lpstr>
      <vt:lpstr>New commit</vt:lpstr>
      <vt:lpstr>PowerPoint Presentation</vt:lpstr>
      <vt:lpstr>PowerPoint Presentation</vt:lpstr>
      <vt:lpstr>PowerPoint Presentation</vt:lpstr>
      <vt:lpstr>Practicing git commands safely</vt:lpstr>
      <vt:lpstr>PowerPoint Presentation</vt:lpstr>
      <vt:lpstr>Thanks for listening!</vt:lpstr>
      <vt:lpstr>More useful resources to learn git (and github)</vt:lpstr>
      <vt:lpstr>PowerPoint Presentation</vt:lpstr>
      <vt:lpstr>PowerPoint Presentation</vt:lpstr>
      <vt:lpstr>PowerPoint Presentation</vt:lpstr>
      <vt:lpstr>PowerPoint Presentation</vt:lpstr>
    </vt:vector>
  </TitlesOfParts>
  <Company>Newcastle Upon Tyne Hospital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configuration and use of github and git bash at NUTH</dc:title>
  <dc:creator>WEIAND, Daniel (THE NEWCASTLE UPON TYNE HOSPITALS NHS FOUNDATION TRUST)</dc:creator>
  <cp:lastModifiedBy>WEIAND, Daniel (THE NEWCASTLE UPON TYNE HOSPITALS NHS FOUNDATION TRUST)</cp:lastModifiedBy>
  <cp:revision>6</cp:revision>
  <dcterms:created xsi:type="dcterms:W3CDTF">2024-01-09T09:38:32Z</dcterms:created>
  <dcterms:modified xsi:type="dcterms:W3CDTF">2024-01-09T15:20:17Z</dcterms:modified>
</cp:coreProperties>
</file>