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4" r:id="rId4"/>
    <p:sldId id="287" r:id="rId5"/>
    <p:sldId id="288" r:id="rId6"/>
    <p:sldId id="258" r:id="rId7"/>
    <p:sldId id="262" r:id="rId8"/>
    <p:sldId id="263" r:id="rId9"/>
    <p:sldId id="285" r:id="rId10"/>
    <p:sldId id="286" r:id="rId11"/>
    <p:sldId id="281" r:id="rId1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 Light" panose="020B0604020202020204" charset="0"/>
      <p:regular r:id="rId19"/>
      <p:bold r:id="rId20"/>
      <p:italic r:id="rId21"/>
      <p:boldItalic r:id="rId22"/>
    </p:embeddedFont>
    <p:embeddedFont>
      <p:font typeface="Roboto Slab Light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289D6-19DA-40D7-BB57-2F0BB3F49D5D}">
  <a:tblStyle styleId="{11D289D6-19DA-40D7-BB57-2F0BB3F49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8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240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02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0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guevararojas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ubikessh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haroni" pitchFamily="2" charset="-79"/>
                <a:cs typeface="Aharoni" pitchFamily="2" charset="-79"/>
              </a:rPr>
              <a:t>CLIENTE</a:t>
            </a:r>
            <a:br>
              <a:rPr lang="en" dirty="0">
                <a:latin typeface="Aharoni" pitchFamily="2" charset="-79"/>
                <a:cs typeface="Aharoni" pitchFamily="2" charset="-79"/>
              </a:rPr>
            </a:br>
            <a:r>
              <a:rPr lang="en">
                <a:latin typeface="Aharoni" pitchFamily="2" charset="-79"/>
                <a:cs typeface="Aharoni" pitchFamily="2" charset="-79"/>
              </a:rPr>
              <a:t>PERU BIKE</a:t>
            </a:r>
            <a:endParaRPr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Beneficios de Google my Business</a:t>
            </a:r>
            <a:endParaRPr b="1" dirty="0"/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2831644" y="1508850"/>
            <a:ext cx="5093156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Beneficios:</a:t>
            </a:r>
            <a:endParaRPr b="1" dirty="0"/>
          </a:p>
          <a:p>
            <a:pPr marL="571500" lvl="1" indent="0" fontAlgn="b">
              <a:buNone/>
            </a:pPr>
            <a:r>
              <a:rPr lang="es-US" sz="1400" dirty="0"/>
              <a:t>Mejora presencia digital de la empresa.</a:t>
            </a:r>
          </a:p>
          <a:p>
            <a:pPr marL="571500" lvl="1" indent="0" fontAlgn="b">
              <a:buNone/>
            </a:pPr>
            <a:r>
              <a:rPr lang="es-US" sz="1400" dirty="0"/>
              <a:t>Mejora la presencia en los resultados de búsqueda de Google.</a:t>
            </a:r>
          </a:p>
          <a:p>
            <a:pPr marL="571500" lvl="1" indent="0" fontAlgn="b">
              <a:buNone/>
            </a:pPr>
            <a:r>
              <a:rPr lang="es-US" sz="1400" dirty="0"/>
              <a:t>Posibilidad de interactuar con tus clientes.</a:t>
            </a:r>
          </a:p>
          <a:p>
            <a:pPr marL="571500" lvl="1" indent="0" fontAlgn="b">
              <a:buNone/>
            </a:pPr>
            <a:r>
              <a:rPr lang="es-US" sz="1400" dirty="0"/>
              <a:t>Recibir calificaciones de tus clientes, usuarios.</a:t>
            </a:r>
          </a:p>
          <a:p>
            <a:pPr marL="571500" lvl="1" indent="0" fontAlgn="b">
              <a:buNone/>
            </a:pPr>
            <a:r>
              <a:rPr lang="es-US" sz="1400" dirty="0"/>
              <a:t>Oportunidad de generar visitas a tu página Web</a:t>
            </a:r>
            <a:r>
              <a:rPr lang="es-US" sz="1400" dirty="0">
                <a:solidFill>
                  <a:srgbClr val="000000"/>
                </a:solidFill>
                <a:latin typeface="Calibri"/>
              </a:rPr>
              <a:t>.</a:t>
            </a:r>
            <a:endParaRPr lang="es-US" dirty="0">
              <a:solidFill>
                <a:srgbClr val="000000"/>
              </a:solidFill>
              <a:latin typeface="Calibri"/>
            </a:endParaRPr>
          </a:p>
          <a:p>
            <a:pPr fontAlgn="b"/>
            <a:endParaRPr lang="es-US" dirty="0">
              <a:solidFill>
                <a:srgbClr val="000000"/>
              </a:solidFill>
              <a:latin typeface="Calibri"/>
            </a:endParaRPr>
          </a:p>
          <a:p>
            <a:pPr fontAlgn="b"/>
            <a:endParaRPr lang="es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" name="Shape 1043"/>
          <p:cNvGrpSpPr/>
          <p:nvPr/>
        </p:nvGrpSpPr>
        <p:grpSpPr>
          <a:xfrm>
            <a:off x="2971800" y="2034836"/>
            <a:ext cx="370295" cy="204737"/>
            <a:chOff x="531800" y="5071350"/>
            <a:chExt cx="529750" cy="292900"/>
          </a:xfrm>
        </p:grpSpPr>
        <p:sp>
          <p:nvSpPr>
            <p:cNvPr id="8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1043"/>
          <p:cNvGrpSpPr/>
          <p:nvPr/>
        </p:nvGrpSpPr>
        <p:grpSpPr>
          <a:xfrm>
            <a:off x="2971800" y="2370913"/>
            <a:ext cx="370295" cy="204737"/>
            <a:chOff x="531800" y="5071350"/>
            <a:chExt cx="529750" cy="292900"/>
          </a:xfrm>
        </p:grpSpPr>
        <p:sp>
          <p:nvSpPr>
            <p:cNvPr id="16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Shape 1043"/>
          <p:cNvGrpSpPr/>
          <p:nvPr/>
        </p:nvGrpSpPr>
        <p:grpSpPr>
          <a:xfrm>
            <a:off x="2971800" y="2956650"/>
            <a:ext cx="370295" cy="204737"/>
            <a:chOff x="531800" y="5071350"/>
            <a:chExt cx="529750" cy="292900"/>
          </a:xfrm>
        </p:grpSpPr>
        <p:sp>
          <p:nvSpPr>
            <p:cNvPr id="24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1043"/>
          <p:cNvGrpSpPr/>
          <p:nvPr/>
        </p:nvGrpSpPr>
        <p:grpSpPr>
          <a:xfrm>
            <a:off x="2971800" y="3261450"/>
            <a:ext cx="370295" cy="204737"/>
            <a:chOff x="531800" y="5071350"/>
            <a:chExt cx="529750" cy="292900"/>
          </a:xfrm>
        </p:grpSpPr>
        <p:sp>
          <p:nvSpPr>
            <p:cNvPr id="32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Shape 1043"/>
          <p:cNvGrpSpPr/>
          <p:nvPr/>
        </p:nvGrpSpPr>
        <p:grpSpPr>
          <a:xfrm>
            <a:off x="2971800" y="3642450"/>
            <a:ext cx="370295" cy="204737"/>
            <a:chOff x="531800" y="5071350"/>
            <a:chExt cx="529750" cy="292900"/>
          </a:xfrm>
        </p:grpSpPr>
        <p:sp>
          <p:nvSpPr>
            <p:cNvPr id="40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1046"/>
            <p:cNvSpPr/>
            <p:nvPr/>
          </p:nvSpPr>
          <p:spPr>
            <a:xfrm>
              <a:off x="531800" y="5162074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2" descr="Resultado de imagen para google my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950"/>
            <a:ext cx="1447800" cy="9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Miguel Guevara</a:t>
            </a:r>
            <a:endParaRPr b="1" dirty="0"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2901875" y="2952750"/>
            <a:ext cx="5292300" cy="13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Celular </a:t>
            </a:r>
            <a:r>
              <a:rPr lang="en" sz="1400" b="1" dirty="0">
                <a:solidFill>
                  <a:srgbClr val="02BDC7"/>
                </a:solidFill>
              </a:rPr>
              <a:t>#94383-2979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Mail </a:t>
            </a:r>
            <a:r>
              <a:rPr lang="en" sz="1400" b="1" dirty="0">
                <a:solidFill>
                  <a:srgbClr val="FFB600"/>
                </a:solidFill>
                <a:hlinkClick r:id="rId3"/>
              </a:rPr>
              <a:t>mguevararojas@gmail.com</a:t>
            </a:r>
            <a:endParaRPr lang="en" sz="1400" b="1" dirty="0">
              <a:solidFill>
                <a:srgbClr val="FFB6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2BDC7"/>
              </a:solidFill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DISEÑO DE BANNERS</a:t>
            </a:r>
            <a:endParaRPr b="1"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590800" y="14178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QUE INCLUYE</a:t>
            </a:r>
            <a:endParaRPr sz="1200" dirty="0">
              <a:solidFill>
                <a:srgbClr val="4A5C65"/>
              </a:solidFill>
            </a:endParaRPr>
          </a:p>
          <a:p>
            <a:pPr marL="571500" lvl="1" indent="0" fontAlgn="b">
              <a:buNone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Diseño y efectos de transparencias, </a:t>
            </a:r>
            <a:r>
              <a:rPr lang="es-US" sz="1200" dirty="0" err="1">
                <a:solidFill>
                  <a:schemeClr val="bg1">
                    <a:lumMod val="50000"/>
                  </a:schemeClr>
                </a:solidFill>
              </a:rPr>
              <a:t>Duotonos</a:t>
            </a: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, etc.</a:t>
            </a:r>
          </a:p>
          <a:p>
            <a:pPr marL="571500" lvl="1" indent="0" fontAlgn="b">
              <a:buNone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Diseño e Inclusión de Logotipos de Marcas</a:t>
            </a:r>
            <a:r>
              <a:rPr lang="es-US" sz="1200" dirty="0">
                <a:solidFill>
                  <a:schemeClr val="bg1">
                    <a:lumMod val="50000"/>
                  </a:schemeClr>
                </a:solidFill>
                <a:latin typeface="Lato Light" charset="0"/>
              </a:rPr>
              <a:t>.</a:t>
            </a:r>
          </a:p>
          <a:p>
            <a:pPr marL="571500" lvl="1" indent="0" fontAlgn="b">
              <a:buNone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Lato Light" charset="0"/>
              </a:rPr>
              <a:t>Inclusión de Slogans o frases en el Banner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5423600" y="1417850"/>
            <a:ext cx="3051300" cy="32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rgbClr val="4A5C65"/>
                </a:solidFill>
              </a:rPr>
              <a:t>PRECIOS DE PAQUETES  DE  BANNERS</a:t>
            </a:r>
            <a:endParaRPr sz="1200"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La página web</a:t>
            </a:r>
            <a:r>
              <a:rPr lang="en" sz="1200" dirty="0"/>
              <a:t> </a:t>
            </a:r>
            <a:r>
              <a:rPr lang="en" sz="1200" dirty="0">
                <a:hlinkClick r:id="rId3"/>
              </a:rPr>
              <a:t>www.perubikesshop</a:t>
            </a:r>
            <a:r>
              <a:rPr lang="en" sz="1200" dirty="0"/>
              <a:t>.</a:t>
            </a:r>
            <a:r>
              <a:rPr lang="es-PE" sz="1200" dirty="0" err="1"/>
              <a:t>com</a:t>
            </a:r>
            <a:r>
              <a:rPr lang="en" sz="1200" dirty="0"/>
              <a:t> </a:t>
            </a: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posee más de 10 banner actualmente.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empieza luego de que el cliente haya proporcionado el material necesario, descrito en</a:t>
            </a:r>
            <a:r>
              <a:rPr lang="en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1200" dirty="0">
                <a:solidFill>
                  <a:srgbClr val="00B0F0"/>
                </a:solidFill>
              </a:rPr>
              <a:t>(</a:t>
            </a:r>
            <a:r>
              <a:rPr lang="en" sz="1200" i="1" dirty="0">
                <a:solidFill>
                  <a:srgbClr val="00B0F0"/>
                </a:solidFill>
              </a:rPr>
              <a:t>aportes del cliente</a:t>
            </a:r>
            <a:r>
              <a:rPr lang="en" sz="1200" dirty="0">
                <a:solidFill>
                  <a:srgbClr val="00B0F0"/>
                </a:solidFill>
              </a:rPr>
              <a:t>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/>
              <a:t>* </a:t>
            </a: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pago se efectuaría una vez entregado el trabajo.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Shape 396"/>
          <p:cNvSpPr txBox="1">
            <a:spLocks/>
          </p:cNvSpPr>
          <p:nvPr/>
        </p:nvSpPr>
        <p:spPr>
          <a:xfrm>
            <a:off x="685800" y="3765866"/>
            <a:ext cx="4724400" cy="78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US" sz="1200" b="1" dirty="0"/>
              <a:t>APORTES DEL CLIENTE</a:t>
            </a:r>
            <a:endParaRPr lang="es-US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Fotografías, logotipos, textos, slogans</a:t>
            </a:r>
            <a:endParaRPr lang="es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90959"/>
              </p:ext>
            </p:extLst>
          </p:nvPr>
        </p:nvGraphicFramePr>
        <p:xfrm>
          <a:off x="5562600" y="2038350"/>
          <a:ext cx="2489200" cy="800100"/>
        </p:xfrm>
        <a:graphic>
          <a:graphicData uri="http://schemas.openxmlformats.org/drawingml/2006/table">
            <a:tbl>
              <a:tblPr>
                <a:tableStyleId>{11D289D6-19DA-40D7-BB57-2F0BB3F49D5D}</a:tableStyleId>
              </a:tblPr>
              <a:tblGrid>
                <a:gridCol w="86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Cantidad</a:t>
                      </a:r>
                      <a:endParaRPr lang="es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Precios</a:t>
                      </a:r>
                      <a:endParaRPr lang="es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US" sz="1100" u="none" strike="noStrike">
                          <a:effectLst/>
                        </a:rPr>
                        <a:t>0 - 5</a:t>
                      </a:r>
                      <a:endParaRPr lang="es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US" sz="1200" u="none" strike="noStrike" dirty="0">
                          <a:effectLst/>
                        </a:rPr>
                        <a:t>S/. 50.00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200" u="none" strike="noStrike" dirty="0">
                          <a:effectLst/>
                        </a:rPr>
                        <a:t>c/u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US" sz="1100" u="none" strike="noStrike">
                          <a:effectLst/>
                        </a:rPr>
                        <a:t>6  a  10</a:t>
                      </a:r>
                      <a:endParaRPr lang="es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US" sz="1200" u="none" strike="noStrike" dirty="0">
                          <a:effectLst/>
                        </a:rPr>
                        <a:t>S/. 40.00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200" u="none" strike="noStrike" dirty="0">
                          <a:effectLst/>
                        </a:rPr>
                        <a:t>c/u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US" sz="1100" u="none" strike="noStrike">
                          <a:effectLst/>
                        </a:rPr>
                        <a:t>11 a más</a:t>
                      </a:r>
                      <a:endParaRPr lang="es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US" sz="1200" u="none" strike="noStrike" dirty="0">
                          <a:effectLst/>
                        </a:rPr>
                        <a:t>S/. 30.00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200" u="none" strike="noStrike" dirty="0">
                          <a:effectLst/>
                        </a:rPr>
                        <a:t>c/u</a:t>
                      </a:r>
                      <a:endParaRPr lang="es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Shape 1043"/>
          <p:cNvGrpSpPr/>
          <p:nvPr/>
        </p:nvGrpSpPr>
        <p:grpSpPr>
          <a:xfrm>
            <a:off x="2677705" y="1833613"/>
            <a:ext cx="370295" cy="204737"/>
            <a:chOff x="531800" y="5071350"/>
            <a:chExt cx="529750" cy="292900"/>
          </a:xfrm>
        </p:grpSpPr>
        <p:sp>
          <p:nvSpPr>
            <p:cNvPr id="18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Shape 1043"/>
          <p:cNvGrpSpPr/>
          <p:nvPr/>
        </p:nvGrpSpPr>
        <p:grpSpPr>
          <a:xfrm>
            <a:off x="2667000" y="2519413"/>
            <a:ext cx="370295" cy="204737"/>
            <a:chOff x="531800" y="5071350"/>
            <a:chExt cx="529750" cy="292900"/>
          </a:xfrm>
        </p:grpSpPr>
        <p:sp>
          <p:nvSpPr>
            <p:cNvPr id="26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Shape 1043"/>
          <p:cNvGrpSpPr/>
          <p:nvPr/>
        </p:nvGrpSpPr>
        <p:grpSpPr>
          <a:xfrm>
            <a:off x="2667000" y="3052813"/>
            <a:ext cx="370295" cy="204737"/>
            <a:chOff x="531800" y="5071350"/>
            <a:chExt cx="529750" cy="292900"/>
          </a:xfrm>
        </p:grpSpPr>
        <p:sp>
          <p:nvSpPr>
            <p:cNvPr id="34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7467600" y="2190750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S/.</a:t>
            </a:r>
            <a:r>
              <a:rPr lang="es-MX" sz="2400" b="1" dirty="0"/>
              <a:t>150</a:t>
            </a:r>
            <a:endParaRPr lang="es-US" sz="2400" b="1" dirty="0"/>
          </a:p>
        </p:txBody>
      </p:sp>
      <p:sp>
        <p:nvSpPr>
          <p:cNvPr id="9" name="8 Elipse"/>
          <p:cNvSpPr/>
          <p:nvPr/>
        </p:nvSpPr>
        <p:spPr>
          <a:xfrm>
            <a:off x="1219200" y="2343150"/>
            <a:ext cx="1219200" cy="1219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S/.</a:t>
            </a:r>
            <a:r>
              <a:rPr lang="es-MX" sz="2400" b="1" dirty="0"/>
              <a:t>500</a:t>
            </a:r>
            <a:endParaRPr lang="es-US" sz="240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DISEÑO DE WEB:</a:t>
            </a:r>
            <a:br>
              <a:rPr lang="en" b="1" dirty="0"/>
            </a:br>
            <a:r>
              <a:rPr lang="en" b="1" dirty="0"/>
              <a:t>PERUBIKE.COM</a:t>
            </a:r>
            <a:endParaRPr b="1"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514600" y="1416294"/>
            <a:ext cx="26670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QUE INCLUYE</a:t>
            </a:r>
            <a:endParaRPr sz="1200" dirty="0">
              <a:solidFill>
                <a:srgbClr val="4A5C65"/>
              </a:solidFill>
            </a:endParaRPr>
          </a:p>
          <a:p>
            <a:pPr marL="571500" lvl="1" indent="0" fontAlgn="b">
              <a:buNone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Inclusión de toda la información que posee actualmente la página web.</a:t>
            </a:r>
          </a:p>
          <a:p>
            <a:pPr marL="571500" lvl="1" indent="0" fontAlgn="b">
              <a:buNone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Inclusión de nuevas fotografías proporcionadas por el cliente.</a:t>
            </a:r>
          </a:p>
          <a:p>
            <a:pPr marL="571500" lvl="1" indent="0" fontAlgn="b">
              <a:buNone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Diseño hecho en herramienta del diseñador.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5105400" y="1417850"/>
            <a:ext cx="3051300" cy="3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rgbClr val="4A5C65"/>
                </a:solidFill>
              </a:rPr>
              <a:t>SERVICIO DE MANTENIMIENTO: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rgbClr val="4A5C65"/>
                </a:solidFill>
              </a:rPr>
              <a:t>POR INCLUSIÓN DE UN NUEVO TOUR</a:t>
            </a:r>
            <a:endParaRPr lang="en" sz="1200" dirty="0">
              <a:solidFill>
                <a:srgbClr val="4A5C65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de actualización en inclusión de nuevos tours comprende: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- Diseño de Banner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- Inclusión de información textual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- Subida de Videos (hasta 4)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- Subida de Fotos retocadas (hasta 5)</a:t>
            </a:r>
            <a:endParaRPr lang="es-US" sz="110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empieza luego de que el cliente haya proporcionado el material necesario, </a:t>
            </a:r>
            <a:r>
              <a:rPr lang="en" sz="1200" dirty="0"/>
              <a:t>descrito en </a:t>
            </a:r>
            <a:r>
              <a:rPr lang="en" sz="1200" dirty="0">
                <a:solidFill>
                  <a:srgbClr val="00B0F0"/>
                </a:solidFill>
              </a:rPr>
              <a:t>(</a:t>
            </a:r>
            <a:r>
              <a:rPr lang="en" sz="1200" i="1" dirty="0">
                <a:solidFill>
                  <a:srgbClr val="00B0F0"/>
                </a:solidFill>
              </a:rPr>
              <a:t>aportes del cliente</a:t>
            </a:r>
            <a:r>
              <a:rPr lang="en" sz="1200" dirty="0">
                <a:solidFill>
                  <a:srgbClr val="00B0F0"/>
                </a:solidFill>
              </a:rPr>
              <a:t>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/>
              <a:t>* El pago se inicia con un 50% de adelanto y se cancela una vez entregado el trabajo.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Shape 396"/>
          <p:cNvSpPr txBox="1">
            <a:spLocks/>
          </p:cNvSpPr>
          <p:nvPr/>
        </p:nvSpPr>
        <p:spPr>
          <a:xfrm>
            <a:off x="685800" y="3765866"/>
            <a:ext cx="4267200" cy="78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US" sz="1200" b="1" dirty="0"/>
              <a:t>APORTES DEL CLIENTE</a:t>
            </a:r>
            <a:endParaRPr lang="es-US" sz="1200" dirty="0"/>
          </a:p>
          <a:p>
            <a:pPr fontAlgn="b">
              <a:buFont typeface="Wingdings" pitchFamily="2" charset="2"/>
              <a:buChar char="ü"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URL de la página web original, fotografías, logotipos, textos, slogans, que desee incluir.</a:t>
            </a:r>
            <a:endParaRPr lang="es-US" dirty="0"/>
          </a:p>
        </p:txBody>
      </p:sp>
      <p:sp>
        <p:nvSpPr>
          <p:cNvPr id="12" name="Shape 396"/>
          <p:cNvSpPr txBox="1">
            <a:spLocks/>
          </p:cNvSpPr>
          <p:nvPr/>
        </p:nvSpPr>
        <p:spPr>
          <a:xfrm>
            <a:off x="7734300" y="2266950"/>
            <a:ext cx="68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3" name="Shape 396"/>
          <p:cNvSpPr txBox="1">
            <a:spLocks/>
          </p:cNvSpPr>
          <p:nvPr/>
        </p:nvSpPr>
        <p:spPr>
          <a:xfrm>
            <a:off x="1524000" y="2419350"/>
            <a:ext cx="68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grpSp>
        <p:nvGrpSpPr>
          <p:cNvPr id="14" name="Shape 1043"/>
          <p:cNvGrpSpPr/>
          <p:nvPr/>
        </p:nvGrpSpPr>
        <p:grpSpPr>
          <a:xfrm>
            <a:off x="2667107" y="1833613"/>
            <a:ext cx="370295" cy="204737"/>
            <a:chOff x="531800" y="5071350"/>
            <a:chExt cx="529750" cy="292900"/>
          </a:xfrm>
        </p:grpSpPr>
        <p:sp>
          <p:nvSpPr>
            <p:cNvPr id="15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1043"/>
          <p:cNvGrpSpPr/>
          <p:nvPr/>
        </p:nvGrpSpPr>
        <p:grpSpPr>
          <a:xfrm>
            <a:off x="2667000" y="2519413"/>
            <a:ext cx="370295" cy="204737"/>
            <a:chOff x="531800" y="5071350"/>
            <a:chExt cx="529750" cy="292900"/>
          </a:xfrm>
        </p:grpSpPr>
        <p:sp>
          <p:nvSpPr>
            <p:cNvPr id="23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1043"/>
          <p:cNvGrpSpPr/>
          <p:nvPr/>
        </p:nvGrpSpPr>
        <p:grpSpPr>
          <a:xfrm>
            <a:off x="2667000" y="3181350"/>
            <a:ext cx="370295" cy="204737"/>
            <a:chOff x="531800" y="5071350"/>
            <a:chExt cx="529750" cy="292900"/>
          </a:xfrm>
        </p:grpSpPr>
        <p:sp>
          <p:nvSpPr>
            <p:cNvPr id="31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8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6553200" y="971550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S/.</a:t>
            </a:r>
            <a:r>
              <a:rPr lang="es-MX" sz="2400" b="1" dirty="0"/>
              <a:t>200</a:t>
            </a:r>
            <a:endParaRPr lang="es-US" sz="240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DISEÑO DE WEB:</a:t>
            </a:r>
            <a:br>
              <a:rPr lang="en" b="1" dirty="0"/>
            </a:br>
            <a:r>
              <a:rPr lang="en" b="1" dirty="0"/>
              <a:t>PERUBIKE.COM</a:t>
            </a:r>
            <a:endParaRPr b="1" dirty="0"/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3024000" y="895350"/>
            <a:ext cx="3051300" cy="3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rgbClr val="4A5C65"/>
                </a:solidFill>
              </a:rPr>
              <a:t>PÁGINA WEB</a:t>
            </a:r>
            <a:r>
              <a:rPr lang="es-PE" sz="1200" b="1" dirty="0">
                <a:solidFill>
                  <a:srgbClr val="4A5C65"/>
                </a:solidFill>
              </a:rPr>
              <a:t> MULTILENGUAJE</a:t>
            </a:r>
            <a:endParaRPr lang="en" sz="1200" dirty="0">
              <a:solidFill>
                <a:srgbClr val="4A5C65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de </a:t>
            </a:r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página web multilenguaje consiste en:</a:t>
            </a:r>
            <a:endParaRPr lang="e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- Mismo diseño de página web en español pero con el cambio de idioma y redireccionamiento de en su misma web desde un botón para cambiar la versión de idioma.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empieza luego de que el cliente haya proporcionado el material necesario, </a:t>
            </a:r>
            <a:r>
              <a:rPr lang="en" sz="1200" dirty="0"/>
              <a:t>descrito en </a:t>
            </a:r>
            <a:r>
              <a:rPr lang="en" sz="1200" dirty="0">
                <a:solidFill>
                  <a:srgbClr val="00B0F0"/>
                </a:solidFill>
              </a:rPr>
              <a:t>(</a:t>
            </a:r>
            <a:r>
              <a:rPr lang="en" sz="1200" i="1" dirty="0">
                <a:solidFill>
                  <a:srgbClr val="00B0F0"/>
                </a:solidFill>
              </a:rPr>
              <a:t>aportes del cliente</a:t>
            </a:r>
            <a:r>
              <a:rPr lang="en" sz="1200" dirty="0">
                <a:solidFill>
                  <a:srgbClr val="00B0F0"/>
                </a:solidFill>
              </a:rPr>
              <a:t>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/>
              <a:t>* El pago se inicia con un 50% de adelanto y se cancela una vez entregado el trabajo.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Shape 396"/>
          <p:cNvSpPr txBox="1">
            <a:spLocks/>
          </p:cNvSpPr>
          <p:nvPr/>
        </p:nvSpPr>
        <p:spPr>
          <a:xfrm>
            <a:off x="685800" y="3765866"/>
            <a:ext cx="4267200" cy="78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US" sz="1200" b="1" dirty="0"/>
              <a:t>APORTES DEL CLIENTE</a:t>
            </a:r>
            <a:endParaRPr lang="es-US" sz="1200" dirty="0"/>
          </a:p>
          <a:p>
            <a:pPr fontAlgn="b">
              <a:buFont typeface="Wingdings" pitchFamily="2" charset="2"/>
              <a:buChar char="ü"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Información completa en el idioma que desee incluir.</a:t>
            </a:r>
            <a:endParaRPr lang="es-US" dirty="0"/>
          </a:p>
        </p:txBody>
      </p:sp>
      <p:sp>
        <p:nvSpPr>
          <p:cNvPr id="12" name="Shape 396"/>
          <p:cNvSpPr txBox="1">
            <a:spLocks/>
          </p:cNvSpPr>
          <p:nvPr/>
        </p:nvSpPr>
        <p:spPr>
          <a:xfrm>
            <a:off x="6858000" y="1086365"/>
            <a:ext cx="685800" cy="41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38" name="9 Elipse">
            <a:extLst>
              <a:ext uri="{FF2B5EF4-FFF2-40B4-BE49-F238E27FC236}">
                <a16:creationId xmlns:a16="http://schemas.microsoft.com/office/drawing/2014/main" id="{DEF97D69-AF48-4D70-B055-1A57366CDDE3}"/>
              </a:ext>
            </a:extLst>
          </p:cNvPr>
          <p:cNvSpPr/>
          <p:nvPr/>
        </p:nvSpPr>
        <p:spPr>
          <a:xfrm>
            <a:off x="6553200" y="2286000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S/.</a:t>
            </a:r>
            <a:r>
              <a:rPr lang="es-MX" sz="2400" b="1" dirty="0"/>
              <a:t>300</a:t>
            </a:r>
            <a:endParaRPr lang="es-US" sz="2400" b="1" dirty="0"/>
          </a:p>
        </p:txBody>
      </p:sp>
      <p:sp>
        <p:nvSpPr>
          <p:cNvPr id="39" name="Shape 396">
            <a:extLst>
              <a:ext uri="{FF2B5EF4-FFF2-40B4-BE49-F238E27FC236}">
                <a16:creationId xmlns:a16="http://schemas.microsoft.com/office/drawing/2014/main" id="{A7DB53FC-E246-4EB4-999D-4989112E903E}"/>
              </a:ext>
            </a:extLst>
          </p:cNvPr>
          <p:cNvSpPr txBox="1">
            <a:spLocks/>
          </p:cNvSpPr>
          <p:nvPr/>
        </p:nvSpPr>
        <p:spPr>
          <a:xfrm>
            <a:off x="6858000" y="2362200"/>
            <a:ext cx="68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40" name="Shape 396">
            <a:extLst>
              <a:ext uri="{FF2B5EF4-FFF2-40B4-BE49-F238E27FC236}">
                <a16:creationId xmlns:a16="http://schemas.microsoft.com/office/drawing/2014/main" id="{1B5B11F8-5227-426F-87FF-D58B3DEAF103}"/>
              </a:ext>
            </a:extLst>
          </p:cNvPr>
          <p:cNvSpPr txBox="1">
            <a:spLocks/>
          </p:cNvSpPr>
          <p:nvPr/>
        </p:nvSpPr>
        <p:spPr>
          <a:xfrm>
            <a:off x="6858000" y="1581150"/>
            <a:ext cx="685800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b="1" dirty="0">
                <a:solidFill>
                  <a:schemeClr val="bg1"/>
                </a:solidFill>
              </a:rPr>
              <a:t>X 1 IDIOMA</a:t>
            </a:r>
            <a:endParaRPr lang="es-US" sz="1100" dirty="0">
              <a:solidFill>
                <a:schemeClr val="bg1"/>
              </a:solidFill>
            </a:endParaRPr>
          </a:p>
        </p:txBody>
      </p:sp>
      <p:sp>
        <p:nvSpPr>
          <p:cNvPr id="41" name="Shape 396">
            <a:extLst>
              <a:ext uri="{FF2B5EF4-FFF2-40B4-BE49-F238E27FC236}">
                <a16:creationId xmlns:a16="http://schemas.microsoft.com/office/drawing/2014/main" id="{03AA183C-3077-4AF5-A795-45CD50178ABE}"/>
              </a:ext>
            </a:extLst>
          </p:cNvPr>
          <p:cNvSpPr txBox="1">
            <a:spLocks/>
          </p:cNvSpPr>
          <p:nvPr/>
        </p:nvSpPr>
        <p:spPr>
          <a:xfrm>
            <a:off x="6858000" y="2895600"/>
            <a:ext cx="685800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b="1" dirty="0">
                <a:solidFill>
                  <a:schemeClr val="bg1"/>
                </a:solidFill>
              </a:rPr>
              <a:t>X 2 IDIOMA</a:t>
            </a:r>
            <a:endParaRPr lang="es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6400800" y="1912263"/>
            <a:ext cx="1752600" cy="1752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S/.</a:t>
            </a:r>
            <a:r>
              <a:rPr lang="es-MX" sz="2800" b="1" dirty="0"/>
              <a:t>1300</a:t>
            </a:r>
            <a:endParaRPr lang="es-US" sz="280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DISEÑO DE WEB:</a:t>
            </a:r>
            <a:br>
              <a:rPr lang="en" b="1" dirty="0"/>
            </a:br>
            <a:r>
              <a:rPr lang="en" b="1" dirty="0"/>
              <a:t>PERUBIKE.COM</a:t>
            </a:r>
            <a:endParaRPr b="1" dirty="0"/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3024000" y="884450"/>
            <a:ext cx="3051300" cy="3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rgbClr val="4A5C65"/>
                </a:solidFill>
              </a:rPr>
              <a:t>PÁGINA WEB</a:t>
            </a:r>
            <a:r>
              <a:rPr lang="es-PE" sz="1200" b="1" dirty="0">
                <a:solidFill>
                  <a:srgbClr val="4A5C65"/>
                </a:solidFill>
              </a:rPr>
              <a:t> CON  OPCIÓN DE COMPRA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b="1" dirty="0"/>
              <a:t>PAYPAL SHOPPING </a:t>
            </a:r>
            <a:r>
              <a:rPr lang="es-PE" sz="1200" b="1" dirty="0" err="1"/>
              <a:t>CART</a:t>
            </a:r>
            <a:endParaRPr lang="en" sz="1200" dirty="0">
              <a:solidFill>
                <a:srgbClr val="4A5C65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de </a:t>
            </a:r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página web con opción de compra por medio de </a:t>
            </a:r>
            <a:r>
              <a:rPr lang="es-PE" sz="1200" dirty="0" err="1">
                <a:solidFill>
                  <a:schemeClr val="bg1">
                    <a:lumMod val="50000"/>
                  </a:schemeClr>
                </a:solidFill>
              </a:rPr>
              <a:t>Paypal</a:t>
            </a:r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 consiste:</a:t>
            </a:r>
            <a:endParaRPr lang="e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Diseño de su página con carrito de compras atractivo y apto para dispositivos móviles.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s-US" sz="1100" dirty="0">
                <a:solidFill>
                  <a:schemeClr val="bg1">
                    <a:lumMod val="50000"/>
                  </a:schemeClr>
                </a:solidFill>
              </a:rPr>
              <a:t>Opción de “agregar al carrito” y “comprar ahora” en cualquier enlace, botón o elementos de menú del sitio web.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El trabajo empieza luego de que el cliente haya proporcionado el material necesario, </a:t>
            </a:r>
            <a:r>
              <a:rPr lang="en" sz="1200" dirty="0"/>
              <a:t>descrito en </a:t>
            </a:r>
            <a:r>
              <a:rPr lang="en" sz="1200" dirty="0">
                <a:solidFill>
                  <a:srgbClr val="00B0F0"/>
                </a:solidFill>
              </a:rPr>
              <a:t>(</a:t>
            </a:r>
            <a:r>
              <a:rPr lang="en" sz="1200" i="1" dirty="0">
                <a:solidFill>
                  <a:srgbClr val="00B0F0"/>
                </a:solidFill>
              </a:rPr>
              <a:t>aportes del cliente</a:t>
            </a:r>
            <a:r>
              <a:rPr lang="en" sz="1200" dirty="0">
                <a:solidFill>
                  <a:srgbClr val="00B0F0"/>
                </a:solidFill>
              </a:rPr>
              <a:t>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/>
              <a:t>* El pago se inicia con un 50% de adelanto y se cancela una vez entregado el trabajo.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Shape 396"/>
          <p:cNvSpPr txBox="1">
            <a:spLocks/>
          </p:cNvSpPr>
          <p:nvPr/>
        </p:nvSpPr>
        <p:spPr>
          <a:xfrm>
            <a:off x="685800" y="3765866"/>
            <a:ext cx="4267200" cy="78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US" sz="1200" b="1" dirty="0"/>
              <a:t>APORTES DEL CLIENTE</a:t>
            </a:r>
            <a:endParaRPr lang="es-US" sz="1200" dirty="0"/>
          </a:p>
          <a:p>
            <a:pPr fontAlgn="b">
              <a:buFont typeface="Wingdings" pitchFamily="2" charset="2"/>
              <a:buChar char="ü"/>
            </a:pPr>
            <a:r>
              <a:rPr lang="es-US" sz="1200" dirty="0">
                <a:solidFill>
                  <a:schemeClr val="bg1">
                    <a:lumMod val="50000"/>
                  </a:schemeClr>
                </a:solidFill>
              </a:rPr>
              <a:t>Imágenes en buena calidad, información, precios, descuentos o promociones de cada producto.</a:t>
            </a:r>
            <a:endParaRPr lang="es-US" dirty="0"/>
          </a:p>
        </p:txBody>
      </p:sp>
      <p:sp>
        <p:nvSpPr>
          <p:cNvPr id="12" name="Shape 396"/>
          <p:cNvSpPr txBox="1">
            <a:spLocks/>
          </p:cNvSpPr>
          <p:nvPr/>
        </p:nvSpPr>
        <p:spPr>
          <a:xfrm>
            <a:off x="6784181" y="2175818"/>
            <a:ext cx="985838" cy="60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4" name="Shape 396">
            <a:extLst>
              <a:ext uri="{FF2B5EF4-FFF2-40B4-BE49-F238E27FC236}">
                <a16:creationId xmlns:a16="http://schemas.microsoft.com/office/drawing/2014/main" id="{34A8D870-78F6-49DC-BF0E-2492A182E05D}"/>
              </a:ext>
            </a:extLst>
          </p:cNvPr>
          <p:cNvSpPr txBox="1">
            <a:spLocks/>
          </p:cNvSpPr>
          <p:nvPr/>
        </p:nvSpPr>
        <p:spPr>
          <a:xfrm>
            <a:off x="6781800" y="2889248"/>
            <a:ext cx="985838" cy="5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21 a 30 productos*.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0CA05D5-7053-428C-AA7D-F41C248E0259}"/>
              </a:ext>
            </a:extLst>
          </p:cNvPr>
          <p:cNvSpPr txBox="1"/>
          <p:nvPr/>
        </p:nvSpPr>
        <p:spPr>
          <a:xfrm>
            <a:off x="6400800" y="374106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/>
              <a:t>* Más de 30 productos solicitar nueva cotización.</a:t>
            </a: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5C729557-7D77-4A30-98EF-63BC0763B6D9}"/>
              </a:ext>
            </a:extLst>
          </p:cNvPr>
          <p:cNvSpPr/>
          <p:nvPr/>
        </p:nvSpPr>
        <p:spPr>
          <a:xfrm>
            <a:off x="6553200" y="514350"/>
            <a:ext cx="1314688" cy="13146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/>
              <a:t>S/.</a:t>
            </a:r>
            <a:r>
              <a:rPr lang="es-MX" sz="2000" b="1" dirty="0"/>
              <a:t>1100</a:t>
            </a:r>
            <a:endParaRPr lang="es-US" sz="2000" b="1" dirty="0"/>
          </a:p>
        </p:txBody>
      </p:sp>
      <p:sp>
        <p:nvSpPr>
          <p:cNvPr id="15" name="Shape 396">
            <a:extLst>
              <a:ext uri="{FF2B5EF4-FFF2-40B4-BE49-F238E27FC236}">
                <a16:creationId xmlns:a16="http://schemas.microsoft.com/office/drawing/2014/main" id="{7BAFCAF9-5509-48EA-8D48-3A46CDC7C48C}"/>
              </a:ext>
            </a:extLst>
          </p:cNvPr>
          <p:cNvSpPr txBox="1">
            <a:spLocks/>
          </p:cNvSpPr>
          <p:nvPr/>
        </p:nvSpPr>
        <p:spPr>
          <a:xfrm>
            <a:off x="6705600" y="598433"/>
            <a:ext cx="985838" cy="60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6" name="Shape 396">
            <a:extLst>
              <a:ext uri="{FF2B5EF4-FFF2-40B4-BE49-F238E27FC236}">
                <a16:creationId xmlns:a16="http://schemas.microsoft.com/office/drawing/2014/main" id="{7A0B3EDC-8ACB-4800-9C02-0F495AFCFF4C}"/>
              </a:ext>
            </a:extLst>
          </p:cNvPr>
          <p:cNvSpPr txBox="1">
            <a:spLocks/>
          </p:cNvSpPr>
          <p:nvPr/>
        </p:nvSpPr>
        <p:spPr>
          <a:xfrm>
            <a:off x="6705600" y="1123950"/>
            <a:ext cx="985838" cy="5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Hasta 20 productos.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685800" y="264795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rgbClr val="FFFFFF"/>
                </a:solidFill>
              </a:rPr>
              <a:t>Opcionales: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</a:rPr>
              <a:t>	Canal propio de YouTube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</a:rPr>
              <a:t>	Ficha oficial de Google </a:t>
            </a:r>
            <a:r>
              <a:rPr lang="es-MX" sz="1800" dirty="0" err="1">
                <a:solidFill>
                  <a:srgbClr val="FFFFFF"/>
                </a:solidFill>
              </a:rPr>
              <a:t>My</a:t>
            </a:r>
            <a:r>
              <a:rPr lang="es-MX" sz="1800" dirty="0">
                <a:solidFill>
                  <a:srgbClr val="FFFFFF"/>
                </a:solidFill>
              </a:rPr>
              <a:t> Business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685800" y="1200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FFB600"/>
                </a:solidFill>
              </a:rPr>
              <a:t>Propuestas Adicionales</a:t>
            </a:r>
            <a:endParaRPr sz="4400" b="1" dirty="0">
              <a:solidFill>
                <a:srgbClr val="FFB600"/>
              </a:solidFill>
            </a:endParaRPr>
          </a:p>
        </p:txBody>
      </p:sp>
      <p:grpSp>
        <p:nvGrpSpPr>
          <p:cNvPr id="6" name="Shape 1043"/>
          <p:cNvGrpSpPr/>
          <p:nvPr/>
        </p:nvGrpSpPr>
        <p:grpSpPr>
          <a:xfrm>
            <a:off x="1219200" y="3486150"/>
            <a:ext cx="370295" cy="204737"/>
            <a:chOff x="531800" y="5071350"/>
            <a:chExt cx="529750" cy="292900"/>
          </a:xfrm>
        </p:grpSpPr>
        <p:sp>
          <p:nvSpPr>
            <p:cNvPr id="7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Shape 1043"/>
          <p:cNvGrpSpPr/>
          <p:nvPr/>
        </p:nvGrpSpPr>
        <p:grpSpPr>
          <a:xfrm>
            <a:off x="1219200" y="3814813"/>
            <a:ext cx="370295" cy="204737"/>
            <a:chOff x="531800" y="5071350"/>
            <a:chExt cx="529750" cy="292900"/>
          </a:xfrm>
        </p:grpSpPr>
        <p:sp>
          <p:nvSpPr>
            <p:cNvPr id="15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49935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762000" y="2475199"/>
            <a:ext cx="754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600" b="1" dirty="0"/>
              <a:t>Canal propio de YouTube</a:t>
            </a:r>
            <a:endParaRPr sz="3600" b="1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2438401" y="3181350"/>
            <a:ext cx="4419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 dirty="0">
                <a:solidFill>
                  <a:schemeClr val="bg2">
                    <a:lumMod val="50000"/>
                  </a:schemeClr>
                </a:solidFill>
                <a:latin typeface="Lato Light" charset="0"/>
              </a:rPr>
              <a:t>Incluye: 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1"/>
                </a:solidFill>
                <a:latin typeface="Lato Light" charset="0"/>
              </a:rPr>
              <a:t>	Diseño de Banner del Canal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1"/>
                </a:solidFill>
                <a:latin typeface="Lato Light" charset="0"/>
              </a:rPr>
              <a:t>	Inclusión de Información de la empresa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1"/>
                </a:solidFill>
                <a:latin typeface="Lato Light" charset="0"/>
              </a:rPr>
              <a:t>	Subida de hasta 4 videos</a:t>
            </a:r>
          </a:p>
          <a:p>
            <a:pPr fontAlgn="b"/>
            <a:endParaRPr lang="es-US" sz="1400" dirty="0">
              <a:solidFill>
                <a:srgbClr val="000000"/>
              </a:solidFill>
              <a:latin typeface="Lato Light" charset="0"/>
            </a:endParaRPr>
          </a:p>
          <a:p>
            <a:pPr fontAlgn="b"/>
            <a:endParaRPr lang="es-US" sz="1400" dirty="0">
              <a:latin typeface="Lato Light" charset="0"/>
            </a:endParaRPr>
          </a:p>
          <a:p>
            <a:pPr fontAlgn="b"/>
            <a:endParaRPr lang="es-US" sz="1400" dirty="0">
              <a:solidFill>
                <a:srgbClr val="000000"/>
              </a:solidFill>
              <a:latin typeface="Lato Light" charset="0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184985" y="2311226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AutoShape 2" descr="Resultado de imagen para logo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3076" name="Picture 4" descr="Resultado de imagen para logo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92" y="1217477"/>
            <a:ext cx="1963708" cy="7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Shape 1043"/>
          <p:cNvGrpSpPr/>
          <p:nvPr/>
        </p:nvGrpSpPr>
        <p:grpSpPr>
          <a:xfrm>
            <a:off x="2906305" y="3723481"/>
            <a:ext cx="370295" cy="204737"/>
            <a:chOff x="531800" y="5071350"/>
            <a:chExt cx="529750" cy="292900"/>
          </a:xfrm>
        </p:grpSpPr>
        <p:sp>
          <p:nvSpPr>
            <p:cNvPr id="22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1043"/>
          <p:cNvGrpSpPr/>
          <p:nvPr/>
        </p:nvGrpSpPr>
        <p:grpSpPr>
          <a:xfrm>
            <a:off x="2900063" y="4019550"/>
            <a:ext cx="370295" cy="204737"/>
            <a:chOff x="531800" y="5071350"/>
            <a:chExt cx="529750" cy="292900"/>
          </a:xfrm>
        </p:grpSpPr>
        <p:sp>
          <p:nvSpPr>
            <p:cNvPr id="30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Shape 1043"/>
          <p:cNvGrpSpPr/>
          <p:nvPr/>
        </p:nvGrpSpPr>
        <p:grpSpPr>
          <a:xfrm>
            <a:off x="2886942" y="4324350"/>
            <a:ext cx="370295" cy="204737"/>
            <a:chOff x="531800" y="5071350"/>
            <a:chExt cx="529750" cy="292900"/>
          </a:xfrm>
        </p:grpSpPr>
        <p:sp>
          <p:nvSpPr>
            <p:cNvPr id="38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45 Elipse"/>
          <p:cNvSpPr/>
          <p:nvPr/>
        </p:nvSpPr>
        <p:spPr>
          <a:xfrm>
            <a:off x="6699380" y="3403153"/>
            <a:ext cx="1219200" cy="1219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S/.</a:t>
            </a:r>
            <a:r>
              <a:rPr lang="es-MX" sz="3200" b="1" dirty="0"/>
              <a:t>50</a:t>
            </a:r>
            <a:endParaRPr lang="es-US" sz="3200" b="1" dirty="0"/>
          </a:p>
        </p:txBody>
      </p:sp>
      <p:sp>
        <p:nvSpPr>
          <p:cNvPr id="47" name="Shape 396"/>
          <p:cNvSpPr txBox="1">
            <a:spLocks/>
          </p:cNvSpPr>
          <p:nvPr/>
        </p:nvSpPr>
        <p:spPr>
          <a:xfrm>
            <a:off x="6966080" y="3456781"/>
            <a:ext cx="68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Beneficios de tener canal propio en YouTube</a:t>
            </a:r>
            <a:endParaRPr b="1" dirty="0"/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46482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Beneficios:</a:t>
            </a:r>
            <a:endParaRPr b="1" dirty="0"/>
          </a:p>
          <a:p>
            <a:pPr marL="571500" lvl="1" indent="0" fontAlgn="b">
              <a:buNone/>
            </a:pPr>
            <a:r>
              <a:rPr lang="es-US" sz="1400" dirty="0"/>
              <a:t>Un canal de </a:t>
            </a:r>
            <a:r>
              <a:rPr lang="es-US" sz="1400" dirty="0" err="1"/>
              <a:t>Youtube</a:t>
            </a:r>
            <a:r>
              <a:rPr lang="es-US" sz="1400" dirty="0"/>
              <a:t> te ayudará a obtener una mejor posición en las búsquedas de Google.</a:t>
            </a:r>
          </a:p>
          <a:p>
            <a:pPr marL="571500" lvl="1" indent="0" fontAlgn="b">
              <a:buNone/>
            </a:pPr>
            <a:r>
              <a:rPr lang="es-US" sz="1400" dirty="0"/>
              <a:t>Te permite darle una mejor experiencia al público.</a:t>
            </a:r>
          </a:p>
          <a:p>
            <a:pPr marL="571500" lvl="1" indent="0" fontAlgn="b">
              <a:buNone/>
            </a:pPr>
            <a:r>
              <a:rPr lang="es-US" sz="1400" dirty="0"/>
              <a:t>Si tus clientes visualizan videos sobre tus productos o servicios podrán apreciarlos mejor que verlo de una manera textual, un video permanece en la memoria de tus clientes.</a:t>
            </a:r>
          </a:p>
          <a:p>
            <a:pPr marL="571500" lvl="1" indent="0" fontAlgn="b">
              <a:buNone/>
            </a:pPr>
            <a:r>
              <a:rPr lang="es-US" sz="1400" dirty="0"/>
              <a:t>Publicar tus videos en </a:t>
            </a:r>
            <a:r>
              <a:rPr lang="es-US" sz="1400" dirty="0" err="1"/>
              <a:t>Youtube</a:t>
            </a:r>
            <a:r>
              <a:rPr lang="es-US" sz="1400" dirty="0"/>
              <a:t> es gratuito por lo que es una plataforma ideal para lanzar proyectos con pocos recursos económicos</a:t>
            </a:r>
            <a:endParaRPr lang="es-US" sz="1400" dirty="0">
              <a:solidFill>
                <a:srgbClr val="000000"/>
              </a:solidFill>
              <a:latin typeface="Calibri"/>
            </a:endParaRPr>
          </a:p>
          <a:p>
            <a:pPr fontAlgn="b"/>
            <a:endParaRPr lang="es-US" dirty="0">
              <a:solidFill>
                <a:srgbClr val="000000"/>
              </a:solidFill>
              <a:latin typeface="Calibri"/>
            </a:endParaRPr>
          </a:p>
          <a:p>
            <a:pPr fontAlgn="b"/>
            <a:endParaRPr lang="es-US" dirty="0">
              <a:solidFill>
                <a:srgbClr val="000000"/>
              </a:solidFill>
              <a:latin typeface="Calibri"/>
            </a:endParaRPr>
          </a:p>
          <a:p>
            <a:pPr fontAlgn="b"/>
            <a:endParaRPr lang="es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Shape 1043"/>
          <p:cNvGrpSpPr/>
          <p:nvPr/>
        </p:nvGrpSpPr>
        <p:grpSpPr>
          <a:xfrm>
            <a:off x="3124200" y="1733550"/>
            <a:ext cx="370295" cy="204737"/>
            <a:chOff x="531800" y="5071350"/>
            <a:chExt cx="529750" cy="292900"/>
          </a:xfrm>
        </p:grpSpPr>
        <p:sp>
          <p:nvSpPr>
            <p:cNvPr id="10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Shape 1043"/>
          <p:cNvGrpSpPr/>
          <p:nvPr/>
        </p:nvGrpSpPr>
        <p:grpSpPr>
          <a:xfrm>
            <a:off x="3134905" y="2266950"/>
            <a:ext cx="370295" cy="204737"/>
            <a:chOff x="531800" y="5071350"/>
            <a:chExt cx="529750" cy="292900"/>
          </a:xfrm>
        </p:grpSpPr>
        <p:sp>
          <p:nvSpPr>
            <p:cNvPr id="18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Shape 1043"/>
          <p:cNvGrpSpPr/>
          <p:nvPr/>
        </p:nvGrpSpPr>
        <p:grpSpPr>
          <a:xfrm>
            <a:off x="3134905" y="2646543"/>
            <a:ext cx="370295" cy="204737"/>
            <a:chOff x="531800" y="5071350"/>
            <a:chExt cx="529750" cy="292900"/>
          </a:xfrm>
        </p:grpSpPr>
        <p:sp>
          <p:nvSpPr>
            <p:cNvPr id="26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Shape 1043"/>
          <p:cNvGrpSpPr/>
          <p:nvPr/>
        </p:nvGrpSpPr>
        <p:grpSpPr>
          <a:xfrm>
            <a:off x="3124200" y="3604536"/>
            <a:ext cx="370295" cy="204737"/>
            <a:chOff x="531800" y="5071350"/>
            <a:chExt cx="529750" cy="292900"/>
          </a:xfrm>
        </p:grpSpPr>
        <p:sp>
          <p:nvSpPr>
            <p:cNvPr id="34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" descr="Resultado de imagen para logo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1950"/>
            <a:ext cx="1963708" cy="7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49935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762000" y="2475199"/>
            <a:ext cx="754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/>
              <a:t>Creación de Ficha Google My Business</a:t>
            </a:r>
            <a:endParaRPr sz="2800" b="1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1981200" y="3166218"/>
            <a:ext cx="5181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 dirty="0">
                <a:solidFill>
                  <a:schemeClr val="bg2">
                    <a:lumMod val="50000"/>
                  </a:schemeClr>
                </a:solidFill>
                <a:latin typeface="Lato Light" charset="0"/>
              </a:rPr>
              <a:t>Incluye: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1"/>
                </a:solidFill>
                <a:latin typeface="Lato Light" charset="0"/>
              </a:rPr>
              <a:t>	</a:t>
            </a:r>
            <a:r>
              <a:rPr lang="es-US" sz="1400" dirty="0">
                <a:solidFill>
                  <a:schemeClr val="bg2">
                    <a:lumMod val="50000"/>
                  </a:schemeClr>
                </a:solidFill>
                <a:latin typeface="Lato Light" charset="0"/>
              </a:rPr>
              <a:t>Diseño de Logo Banner del Canal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2">
                    <a:lumMod val="50000"/>
                  </a:schemeClr>
                </a:solidFill>
                <a:latin typeface="Lato Light" charset="0"/>
              </a:rPr>
              <a:t>	Inclusión de Información de la empresa</a:t>
            </a:r>
          </a:p>
          <a:p>
            <a:pPr marL="101600" indent="0" fontAlgn="b">
              <a:buNone/>
            </a:pPr>
            <a:r>
              <a:rPr lang="es-US" sz="1400" dirty="0">
                <a:solidFill>
                  <a:schemeClr val="bg2">
                    <a:lumMod val="50000"/>
                  </a:schemeClr>
                </a:solidFill>
                <a:latin typeface="Lato Light" charset="0"/>
              </a:rPr>
              <a:t>	Retoque y subida de fotografías y videos (hasta 10)</a:t>
            </a:r>
          </a:p>
          <a:p>
            <a:pPr fontAlgn="b"/>
            <a:endParaRPr lang="es-US" sz="1400" dirty="0">
              <a:solidFill>
                <a:srgbClr val="000000"/>
              </a:solidFill>
              <a:latin typeface="Lato Light" charset="0"/>
            </a:endParaRPr>
          </a:p>
          <a:p>
            <a:pPr fontAlgn="b"/>
            <a:endParaRPr lang="es-US" sz="1400" dirty="0">
              <a:latin typeface="Lato Light" charset="0"/>
            </a:endParaRPr>
          </a:p>
          <a:p>
            <a:pPr fontAlgn="b"/>
            <a:endParaRPr lang="es-US" sz="1400" dirty="0">
              <a:solidFill>
                <a:srgbClr val="000000"/>
              </a:solidFill>
              <a:latin typeface="Lato Light" charset="0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3451026" y="746219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750053" y="1529436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495368" y="1546568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AutoShape 2" descr="Resultado de imagen para logo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grpSp>
        <p:nvGrpSpPr>
          <p:cNvPr id="21" name="Shape 1043"/>
          <p:cNvGrpSpPr/>
          <p:nvPr/>
        </p:nvGrpSpPr>
        <p:grpSpPr>
          <a:xfrm>
            <a:off x="2372905" y="3723481"/>
            <a:ext cx="370295" cy="204737"/>
            <a:chOff x="531800" y="5071350"/>
            <a:chExt cx="529750" cy="292900"/>
          </a:xfrm>
        </p:grpSpPr>
        <p:sp>
          <p:nvSpPr>
            <p:cNvPr id="22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1043"/>
          <p:cNvGrpSpPr/>
          <p:nvPr/>
        </p:nvGrpSpPr>
        <p:grpSpPr>
          <a:xfrm>
            <a:off x="2366663" y="4019550"/>
            <a:ext cx="370295" cy="204737"/>
            <a:chOff x="531800" y="5071350"/>
            <a:chExt cx="529750" cy="292900"/>
          </a:xfrm>
        </p:grpSpPr>
        <p:sp>
          <p:nvSpPr>
            <p:cNvPr id="30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Shape 1043"/>
          <p:cNvGrpSpPr/>
          <p:nvPr/>
        </p:nvGrpSpPr>
        <p:grpSpPr>
          <a:xfrm>
            <a:off x="2353542" y="4324350"/>
            <a:ext cx="370295" cy="204737"/>
            <a:chOff x="531800" y="5071350"/>
            <a:chExt cx="529750" cy="292900"/>
          </a:xfrm>
        </p:grpSpPr>
        <p:sp>
          <p:nvSpPr>
            <p:cNvPr id="38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45 Elipse"/>
          <p:cNvSpPr/>
          <p:nvPr/>
        </p:nvSpPr>
        <p:spPr>
          <a:xfrm>
            <a:off x="6761584" y="3333750"/>
            <a:ext cx="1219200" cy="1219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3200" b="1" dirty="0"/>
          </a:p>
        </p:txBody>
      </p:sp>
      <p:sp>
        <p:nvSpPr>
          <p:cNvPr id="47" name="Shape 396"/>
          <p:cNvSpPr txBox="1">
            <a:spLocks/>
          </p:cNvSpPr>
          <p:nvPr/>
        </p:nvSpPr>
        <p:spPr>
          <a:xfrm>
            <a:off x="7028284" y="3387378"/>
            <a:ext cx="68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b="1" dirty="0">
                <a:solidFill>
                  <a:schemeClr val="bg1"/>
                </a:solidFill>
              </a:rPr>
              <a:t>Precio:</a:t>
            </a:r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Resultado de imagen para google my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50" y="1040364"/>
            <a:ext cx="1793950" cy="11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396"/>
          <p:cNvSpPr txBox="1">
            <a:spLocks/>
          </p:cNvSpPr>
          <p:nvPr/>
        </p:nvSpPr>
        <p:spPr>
          <a:xfrm>
            <a:off x="6781800" y="3581469"/>
            <a:ext cx="1600200" cy="97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s/.</a:t>
            </a:r>
            <a:r>
              <a:rPr lang="es-MX" sz="3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150</a:t>
            </a:r>
            <a:endParaRPr lang="es-US" sz="36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946370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733</Words>
  <Application>Microsoft Office PowerPoint</Application>
  <PresentationFormat>Presentación en pantalla (16:9)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Aharoni</vt:lpstr>
      <vt:lpstr>Adobe Gothic Std B</vt:lpstr>
      <vt:lpstr>Calibri</vt:lpstr>
      <vt:lpstr>Wingdings</vt:lpstr>
      <vt:lpstr>Roboto Slab Light</vt:lpstr>
      <vt:lpstr>Lato Light</vt:lpstr>
      <vt:lpstr>Arial</vt:lpstr>
      <vt:lpstr>Kent template</vt:lpstr>
      <vt:lpstr>CLIENTE PERU BIKE</vt:lpstr>
      <vt:lpstr>DISEÑO DE BANNERS</vt:lpstr>
      <vt:lpstr>DISEÑO DE WEB: PERUBIKE.COM</vt:lpstr>
      <vt:lpstr>DISEÑO DE WEB: PERUBIKE.COM</vt:lpstr>
      <vt:lpstr>DISEÑO DE WEB: PERUBIKE.COM</vt:lpstr>
      <vt:lpstr>Propuestas Adicionales</vt:lpstr>
      <vt:lpstr>Canal propio de YouTube</vt:lpstr>
      <vt:lpstr>Beneficios de tener canal propio en YouTube</vt:lpstr>
      <vt:lpstr>Creación de Ficha Google My Business</vt:lpstr>
      <vt:lpstr>Beneficios de Google my Business</vt:lpstr>
      <vt:lpstr>Miguel Guevara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PERU BIKE</dc:title>
  <dc:creator>Miguel Santos Guevara Rojas</dc:creator>
  <cp:lastModifiedBy>Juan</cp:lastModifiedBy>
  <cp:revision>17</cp:revision>
  <dcterms:modified xsi:type="dcterms:W3CDTF">2018-10-19T04:41:18Z</dcterms:modified>
</cp:coreProperties>
</file>