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46" r:id="rId3"/>
    <p:sldId id="324" r:id="rId4"/>
    <p:sldId id="327" r:id="rId5"/>
    <p:sldId id="315" r:id="rId6"/>
    <p:sldId id="314" r:id="rId7"/>
    <p:sldId id="330" r:id="rId8"/>
    <p:sldId id="317" r:id="rId9"/>
    <p:sldId id="341" r:id="rId10"/>
    <p:sldId id="342" r:id="rId11"/>
    <p:sldId id="347" r:id="rId12"/>
    <p:sldId id="348" r:id="rId13"/>
    <p:sldId id="344" r:id="rId14"/>
    <p:sldId id="345" r:id="rId15"/>
    <p:sldId id="335" r:id="rId16"/>
    <p:sldId id="331" r:id="rId17"/>
    <p:sldId id="332" r:id="rId18"/>
    <p:sldId id="337" r:id="rId19"/>
    <p:sldId id="339" r:id="rId20"/>
    <p:sldId id="340" r:id="rId21"/>
    <p:sldId id="318" r:id="rId22"/>
    <p:sldId id="319" r:id="rId23"/>
    <p:sldId id="334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04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8941-476A-43F0-8543-5B05A2002B6A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2FB4-2BB9-4B04-A6D3-3856B0E86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0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2FB4-2BB9-4B04-A6D3-3856B0E8694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48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4BE9C-715F-46EA-9004-7B9ACEB6660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7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2FB4-2BB9-4B04-A6D3-3856B0E8694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6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Circuit Complexity and </a:t>
            </a:r>
            <a:r>
              <a:rPr lang="en-US" altLang="ja-JP" sz="3200" dirty="0" err="1" smtClean="0"/>
              <a:t>Derandomization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Tokyo Institute of Technology</a:t>
            </a:r>
          </a:p>
          <a:p>
            <a:r>
              <a:rPr lang="en-US" altLang="ja-JP" dirty="0" err="1" smtClean="0"/>
              <a:t>Akinori</a:t>
            </a:r>
            <a:r>
              <a:rPr lang="en-US" altLang="ja-JP" dirty="0" smtClean="0"/>
              <a:t> Kawachi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9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テキスト ボックス 64"/>
          <p:cNvSpPr txBox="1"/>
          <p:nvPr/>
        </p:nvSpPr>
        <p:spPr>
          <a:xfrm>
            <a:off x="27216" y="1340768"/>
            <a:ext cx="4088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prstClr val="black"/>
                </a:solidFill>
              </a:rPr>
              <a:t>Gate set = {</a:t>
            </a:r>
            <a:r>
              <a:rPr lang="ja-JP" altLang="en-US" sz="2800" dirty="0" smtClean="0">
                <a:solidFill>
                  <a:prstClr val="black"/>
                </a:solidFill>
              </a:rPr>
              <a:t>∧</a:t>
            </a:r>
            <a:r>
              <a:rPr lang="en-US" altLang="ja-JP" sz="2800" dirty="0" smtClean="0">
                <a:solidFill>
                  <a:prstClr val="black"/>
                </a:solidFill>
              </a:rPr>
              <a:t>, </a:t>
            </a:r>
            <a:r>
              <a:rPr lang="ja-JP" altLang="en-US" sz="2800" dirty="0" smtClean="0">
                <a:solidFill>
                  <a:prstClr val="black"/>
                </a:solidFill>
              </a:rPr>
              <a:t>∨</a:t>
            </a:r>
            <a:r>
              <a:rPr lang="en-US" altLang="ja-JP" sz="2800" dirty="0" smtClean="0">
                <a:solidFill>
                  <a:prstClr val="black"/>
                </a:solidFill>
              </a:rPr>
              <a:t>, </a:t>
            </a:r>
            <a:r>
              <a:rPr lang="ja-JP" altLang="en-US" sz="2800" dirty="0" smtClean="0">
                <a:solidFill>
                  <a:prstClr val="black"/>
                </a:solidFill>
              </a:rPr>
              <a:t>￢</a:t>
            </a:r>
            <a:r>
              <a:rPr lang="en-US" altLang="ja-JP" sz="2800" dirty="0" smtClean="0">
                <a:solidFill>
                  <a:prstClr val="black"/>
                </a:solidFill>
              </a:rPr>
              <a:t>, 0, 1}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Circuit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836127" y="5733256"/>
            <a:ext cx="792088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</a:t>
            </a:r>
            <a:endParaRPr lang="ja-JP" altLang="en-US" sz="3600" baseline="-25000" dirty="0">
              <a:solidFill>
                <a:prstClr val="black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3035927" y="4653136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∧</a:t>
            </a:r>
          </a:p>
        </p:txBody>
      </p:sp>
      <p:sp>
        <p:nvSpPr>
          <p:cNvPr id="27" name="円/楕円 26"/>
          <p:cNvSpPr/>
          <p:nvPr/>
        </p:nvSpPr>
        <p:spPr>
          <a:xfrm>
            <a:off x="2411760" y="5733256"/>
            <a:ext cx="792088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1</a:t>
            </a:r>
            <a:endParaRPr lang="ja-JP" altLang="en-US" sz="3600" baseline="-25000" dirty="0">
              <a:solidFill>
                <a:prstClr val="black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3611991" y="5733256"/>
            <a:ext cx="792088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1</a:t>
            </a:r>
            <a:endParaRPr lang="ja-JP" altLang="en-US" sz="3600" baseline="-25000" dirty="0">
              <a:solidFill>
                <a:prstClr val="black"/>
              </a:solidFill>
            </a:endParaRPr>
          </a:p>
        </p:txBody>
      </p:sp>
      <p:cxnSp>
        <p:nvCxnSpPr>
          <p:cNvPr id="31" name="直線矢印コネクタ 30"/>
          <p:cNvCxnSpPr>
            <a:stCxn id="27" idx="0"/>
            <a:endCxn id="14" idx="3"/>
          </p:cNvCxnSpPr>
          <p:nvPr/>
        </p:nvCxnSpPr>
        <p:spPr>
          <a:xfrm flipV="1">
            <a:off x="2807804" y="5329225"/>
            <a:ext cx="344122" cy="40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8" idx="0"/>
            <a:endCxn id="14" idx="5"/>
          </p:cNvCxnSpPr>
          <p:nvPr/>
        </p:nvCxnSpPr>
        <p:spPr>
          <a:xfrm flipH="1" flipV="1">
            <a:off x="3712016" y="5329225"/>
            <a:ext cx="296019" cy="40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060263" y="4653136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￢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cxnSp>
        <p:nvCxnSpPr>
          <p:cNvPr id="36" name="直線矢印コネクタ 35"/>
          <p:cNvCxnSpPr>
            <a:endCxn id="34" idx="4"/>
          </p:cNvCxnSpPr>
          <p:nvPr/>
        </p:nvCxnSpPr>
        <p:spPr>
          <a:xfrm flipV="1">
            <a:off x="6456307" y="54452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5628215" y="3717032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∨</a:t>
            </a:r>
          </a:p>
        </p:txBody>
      </p:sp>
      <p:cxnSp>
        <p:nvCxnSpPr>
          <p:cNvPr id="39" name="直線矢印コネクタ 38"/>
          <p:cNvCxnSpPr>
            <a:stCxn id="9" idx="0"/>
            <a:endCxn id="37" idx="3"/>
          </p:cNvCxnSpPr>
          <p:nvPr/>
        </p:nvCxnSpPr>
        <p:spPr>
          <a:xfrm flipV="1">
            <a:off x="5232171" y="4393121"/>
            <a:ext cx="512043" cy="134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4" idx="0"/>
            <a:endCxn id="37" idx="5"/>
          </p:cNvCxnSpPr>
          <p:nvPr/>
        </p:nvCxnSpPr>
        <p:spPr>
          <a:xfrm flipH="1" flipV="1">
            <a:off x="6304304" y="4393121"/>
            <a:ext cx="152003" cy="26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4188055" y="3717032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∧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cxnSp>
        <p:nvCxnSpPr>
          <p:cNvPr id="44" name="直線矢印コネクタ 43"/>
          <p:cNvCxnSpPr>
            <a:stCxn id="9" idx="0"/>
            <a:endCxn id="42" idx="5"/>
          </p:cNvCxnSpPr>
          <p:nvPr/>
        </p:nvCxnSpPr>
        <p:spPr>
          <a:xfrm flipH="1" flipV="1">
            <a:off x="4864144" y="4393121"/>
            <a:ext cx="368027" cy="134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14" idx="0"/>
            <a:endCxn id="42" idx="3"/>
          </p:cNvCxnSpPr>
          <p:nvPr/>
        </p:nvCxnSpPr>
        <p:spPr>
          <a:xfrm flipV="1">
            <a:off x="3431971" y="4393121"/>
            <a:ext cx="872083" cy="26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4836127" y="2708920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∧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cxnSp>
        <p:nvCxnSpPr>
          <p:cNvPr id="50" name="直線矢印コネクタ 49"/>
          <p:cNvCxnSpPr>
            <a:stCxn id="42" idx="0"/>
            <a:endCxn id="47" idx="3"/>
          </p:cNvCxnSpPr>
          <p:nvPr/>
        </p:nvCxnSpPr>
        <p:spPr>
          <a:xfrm flipV="1">
            <a:off x="4584099" y="3385009"/>
            <a:ext cx="368027" cy="33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7" idx="0"/>
            <a:endCxn id="47" idx="5"/>
          </p:cNvCxnSpPr>
          <p:nvPr/>
        </p:nvCxnSpPr>
        <p:spPr>
          <a:xfrm flipH="1" flipV="1">
            <a:off x="5512216" y="3385009"/>
            <a:ext cx="512043" cy="33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/>
          <p:cNvSpPr/>
          <p:nvPr/>
        </p:nvSpPr>
        <p:spPr>
          <a:xfrm>
            <a:off x="4188055" y="1916832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∨</a:t>
            </a:r>
          </a:p>
        </p:txBody>
      </p:sp>
      <p:cxnSp>
        <p:nvCxnSpPr>
          <p:cNvPr id="55" name="直線矢印コネクタ 54"/>
          <p:cNvCxnSpPr>
            <a:stCxn id="14" idx="0"/>
            <a:endCxn id="53" idx="3"/>
          </p:cNvCxnSpPr>
          <p:nvPr/>
        </p:nvCxnSpPr>
        <p:spPr>
          <a:xfrm flipV="1">
            <a:off x="3431971" y="2592921"/>
            <a:ext cx="872083" cy="206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7" idx="0"/>
            <a:endCxn id="53" idx="5"/>
          </p:cNvCxnSpPr>
          <p:nvPr/>
        </p:nvCxnSpPr>
        <p:spPr>
          <a:xfrm flipH="1" flipV="1">
            <a:off x="4864144" y="2592921"/>
            <a:ext cx="368027" cy="11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53" idx="0"/>
            <a:endCxn id="2" idx="2"/>
          </p:cNvCxnSpPr>
          <p:nvPr/>
        </p:nvCxnSpPr>
        <p:spPr>
          <a:xfrm flipH="1" flipV="1">
            <a:off x="4572000" y="1187624"/>
            <a:ext cx="12099" cy="7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形吹き出し 4"/>
          <p:cNvSpPr/>
          <p:nvPr/>
        </p:nvSpPr>
        <p:spPr>
          <a:xfrm>
            <a:off x="1043608" y="4056098"/>
            <a:ext cx="1809548" cy="906043"/>
          </a:xfrm>
          <a:prstGeom prst="wedgeEllipseCallout">
            <a:avLst>
              <a:gd name="adj1" fmla="val 51475"/>
              <a:gd name="adj2" fmla="val 510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/>
              <a:t>1</a:t>
            </a:r>
            <a:r>
              <a:rPr lang="ja-JP" altLang="en-US" sz="2400" dirty="0"/>
              <a:t>∧</a:t>
            </a:r>
            <a:r>
              <a:rPr lang="en-US" altLang="ja-JP" sz="2400" dirty="0"/>
              <a:t>1 = 1</a:t>
            </a:r>
            <a:endParaRPr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85415" y="26432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3808" y="5271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23928" y="42210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7904" y="5271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768112" y="43354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0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27986" y="43354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0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300192" y="53732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0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210226" y="42922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08104" y="32553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1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63890" y="3270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0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54" name="円形吹き出し 53"/>
          <p:cNvSpPr/>
          <p:nvPr/>
        </p:nvSpPr>
        <p:spPr>
          <a:xfrm>
            <a:off x="6875260" y="4044668"/>
            <a:ext cx="1809548" cy="906043"/>
          </a:xfrm>
          <a:prstGeom prst="wedgeEllipseCallout">
            <a:avLst>
              <a:gd name="adj1" fmla="val -49589"/>
              <a:gd name="adj2" fmla="val 401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 smtClean="0"/>
              <a:t>￢</a:t>
            </a:r>
            <a:r>
              <a:rPr lang="en-US" altLang="ja-JP" sz="2400" dirty="0" smtClean="0"/>
              <a:t>0 </a:t>
            </a:r>
            <a:r>
              <a:rPr lang="en-US" altLang="ja-JP" sz="2400" dirty="0"/>
              <a:t>= 1</a:t>
            </a:r>
            <a:endParaRPr lang="ja-JP" altLang="en-US" sz="2400" dirty="0"/>
          </a:p>
        </p:txBody>
      </p:sp>
      <p:sp>
        <p:nvSpPr>
          <p:cNvPr id="56" name="円形吹き出し 55"/>
          <p:cNvSpPr/>
          <p:nvPr/>
        </p:nvSpPr>
        <p:spPr>
          <a:xfrm>
            <a:off x="2421859" y="3047985"/>
            <a:ext cx="1809548" cy="906043"/>
          </a:xfrm>
          <a:prstGeom prst="wedgeEllipseCallout">
            <a:avLst>
              <a:gd name="adj1" fmla="val 51475"/>
              <a:gd name="adj2" fmla="val 510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/>
              <a:t>1</a:t>
            </a:r>
            <a:r>
              <a:rPr lang="ja-JP" altLang="en-US" sz="2400" dirty="0" smtClean="0"/>
              <a:t>∧</a:t>
            </a:r>
            <a:r>
              <a:rPr lang="en-US" altLang="ja-JP" sz="2400" dirty="0"/>
              <a:t>0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>0</a:t>
            </a:r>
            <a:endParaRPr lang="ja-JP" altLang="en-US" sz="2400" dirty="0"/>
          </a:p>
        </p:txBody>
      </p:sp>
      <p:sp>
        <p:nvSpPr>
          <p:cNvPr id="58" name="円形吹き出し 57"/>
          <p:cNvSpPr/>
          <p:nvPr/>
        </p:nvSpPr>
        <p:spPr>
          <a:xfrm>
            <a:off x="6300192" y="3033177"/>
            <a:ext cx="1809548" cy="906043"/>
          </a:xfrm>
          <a:prstGeom prst="wedgeEllipseCallout">
            <a:avLst>
              <a:gd name="adj1" fmla="val -49589"/>
              <a:gd name="adj2" fmla="val 401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/>
              <a:t>0</a:t>
            </a:r>
            <a:r>
              <a:rPr lang="ja-JP" altLang="en-US" sz="2400" dirty="0" smtClean="0"/>
              <a:t>∨</a:t>
            </a:r>
            <a:r>
              <a:rPr lang="en-US" altLang="ja-JP" sz="2400" dirty="0" smtClean="0"/>
              <a:t>1 </a:t>
            </a:r>
            <a:r>
              <a:rPr lang="en-US" altLang="ja-JP" sz="2400" dirty="0"/>
              <a:t>= 1</a:t>
            </a:r>
            <a:endParaRPr lang="ja-JP" altLang="en-US" sz="2400" dirty="0"/>
          </a:p>
        </p:txBody>
      </p:sp>
      <p:sp>
        <p:nvSpPr>
          <p:cNvPr id="60" name="円形吹き出し 59"/>
          <p:cNvSpPr/>
          <p:nvPr/>
        </p:nvSpPr>
        <p:spPr>
          <a:xfrm>
            <a:off x="5547818" y="1916832"/>
            <a:ext cx="1809548" cy="906043"/>
          </a:xfrm>
          <a:prstGeom prst="wedgeEllipseCallout">
            <a:avLst>
              <a:gd name="adj1" fmla="val -49589"/>
              <a:gd name="adj2" fmla="val 401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/>
              <a:t>0</a:t>
            </a:r>
            <a:r>
              <a:rPr lang="ja-JP" altLang="en-US" sz="2400" dirty="0"/>
              <a:t>∧</a:t>
            </a:r>
            <a:r>
              <a:rPr lang="en-US" altLang="ja-JP" sz="2400" dirty="0" smtClean="0"/>
              <a:t>1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>0</a:t>
            </a:r>
            <a:endParaRPr lang="ja-JP" altLang="en-US" sz="2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43681" y="24200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0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3" name="円形吹き出し 62"/>
          <p:cNvSpPr/>
          <p:nvPr/>
        </p:nvSpPr>
        <p:spPr>
          <a:xfrm>
            <a:off x="2319727" y="1340768"/>
            <a:ext cx="1809548" cy="906043"/>
          </a:xfrm>
          <a:prstGeom prst="wedgeEllipseCallout">
            <a:avLst>
              <a:gd name="adj1" fmla="val 49143"/>
              <a:gd name="adj2" fmla="val 3704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/>
              <a:t>1</a:t>
            </a:r>
            <a:r>
              <a:rPr lang="ja-JP" altLang="en-US" sz="2400" dirty="0" smtClean="0"/>
              <a:t>∨</a:t>
            </a:r>
            <a:r>
              <a:rPr lang="en-US" altLang="ja-JP" sz="2400" dirty="0"/>
              <a:t>0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1</a:t>
            </a:r>
            <a:endParaRPr lang="ja-JP" altLang="en-US" sz="2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355976" y="7664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C00000"/>
                </a:solidFill>
              </a:rPr>
              <a:t>1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179512" y="5329225"/>
            <a:ext cx="1652044" cy="1106399"/>
          </a:xfrm>
          <a:prstGeom prst="wedgeRoundRectCallout">
            <a:avLst>
              <a:gd name="adj1" fmla="val 80164"/>
              <a:gd name="adj2" fmla="val 219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Input </a:t>
            </a:r>
          </a:p>
          <a:p>
            <a:pPr algn="ctr"/>
            <a:r>
              <a:rPr lang="en-US" altLang="ja-JP" sz="2400" dirty="0" smtClean="0"/>
              <a:t>= (1,1,0)</a:t>
            </a:r>
          </a:p>
        </p:txBody>
      </p:sp>
      <p:sp>
        <p:nvSpPr>
          <p:cNvPr id="66" name="円/楕円 65"/>
          <p:cNvSpPr/>
          <p:nvPr/>
        </p:nvSpPr>
        <p:spPr>
          <a:xfrm>
            <a:off x="6060263" y="5733256"/>
            <a:ext cx="792088" cy="792088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</a:t>
            </a:r>
            <a:endParaRPr lang="ja-JP" altLang="en-US" sz="3600" baseline="-25000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80312" y="5571237"/>
            <a:ext cx="1606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Size = 7</a:t>
            </a:r>
          </a:p>
          <a:p>
            <a:r>
              <a:rPr lang="en-US" altLang="ja-JP" sz="2800" dirty="0" smtClean="0"/>
              <a:t>Depth = 5</a:t>
            </a:r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020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2" grpId="0"/>
      <p:bldP spid="35" grpId="0"/>
      <p:bldP spid="38" grpId="0"/>
      <p:bldP spid="40" grpId="0"/>
      <p:bldP spid="43" grpId="0"/>
      <p:bldP spid="45" grpId="0"/>
      <p:bldP spid="48" grpId="0"/>
      <p:bldP spid="49" grpId="0"/>
      <p:bldP spid="51" grpId="0"/>
      <p:bldP spid="54" grpId="0" animBg="1"/>
      <p:bldP spid="56" grpId="0" animBg="1"/>
      <p:bldP spid="58" grpId="0" animBg="1"/>
      <p:bldP spid="60" grpId="0" animBg="1"/>
      <p:bldP spid="62" grpId="0"/>
      <p:bldP spid="63" grpId="0" animBg="1"/>
      <p:bldP spid="64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464717" y="2281662"/>
            <a:ext cx="8222083" cy="38116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Circuit Complexity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1831" y="1177588"/>
            <a:ext cx="802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Size of circuits is measure for computational resource!</a:t>
            </a:r>
            <a:endParaRPr kumimoji="1"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6108" y="4869160"/>
            <a:ext cx="348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Circuit complexity of L</a:t>
            </a:r>
            <a:endParaRPr kumimoji="1" lang="ja-JP" altLang="en-US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5391" y="5301208"/>
            <a:ext cx="6389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:= min { size of circuit family computing L } </a:t>
            </a:r>
            <a:endParaRPr kumimoji="1" lang="ja-JP" altLang="en-US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689756"/>
            <a:ext cx="7922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s(n)-size </a:t>
            </a:r>
            <a:r>
              <a:rPr kumimoji="1" lang="en-US" altLang="ja-JP" sz="2800" dirty="0" smtClean="0"/>
              <a:t>circuit family {C</a:t>
            </a:r>
            <a:r>
              <a:rPr kumimoji="1" lang="en-US" altLang="ja-JP" sz="2800" baseline="-25000" dirty="0" smtClean="0"/>
              <a:t>n</a:t>
            </a:r>
            <a:r>
              <a:rPr kumimoji="1" lang="en-US" altLang="ja-JP" sz="2800" dirty="0" smtClean="0"/>
              <a:t>:{0,1}</a:t>
            </a:r>
            <a:r>
              <a:rPr kumimoji="1" lang="en-US" altLang="ja-JP" sz="2800" baseline="30000" dirty="0" smtClean="0"/>
              <a:t>n</a:t>
            </a:r>
            <a:r>
              <a:rPr kumimoji="1" lang="ja-JP" altLang="en-US" sz="2800" dirty="0" smtClean="0"/>
              <a:t>→</a:t>
            </a:r>
            <a:r>
              <a:rPr kumimoji="1" lang="en-US" altLang="ja-JP" sz="2800" dirty="0" smtClean="0"/>
              <a:t>{0,1}}</a:t>
            </a:r>
            <a:r>
              <a:rPr kumimoji="1" lang="en-US" altLang="ja-JP" sz="2800" baseline="-25000" dirty="0" smtClean="0"/>
              <a:t>n</a:t>
            </a:r>
            <a:r>
              <a:rPr kumimoji="1" lang="en-US" altLang="ja-JP" sz="2800" dirty="0" smtClean="0"/>
              <a:t> computes L</a:t>
            </a:r>
            <a:endParaRPr kumimoji="1" lang="ja-JP" altLang="en-US" sz="28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849864" y="1916832"/>
            <a:ext cx="1872208" cy="5856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Definition</a:t>
            </a:r>
            <a:endParaRPr kumimoji="1" lang="ja-JP" altLang="en-US" sz="2800" dirty="0"/>
          </a:p>
        </p:txBody>
      </p:sp>
      <p:sp>
        <p:nvSpPr>
          <p:cNvPr id="9" name="左右矢印 8"/>
          <p:cNvSpPr/>
          <p:nvPr/>
        </p:nvSpPr>
        <p:spPr>
          <a:xfrm>
            <a:off x="755576" y="3625860"/>
            <a:ext cx="864096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Def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907704" y="3318664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 smtClean="0"/>
                  <a:t>x </a:t>
                </a:r>
                <a14:m>
                  <m:oMath xmlns:m="http://schemas.openxmlformats.org/officeDocument/2006/math">
                    <m:r>
                      <a:rPr kumimoji="1"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ja-JP" sz="2800" dirty="0" smtClean="0"/>
                  <a:t> L </a:t>
                </a:r>
                <a:r>
                  <a:rPr kumimoji="1" lang="en-US" altLang="ja-JP" sz="2800" dirty="0" smtClean="0">
                    <a:sym typeface="Wingdings" panose="05000000000000000000" pitchFamily="2" charset="2"/>
                  </a:rPr>
                  <a:t> </a:t>
                </a:r>
                <a:r>
                  <a:rPr kumimoji="1" lang="en-US" altLang="ja-JP" sz="2800" dirty="0" err="1" smtClean="0"/>
                  <a:t>C</a:t>
                </a:r>
                <a:r>
                  <a:rPr kumimoji="1" lang="en-US" altLang="ja-JP" sz="2800" baseline="-25000" dirty="0" err="1" smtClean="0"/>
                  <a:t>|x</a:t>
                </a:r>
                <a:r>
                  <a:rPr kumimoji="1" lang="en-US" altLang="ja-JP" sz="2800" baseline="-25000" dirty="0" smtClean="0"/>
                  <a:t>|</a:t>
                </a:r>
                <a:r>
                  <a:rPr kumimoji="1" lang="en-US" altLang="ja-JP" sz="2800" dirty="0" smtClean="0"/>
                  <a:t>(x) = 1</a:t>
                </a:r>
                <a:endParaRPr kumimoji="1" lang="ja-JP" altLang="en-US" sz="2800" dirty="0" smtClean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318664"/>
                <a:ext cx="284084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4506" t="-13953" r="-3004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909314" y="3841884"/>
                <a:ext cx="28456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 smtClean="0"/>
                  <a:t>x </a:t>
                </a:r>
                <a14:m>
                  <m:oMath xmlns:m="http://schemas.openxmlformats.org/officeDocument/2006/math">
                    <m:r>
                      <a:rPr kumimoji="1"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kumimoji="1" lang="en-US" altLang="ja-JP" sz="2800" dirty="0" smtClean="0"/>
                  <a:t> L </a:t>
                </a:r>
                <a:r>
                  <a:rPr kumimoji="1" lang="en-US" altLang="ja-JP" sz="2800" dirty="0" smtClean="0">
                    <a:sym typeface="Wingdings" panose="05000000000000000000" pitchFamily="2" charset="2"/>
                  </a:rPr>
                  <a:t> </a:t>
                </a:r>
                <a:r>
                  <a:rPr kumimoji="1" lang="en-US" altLang="ja-JP" sz="2800" dirty="0" err="1" smtClean="0"/>
                  <a:t>C</a:t>
                </a:r>
                <a:r>
                  <a:rPr kumimoji="1" lang="en-US" altLang="ja-JP" sz="2800" baseline="-25000" dirty="0" err="1" smtClean="0"/>
                  <a:t>|x</a:t>
                </a:r>
                <a:r>
                  <a:rPr kumimoji="1" lang="en-US" altLang="ja-JP" sz="2800" baseline="-25000" dirty="0" smtClean="0"/>
                  <a:t>|</a:t>
                </a:r>
                <a:r>
                  <a:rPr kumimoji="1" lang="en-US" altLang="ja-JP" sz="2800" dirty="0" smtClean="0"/>
                  <a:t>(x) = 0</a:t>
                </a:r>
                <a:endParaRPr kumimoji="1" lang="ja-JP" altLang="en-US" sz="2800" dirty="0" smtClean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314" y="3841884"/>
                <a:ext cx="284565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4283" t="-13953" r="-3212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4969428" y="355385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&amp;</a:t>
            </a:r>
            <a:endParaRPr kumimoji="1" lang="ja-JP" altLang="en-US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584970" y="3532220"/>
                <a:ext cx="2558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 smtClean="0">
                    <a:sym typeface="Wingdings" panose="05000000000000000000" pitchFamily="2" charset="2"/>
                  </a:rPr>
                  <a:t>size of </a:t>
                </a:r>
                <a:r>
                  <a:rPr kumimoji="1" lang="en-US" altLang="ja-JP" sz="2800" dirty="0" smtClean="0"/>
                  <a:t>C</a:t>
                </a:r>
                <a:r>
                  <a:rPr lang="en-US" altLang="ja-JP" sz="2800" baseline="-25000" dirty="0" smtClean="0"/>
                  <a:t>n</a:t>
                </a:r>
                <a:r>
                  <a:rPr kumimoji="1" lang="en-US" altLang="ja-JP" sz="28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ja-JP" sz="2800" dirty="0" smtClean="0"/>
                  <a:t> s(n)</a:t>
                </a:r>
                <a:endParaRPr kumimoji="1" lang="ja-JP" altLang="en-US" sz="2800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970" y="3532220"/>
                <a:ext cx="255864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762" t="-10465" r="-952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5" grpId="0"/>
      <p:bldP spid="6" grpId="0"/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Computational Power of Circuits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23528" y="1649847"/>
            <a:ext cx="8424936" cy="10590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400" dirty="0" smtClean="0"/>
          </a:p>
          <a:p>
            <a:pPr algn="ctr"/>
            <a:endParaRPr lang="en-US" altLang="ja-JP" sz="2400" dirty="0"/>
          </a:p>
          <a:p>
            <a:pPr algn="ctr"/>
            <a:endParaRPr kumimoji="1"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69995" y="1898829"/>
            <a:ext cx="658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Circuit complexity of any problem = O(2</a:t>
            </a:r>
            <a:r>
              <a:rPr lang="en-US" altLang="ja-JP" sz="2800" baseline="30000" dirty="0" smtClean="0"/>
              <a:t>n</a:t>
            </a:r>
            <a:r>
              <a:rPr lang="en-US" altLang="ja-JP" sz="2800" dirty="0" smtClean="0"/>
              <a:t>/n)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755576" y="1322765"/>
            <a:ext cx="36004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Theorem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[</a:t>
            </a:r>
            <a:r>
              <a:rPr kumimoji="1" lang="en-US" altLang="ja-JP" sz="2400" dirty="0" err="1" smtClean="0"/>
              <a:t>Lupanov</a:t>
            </a:r>
            <a:r>
              <a:rPr kumimoji="1" lang="en-US" altLang="ja-JP" sz="2400" dirty="0" smtClean="0"/>
              <a:t> 1970]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3042" y="2762925"/>
            <a:ext cx="7785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 smtClean="0"/>
              <a:t>any (even non-recursive) problem </a:t>
            </a:r>
            <a:r>
              <a:rPr lang="en-US" altLang="ja-JP" sz="2800" dirty="0" smtClean="0"/>
              <a:t>can be computed </a:t>
            </a:r>
          </a:p>
          <a:p>
            <a:pPr algn="ctr"/>
            <a:r>
              <a:rPr lang="en-US" altLang="ja-JP" sz="2800" dirty="0" smtClean="0"/>
              <a:t>by some O(2</a:t>
            </a:r>
            <a:r>
              <a:rPr lang="en-US" altLang="ja-JP" sz="2800" baseline="30000" dirty="0" smtClean="0"/>
              <a:t>n</a:t>
            </a:r>
            <a:r>
              <a:rPr lang="en-US" altLang="ja-JP" sz="2800" dirty="0" smtClean="0"/>
              <a:t>/n)-size circuit family.</a:t>
            </a:r>
            <a:endParaRPr kumimoji="1" lang="ja-JP" altLang="en-US" sz="2800" baseline="-25000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323528" y="4618295"/>
            <a:ext cx="8424936" cy="9870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400" dirty="0" smtClean="0"/>
          </a:p>
          <a:p>
            <a:pPr algn="ctr"/>
            <a:endParaRPr lang="en-US" altLang="ja-JP" sz="2400" dirty="0"/>
          </a:p>
          <a:p>
            <a:pPr algn="ctr"/>
            <a:endParaRPr kumimoji="1"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529331" y="5029295"/>
                <a:ext cx="22397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smtClean="0"/>
                  <a:t>P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ja-JP" sz="2800" dirty="0" smtClean="0"/>
                  <a:t> SIZE(poly)</a:t>
                </a: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31" y="5029295"/>
                <a:ext cx="223971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5722" t="-10465" r="-4360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角丸四角形 11"/>
          <p:cNvSpPr/>
          <p:nvPr/>
        </p:nvSpPr>
        <p:spPr>
          <a:xfrm>
            <a:off x="755576" y="4381223"/>
            <a:ext cx="511256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Theorem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[Fisher &amp; </a:t>
            </a:r>
            <a:r>
              <a:rPr kumimoji="1" lang="en-US" altLang="ja-JP" sz="2400" dirty="0" err="1" smtClean="0"/>
              <a:t>Pippenger</a:t>
            </a:r>
            <a:r>
              <a:rPr kumimoji="1" lang="en-US" altLang="ja-JP" sz="2400" dirty="0" smtClean="0"/>
              <a:t> 1979]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4366" y="5658203"/>
            <a:ext cx="84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Poly-time TM can be simulated by poly-size circuit family.</a:t>
            </a:r>
            <a:endParaRPr kumimoji="1" lang="ja-JP" altLang="en-US" sz="2800" dirty="0" smtClean="0"/>
          </a:p>
        </p:txBody>
      </p:sp>
      <p:sp>
        <p:nvSpPr>
          <p:cNvPr id="13" name="角丸四角形吹き出し 12"/>
          <p:cNvSpPr/>
          <p:nvPr/>
        </p:nvSpPr>
        <p:spPr>
          <a:xfrm>
            <a:off x="3995364" y="3717032"/>
            <a:ext cx="4955508" cy="1096239"/>
          </a:xfrm>
          <a:prstGeom prst="wedgeRoundRectCallout">
            <a:avLst>
              <a:gd name="adj1" fmla="val -36231"/>
              <a:gd name="adj2" fmla="val 854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SIZE(poly) = {problem: </a:t>
            </a:r>
          </a:p>
          <a:p>
            <a:pPr algn="ctr"/>
            <a:r>
              <a:rPr kumimoji="1" lang="en-US" altLang="ja-JP" sz="2400" dirty="0" smtClean="0"/>
              <a:t>poly-size circuit family can compute}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19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1" grpId="0"/>
      <p:bldP spid="12" grpId="0" animBg="1"/>
      <p:bldP spid="3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NP vs. P and Circuits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11560" y="1484784"/>
            <a:ext cx="7808804" cy="1541785"/>
            <a:chOff x="611560" y="1484784"/>
            <a:chExt cx="7808804" cy="1541785"/>
          </a:xfrm>
        </p:grpSpPr>
        <p:sp>
          <p:nvSpPr>
            <p:cNvPr id="5" name="角丸四角形 4"/>
            <p:cNvSpPr/>
            <p:nvPr/>
          </p:nvSpPr>
          <p:spPr>
            <a:xfrm>
              <a:off x="683568" y="1757596"/>
              <a:ext cx="7488832" cy="7200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NP </a:t>
              </a:r>
              <a:r>
                <a:rPr kumimoji="1" lang="ja-JP" altLang="en-US" sz="4000" dirty="0" smtClean="0"/>
                <a:t>≠ </a:t>
              </a:r>
              <a:r>
                <a:rPr kumimoji="1" lang="en-US" altLang="ja-JP" sz="4000" dirty="0" smtClean="0"/>
                <a:t>P</a:t>
              </a:r>
              <a:endParaRPr kumimoji="1" lang="ja-JP" altLang="en-US" sz="4000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971600" y="1484784"/>
              <a:ext cx="172819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Conjecture</a:t>
              </a:r>
              <a:endParaRPr kumimoji="1" lang="ja-JP" altLang="en-US" sz="24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11560" y="2564904"/>
              <a:ext cx="78088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Some NP problem cannot be computed by any</a:t>
              </a:r>
              <a:r>
                <a:rPr lang="ja-JP" altLang="en-US" sz="2400" dirty="0" smtClean="0"/>
                <a:t> </a:t>
              </a:r>
              <a:r>
                <a:rPr lang="en-US" altLang="ja-JP" sz="2400" dirty="0" smtClean="0"/>
                <a:t>poly-time TM.</a:t>
              </a:r>
              <a:endParaRPr kumimoji="1" lang="ja-JP" altLang="en-US" sz="2400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83568" y="3356992"/>
            <a:ext cx="7488832" cy="1541785"/>
            <a:chOff x="683568" y="3356992"/>
            <a:chExt cx="7488832" cy="1541785"/>
          </a:xfrm>
        </p:grpSpPr>
        <p:sp>
          <p:nvSpPr>
            <p:cNvPr id="9" name="角丸四角形 8"/>
            <p:cNvSpPr/>
            <p:nvPr/>
          </p:nvSpPr>
          <p:spPr>
            <a:xfrm>
              <a:off x="683568" y="3645024"/>
              <a:ext cx="7488832" cy="7200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NP </a:t>
              </a:r>
              <a:r>
                <a:rPr lang="ja-JP" altLang="en-US" sz="4000" dirty="0"/>
                <a:t>⊄</a:t>
              </a:r>
              <a:r>
                <a:rPr kumimoji="1" lang="ja-JP" altLang="en-US" sz="4000" dirty="0" smtClean="0"/>
                <a:t> </a:t>
              </a:r>
              <a:r>
                <a:rPr kumimoji="1" lang="en-US" altLang="ja-JP" sz="4000" dirty="0" smtClean="0"/>
                <a:t>SIZE(poly)</a:t>
              </a:r>
              <a:endParaRPr kumimoji="1" lang="ja-JP" altLang="en-US" sz="4000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971600" y="3356992"/>
              <a:ext cx="172819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Conjecture</a:t>
              </a:r>
              <a:endParaRPr kumimoji="1" lang="ja-JP" altLang="en-US" sz="24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078720" y="4437112"/>
              <a:ext cx="6661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Some NP problem has </a:t>
              </a:r>
              <a:r>
                <a:rPr kumimoji="1" lang="en-US" altLang="ja-JP" sz="2400" dirty="0" err="1" smtClean="0"/>
                <a:t>superpoly</a:t>
              </a:r>
              <a:r>
                <a:rPr kumimoji="1" lang="en-US" altLang="ja-JP" sz="2400" dirty="0" smtClean="0"/>
                <a:t> circuit complexity. </a:t>
              </a:r>
              <a:endParaRPr kumimoji="1" lang="ja-JP" altLang="en-US" sz="2400" dirty="0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1115616" y="5229200"/>
            <a:ext cx="6696744" cy="14401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Note: </a:t>
            </a:r>
            <a:r>
              <a:rPr lang="en-US" altLang="ja-JP" sz="2400" dirty="0"/>
              <a:t>NP </a:t>
            </a:r>
            <a:r>
              <a:rPr lang="ja-JP" altLang="en-US" sz="2400" dirty="0"/>
              <a:t>⊄ </a:t>
            </a:r>
            <a:r>
              <a:rPr lang="en-US" altLang="ja-JP" sz="2400" dirty="0" smtClean="0"/>
              <a:t>SIZE(poly)</a:t>
            </a:r>
            <a:r>
              <a:rPr lang="ja-JP" altLang="en-US" sz="2400" dirty="0" smtClean="0"/>
              <a:t> </a:t>
            </a:r>
            <a:r>
              <a:rPr lang="en-US" altLang="ja-JP" sz="2400" dirty="0" smtClean="0">
                <a:sym typeface="Wingdings" pitchFamily="2" charset="2"/>
              </a:rPr>
              <a:t> </a:t>
            </a:r>
            <a:r>
              <a:rPr lang="en-US" altLang="ja-JP" sz="2400" dirty="0"/>
              <a:t>NP </a:t>
            </a:r>
            <a:r>
              <a:rPr lang="ja-JP" altLang="en-US" sz="2400" dirty="0"/>
              <a:t>≠ </a:t>
            </a:r>
            <a:r>
              <a:rPr lang="en-US" altLang="ja-JP" sz="2400" dirty="0" smtClean="0"/>
              <a:t>P</a:t>
            </a:r>
          </a:p>
          <a:p>
            <a:pPr algn="ctr"/>
            <a:endParaRPr lang="en-US" altLang="ja-JP" sz="1200" dirty="0" smtClean="0"/>
          </a:p>
          <a:p>
            <a:pPr algn="ctr"/>
            <a:r>
              <a:rPr lang="en-US" altLang="ja-JP" sz="2400" dirty="0" smtClean="0"/>
              <a:t>Proving super-poly circuit complexity in NP</a:t>
            </a:r>
          </a:p>
          <a:p>
            <a:pPr algn="ctr"/>
            <a:r>
              <a:rPr lang="en-US" altLang="ja-JP" sz="2400" dirty="0"/>
              <a:t>s</a:t>
            </a:r>
            <a:r>
              <a:rPr lang="en-US" altLang="ja-JP" sz="2400" dirty="0" smtClean="0"/>
              <a:t>olves NP vs. P!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6131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539552" y="4941168"/>
            <a:ext cx="8003232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4000" dirty="0">
                <a:solidFill>
                  <a:prstClr val="black"/>
                </a:solidFill>
              </a:rPr>
              <a:t>NEXP </a:t>
            </a:r>
            <a:r>
              <a:rPr lang="ja-JP" altLang="en-US" sz="4000" dirty="0">
                <a:solidFill>
                  <a:prstClr val="black"/>
                </a:solidFill>
              </a:rPr>
              <a:t>⊄ </a:t>
            </a:r>
            <a:r>
              <a:rPr lang="en-US" altLang="ja-JP" sz="4000" dirty="0" smtClean="0">
                <a:solidFill>
                  <a:prstClr val="black"/>
                </a:solidFill>
              </a:rPr>
              <a:t>SIZE(poly</a:t>
            </a:r>
            <a:r>
              <a:rPr lang="en-US" altLang="ja-JP" sz="4000" dirty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01216" y="1628800"/>
            <a:ext cx="8003232" cy="10801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4000" dirty="0" smtClean="0">
                <a:solidFill>
                  <a:prstClr val="black"/>
                </a:solidFill>
              </a:rPr>
              <a:t>MA-EXP </a:t>
            </a:r>
            <a:r>
              <a:rPr lang="ja-JP" altLang="en-US" sz="4000" dirty="0">
                <a:solidFill>
                  <a:prstClr val="black"/>
                </a:solidFill>
              </a:rPr>
              <a:t>⊄ </a:t>
            </a:r>
            <a:r>
              <a:rPr lang="en-US" altLang="ja-JP" sz="4000" dirty="0">
                <a:solidFill>
                  <a:prstClr val="black"/>
                </a:solidFill>
              </a:rPr>
              <a:t>SIZE(poly)</a:t>
            </a:r>
            <a:endParaRPr lang="ja-JP" altLang="en-US" sz="40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Current Status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99592" y="1201614"/>
            <a:ext cx="6264696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Theorem (</a:t>
            </a:r>
            <a:r>
              <a:rPr lang="en-US" altLang="ja-JP" sz="2400" dirty="0" err="1" smtClean="0"/>
              <a:t>Buhrman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Fortnow</a:t>
            </a:r>
            <a:r>
              <a:rPr lang="en-US" altLang="ja-JP" sz="2400" dirty="0" smtClean="0"/>
              <a:t>, &amp; </a:t>
            </a:r>
            <a:r>
              <a:rPr lang="en-US" altLang="ja-JP" sz="2400" dirty="0" err="1" smtClean="0"/>
              <a:t>Thierauf</a:t>
            </a:r>
            <a:r>
              <a:rPr lang="en-US" altLang="ja-JP" sz="2400" dirty="0" smtClean="0"/>
              <a:t> 1998)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539552" y="3280122"/>
            <a:ext cx="8003232" cy="10129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prstClr val="black"/>
                </a:solidFill>
              </a:rPr>
              <a:t>N</a:t>
            </a:r>
            <a:r>
              <a:rPr lang="en-US" altLang="ja-JP" sz="4000" dirty="0" smtClean="0">
                <a:solidFill>
                  <a:prstClr val="black"/>
                </a:solidFill>
              </a:rPr>
              <a:t>EXP </a:t>
            </a:r>
            <a:r>
              <a:rPr lang="ja-JP" altLang="en-US" sz="4000" dirty="0">
                <a:solidFill>
                  <a:prstClr val="black"/>
                </a:solidFill>
              </a:rPr>
              <a:t>⊄ </a:t>
            </a:r>
            <a:r>
              <a:rPr lang="en-US" altLang="ja-JP" sz="4000" dirty="0" smtClean="0">
                <a:solidFill>
                  <a:prstClr val="black"/>
                </a:solidFill>
              </a:rPr>
              <a:t>ACC</a:t>
            </a:r>
            <a:r>
              <a:rPr lang="en-US" altLang="ja-JP" sz="4000" baseline="30000" dirty="0" smtClean="0">
                <a:solidFill>
                  <a:prstClr val="black"/>
                </a:solidFill>
              </a:rPr>
              <a:t>0</a:t>
            </a:r>
            <a:r>
              <a:rPr lang="en-US" altLang="ja-JP" sz="4000" dirty="0" smtClean="0">
                <a:solidFill>
                  <a:prstClr val="black"/>
                </a:solidFill>
              </a:rPr>
              <a:t>(poly</a:t>
            </a:r>
            <a:r>
              <a:rPr lang="en-US" altLang="ja-JP" sz="4000" dirty="0">
                <a:solidFill>
                  <a:prstClr val="black"/>
                </a:solidFill>
              </a:rPr>
              <a:t>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837928" y="2848074"/>
            <a:ext cx="3950096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Theorem (Williams 2011)</a:t>
            </a:r>
            <a:endParaRPr kumimoji="1" lang="ja-JP" altLang="en-US" sz="24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577987"/>
            <a:ext cx="2808312" cy="1161256"/>
          </a:xfrm>
          <a:prstGeom prst="wedgeRoundRectCallout">
            <a:avLst>
              <a:gd name="adj1" fmla="val 36016"/>
              <a:gd name="adj2" fmla="val 682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Randomized version of NEXP</a:t>
            </a:r>
            <a:endParaRPr kumimoji="1" lang="ja-JP" altLang="en-US" sz="24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5508104" y="2416026"/>
            <a:ext cx="3392483" cy="1020613"/>
          </a:xfrm>
          <a:prstGeom prst="wedgeRoundRectCallout">
            <a:avLst>
              <a:gd name="adj1" fmla="val -40002"/>
              <a:gd name="adj2" fmla="val 710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Const</a:t>
            </a:r>
            <a:r>
              <a:rPr kumimoji="1" lang="en-US" altLang="ja-JP" sz="2400" dirty="0" smtClean="0"/>
              <a:t>-depth poly-size  w/</a:t>
            </a:r>
            <a:r>
              <a:rPr lang="en-US" altLang="ja-JP" sz="2400" dirty="0" smtClean="0"/>
              <a:t> Modulo gates</a:t>
            </a:r>
            <a:endParaRPr kumimoji="1" lang="ja-JP" altLang="en-US" sz="2400" dirty="0"/>
          </a:p>
        </p:txBody>
      </p:sp>
      <p:sp>
        <p:nvSpPr>
          <p:cNvPr id="10" name="角丸四角形 9"/>
          <p:cNvSpPr/>
          <p:nvPr/>
        </p:nvSpPr>
        <p:spPr>
          <a:xfrm>
            <a:off x="827584" y="4479503"/>
            <a:ext cx="3384376" cy="60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Grand Challenge 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92434" y="6135687"/>
            <a:ext cx="7595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Cf. </a:t>
            </a:r>
            <a:r>
              <a:rPr lang="en-US" altLang="ja-JP" sz="2400" dirty="0" smtClean="0"/>
              <a:t>H-R tradeoff for BPP=P</a:t>
            </a:r>
            <a:r>
              <a:rPr kumimoji="1" lang="en-US" altLang="ja-JP" sz="2400" dirty="0" smtClean="0"/>
              <a:t> requires at least EXP</a:t>
            </a:r>
            <a:r>
              <a:rPr lang="ja-JP" altLang="en-US" sz="2400" dirty="0">
                <a:solidFill>
                  <a:prstClr val="black"/>
                </a:solidFill>
              </a:rPr>
              <a:t> ⊄ </a:t>
            </a:r>
            <a:r>
              <a:rPr lang="en-US" altLang="ja-JP" sz="2400" dirty="0" smtClean="0">
                <a:solidFill>
                  <a:prstClr val="black"/>
                </a:solidFill>
              </a:rPr>
              <a:t>SIZE(2</a:t>
            </a:r>
            <a:r>
              <a:rPr lang="en-US" altLang="ja-JP" sz="2400" baseline="30000" dirty="0" smtClean="0">
                <a:solidFill>
                  <a:prstClr val="black"/>
                </a:solidFill>
              </a:rPr>
              <a:t>.1n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  <a:r>
              <a:rPr lang="en-US" altLang="ja-JP" sz="2400" dirty="0" smtClean="0"/>
              <a:t>!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0992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Hardness vs. Randomness Trade-offs</a:t>
            </a:r>
            <a:br>
              <a:rPr lang="en-US" altLang="ja-JP" dirty="0"/>
            </a:br>
            <a:r>
              <a:rPr lang="en-US" altLang="ja-JP" dirty="0"/>
              <a:t>[Yao </a:t>
            </a:r>
            <a:r>
              <a:rPr lang="en-US" altLang="ja-JP" dirty="0" smtClean="0"/>
              <a:t>’82</a:t>
            </a:r>
            <a:r>
              <a:rPr lang="en-US" altLang="ja-JP" dirty="0"/>
              <a:t>, Blum &amp; </a:t>
            </a:r>
            <a:r>
              <a:rPr lang="en-US" altLang="ja-JP" dirty="0" err="1"/>
              <a:t>Micali</a:t>
            </a:r>
            <a:r>
              <a:rPr lang="en-US" altLang="ja-JP" dirty="0"/>
              <a:t> </a:t>
            </a:r>
            <a:r>
              <a:rPr lang="en-US" altLang="ja-JP" dirty="0" smtClean="0"/>
              <a:t>’84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92500"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 smtClean="0"/>
              <a:t>ard problem exists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ym typeface="Wingdings" pitchFamily="2" charset="2"/>
              </a:rPr>
              <a:t>      Good 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Pseudo-Random Generator</a:t>
            </a:r>
            <a:r>
              <a:rPr lang="en-US" altLang="ja-JP" dirty="0" smtClean="0">
                <a:sym typeface="Wingdings" pitchFamily="2" charset="2"/>
              </a:rPr>
              <a:t> (PRG)</a:t>
            </a:r>
            <a:r>
              <a:rPr kumimoji="1" lang="en-US" altLang="ja-JP" dirty="0" smtClean="0"/>
              <a:t> exists.</a:t>
            </a:r>
          </a:p>
          <a:p>
            <a:r>
              <a:rPr lang="en-US" altLang="ja-JP" dirty="0" smtClean="0"/>
              <a:t>Simulate randomized algorithms det.ly with PRG!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19920" y="3481844"/>
            <a:ext cx="8572560" cy="3214811"/>
            <a:chOff x="357158" y="3481844"/>
            <a:chExt cx="8572560" cy="3214811"/>
          </a:xfrm>
        </p:grpSpPr>
        <p:sp>
          <p:nvSpPr>
            <p:cNvPr id="9" name="角丸四角形 8"/>
            <p:cNvSpPr/>
            <p:nvPr/>
          </p:nvSpPr>
          <p:spPr>
            <a:xfrm>
              <a:off x="357158" y="3762416"/>
              <a:ext cx="8572560" cy="2906944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683568" y="3481844"/>
              <a:ext cx="5015027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/>
                <a:t>Theorem</a:t>
              </a:r>
              <a:r>
                <a:rPr kumimoji="1" lang="ja-JP" altLang="en-US" sz="2800" dirty="0" smtClean="0"/>
                <a:t> </a:t>
              </a:r>
              <a:r>
                <a:rPr kumimoji="1" lang="en-US" altLang="ja-JP" sz="2000" dirty="0" smtClean="0"/>
                <a:t>[Impagliazzo &amp; </a:t>
              </a:r>
              <a:r>
                <a:rPr kumimoji="1" lang="en-US" altLang="ja-JP" sz="2000" dirty="0" err="1" smtClean="0"/>
                <a:t>Wigderson</a:t>
              </a:r>
              <a:r>
                <a:rPr kumimoji="1" lang="en-US" altLang="ja-JP" sz="2000" dirty="0" smtClean="0"/>
                <a:t> 1998]</a:t>
              </a:r>
              <a:endParaRPr kumimoji="1" lang="ja-JP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1151689" y="4077072"/>
                  <a:ext cx="70640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ja-JP" sz="2800" i="1" smtClean="0">
                          <a:latin typeface="Cambria Math"/>
                          <a:ea typeface="Cambria Math"/>
                        </a:rPr>
                        <m:t>∃</m:t>
                      </m:r>
                    </m:oMath>
                  </a14:m>
                  <a:r>
                    <a:rPr lang="en-US" altLang="ja-JP" sz="2800" dirty="0" smtClean="0"/>
                    <a:t>2</a:t>
                  </a:r>
                  <a:r>
                    <a:rPr lang="en-US" altLang="ja-JP" sz="2800" baseline="30000" dirty="0" smtClean="0"/>
                    <a:t>O(</a:t>
                  </a:r>
                  <a14:m>
                    <m:oMath xmlns:m="http://schemas.openxmlformats.org/officeDocument/2006/math">
                      <m:r>
                        <a:rPr lang="en-US" altLang="ja-JP" sz="2800" i="1" baseline="30000" dirty="0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altLang="ja-JP" sz="2800" baseline="30000" dirty="0" smtClean="0"/>
                    <a:t>)</a:t>
                  </a:r>
                  <a:r>
                    <a:rPr lang="en-US" altLang="ja-JP" sz="2800" dirty="0" smtClean="0"/>
                    <a:t>-time computable</a:t>
                  </a:r>
                  <a:r>
                    <a:rPr lang="ja-JP" altLang="en-US" sz="2800" dirty="0"/>
                    <a:t> </a:t>
                  </a:r>
                  <a:r>
                    <a:rPr lang="en-US" altLang="ja-JP" sz="2800" dirty="0" smtClean="0"/>
                    <a:t>decision problem H</a:t>
                  </a:r>
                </a:p>
                <a:p>
                  <a:pPr algn="ctr"/>
                  <a:r>
                    <a:rPr lang="en-US" altLang="ja-JP" sz="2800" dirty="0" err="1" smtClean="0"/>
                    <a:t>s.t.</a:t>
                  </a:r>
                  <a:r>
                    <a:rPr lang="en-US" altLang="ja-JP" sz="2800" dirty="0" smtClean="0"/>
                    <a:t> </a:t>
                  </a:r>
                  <a:r>
                    <a:rPr lang="en-US" altLang="ja-JP" sz="28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no</a:t>
                  </a:r>
                  <a:r>
                    <a:rPr lang="en-US" altLang="ja-JP" sz="2800" dirty="0" smtClean="0"/>
                    <a:t> 2</a:t>
                  </a:r>
                  <a:r>
                    <a:rPr lang="en-US" altLang="ja-JP" sz="2800" baseline="30000" dirty="0" smtClean="0"/>
                    <a:t>0.1</a:t>
                  </a:r>
                  <a14:m>
                    <m:oMath xmlns:m="http://schemas.openxmlformats.org/officeDocument/2006/math">
                      <m:r>
                        <a:rPr lang="en-US" altLang="ja-JP" sz="2800" i="1" baseline="30000" dirty="0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altLang="ja-JP" sz="2800" dirty="0" smtClean="0"/>
                    <a:t>-size circuit can compute for every </a:t>
                  </a:r>
                  <a14:m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altLang="ja-JP" sz="2800" dirty="0" smtClean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689" y="4077072"/>
                  <a:ext cx="7064049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94" t="-6410" b="-211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下矢印 14"/>
            <p:cNvSpPr/>
            <p:nvPr/>
          </p:nvSpPr>
          <p:spPr>
            <a:xfrm>
              <a:off x="4447408" y="5075748"/>
              <a:ext cx="484632" cy="369476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313818" y="5373216"/>
              <a:ext cx="67327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3200" dirty="0" smtClean="0"/>
                <a:t>BPP = P</a:t>
              </a:r>
            </a:p>
            <a:p>
              <a:pPr algn="ctr"/>
              <a:r>
                <a:rPr lang="en-US" altLang="ja-JP" sz="2400" dirty="0" smtClean="0"/>
                <a:t>(L is computed in prob. poly-time w/ bounded errors</a:t>
              </a:r>
            </a:p>
            <a:p>
              <a:pPr algn="ctr"/>
              <a:r>
                <a:rPr lang="en-US" altLang="ja-JP" sz="2400" dirty="0" smtClean="0">
                  <a:sym typeface="Wingdings" panose="05000000000000000000" pitchFamily="2" charset="2"/>
                </a:rPr>
                <a:t> L is computed in det. </a:t>
              </a:r>
              <a:r>
                <a:rPr lang="en-US" altLang="ja-JP" sz="2400" dirty="0">
                  <a:sym typeface="Wingdings" panose="05000000000000000000" pitchFamily="2" charset="2"/>
                </a:rPr>
                <a:t>p</a:t>
              </a:r>
              <a:r>
                <a:rPr lang="en-US" altLang="ja-JP" sz="2400" dirty="0" smtClean="0">
                  <a:sym typeface="Wingdings" panose="05000000000000000000" pitchFamily="2" charset="2"/>
                </a:rPr>
                <a:t>oly-time</a:t>
              </a:r>
              <a:r>
                <a:rPr lang="en-US" altLang="ja-JP" sz="2400" dirty="0" smtClean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30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Proof Sketch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Construct </a:t>
            </a:r>
            <a:r>
              <a:rPr lang="en-US" altLang="ja-JP" dirty="0" smtClean="0"/>
              <a:t>PRG</a:t>
            </a:r>
            <a:r>
              <a:rPr kumimoji="1" lang="en-US" altLang="ja-JP" dirty="0" smtClean="0"/>
              <a:t> from hard H.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Simulate </a:t>
            </a:r>
            <a:r>
              <a:rPr lang="en-US" altLang="ja-JP" dirty="0" smtClean="0"/>
              <a:t>rand. </a:t>
            </a:r>
            <a:r>
              <a:rPr lang="en-US" altLang="ja-JP" dirty="0" err="1" smtClean="0"/>
              <a:t>algo</a:t>
            </a:r>
            <a:r>
              <a:rPr lang="en-US" altLang="ja-JP" dirty="0" smtClean="0"/>
              <a:t>.</a:t>
            </a:r>
            <a:r>
              <a:rPr kumimoji="1" lang="en-US" altLang="ja-JP" dirty="0" smtClean="0"/>
              <a:t> w/ </a:t>
            </a:r>
            <a:r>
              <a:rPr lang="en-US" altLang="ja-JP" dirty="0" smtClean="0"/>
              <a:t>p-</a:t>
            </a:r>
            <a:r>
              <a:rPr kumimoji="1" lang="en-US" altLang="ja-JP" dirty="0" smtClean="0"/>
              <a:t>random bits.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7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403648" y="5517232"/>
            <a:ext cx="6704974" cy="1080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Proof Sketch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6046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Construct </a:t>
            </a:r>
            <a:r>
              <a:rPr lang="en-US" altLang="ja-JP" dirty="0" smtClean="0"/>
              <a:t>PRG</a:t>
            </a:r>
            <a:r>
              <a:rPr kumimoji="1" lang="en-US" altLang="ja-JP" dirty="0" smtClean="0"/>
              <a:t> from hard H.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29623" y="1952256"/>
            <a:ext cx="687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Goal: Construct G</a:t>
            </a:r>
            <a:r>
              <a:rPr kumimoji="1" lang="en-US" altLang="ja-JP" sz="3200" baseline="-25000" dirty="0" smtClean="0"/>
              <a:t>H</a:t>
            </a:r>
            <a:r>
              <a:rPr kumimoji="1" lang="en-US" altLang="ja-JP" sz="3200" dirty="0" smtClean="0"/>
              <a:t>: {0,1}</a:t>
            </a:r>
            <a:r>
              <a:rPr kumimoji="1" lang="en-US" altLang="ja-JP" sz="3200" baseline="30000" dirty="0" smtClean="0"/>
              <a:t>O(log m)</a:t>
            </a:r>
            <a:r>
              <a:rPr kumimoji="1" lang="en-US" altLang="ja-JP" sz="3200" dirty="0" smtClean="0"/>
              <a:t> </a:t>
            </a:r>
            <a:r>
              <a:rPr kumimoji="1" lang="ja-JP" altLang="en-US" sz="3200" dirty="0" smtClean="0"/>
              <a:t>→ </a:t>
            </a:r>
            <a:r>
              <a:rPr kumimoji="1" lang="en-US" altLang="ja-JP" sz="3200" dirty="0" smtClean="0"/>
              <a:t>{0,1}</a:t>
            </a:r>
            <a:r>
              <a:rPr kumimoji="1" lang="en-US" altLang="ja-JP" sz="3200" baseline="30000" dirty="0" smtClean="0"/>
              <a:t>m</a:t>
            </a:r>
            <a:endParaRPr kumimoji="1" lang="ja-JP" altLang="en-US" sz="3200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187624" y="3185103"/>
                <a:ext cx="70062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4000" dirty="0" err="1" smtClean="0"/>
                  <a:t>Pr</a:t>
                </a:r>
                <a:r>
                  <a:rPr lang="en-US" altLang="ja-JP" sz="4000" baseline="-25000" dirty="0" err="1" smtClean="0"/>
                  <a:t>s</a:t>
                </a:r>
                <a:r>
                  <a:rPr lang="en-US" altLang="ja-JP" sz="4000" dirty="0" smtClean="0"/>
                  <a:t>[ C(G</a:t>
                </a:r>
                <a:r>
                  <a:rPr lang="en-US" altLang="ja-JP" sz="4000" baseline="-25000" dirty="0" smtClean="0"/>
                  <a:t>H</a:t>
                </a:r>
                <a:r>
                  <a:rPr lang="en-US" altLang="ja-JP" sz="4000" dirty="0" smtClean="0"/>
                  <a:t>(s)) = 1 ]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kumimoji="1" lang="ja-JP" altLang="en-US" sz="4000" dirty="0" smtClean="0"/>
                  <a:t> </a:t>
                </a:r>
                <a:r>
                  <a:rPr lang="en-US" altLang="ja-JP" sz="4000" dirty="0" smtClean="0"/>
                  <a:t>Pr</a:t>
                </a:r>
                <a:r>
                  <a:rPr lang="en-US" altLang="ja-JP" sz="4000" baseline="-25000" dirty="0" smtClean="0"/>
                  <a:t>r</a:t>
                </a:r>
                <a:r>
                  <a:rPr lang="en-US" altLang="ja-JP" sz="4000" dirty="0" smtClean="0"/>
                  <a:t>[ C(r) </a:t>
                </a:r>
                <a:r>
                  <a:rPr lang="en-US" altLang="ja-JP" sz="4000" dirty="0"/>
                  <a:t>= 1 ]</a:t>
                </a:r>
                <a:endParaRPr kumimoji="1" lang="ja-JP" altLang="en-US" sz="40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185103"/>
                <a:ext cx="7006277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133" t="-15385" r="-609" b="-35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 5"/>
          <p:cNvSpPr/>
          <p:nvPr/>
        </p:nvSpPr>
        <p:spPr>
          <a:xfrm>
            <a:off x="2555776" y="3230035"/>
            <a:ext cx="1008112" cy="6751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1865707" y="4013775"/>
            <a:ext cx="2230065" cy="612648"/>
          </a:xfrm>
          <a:prstGeom prst="wedgeRoundRectCallout">
            <a:avLst>
              <a:gd name="adj1" fmla="val -4181"/>
              <a:gd name="adj2" fmla="val -8112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Pseudo-random!</a:t>
            </a:r>
            <a:endParaRPr kumimoji="1" lang="ja-JP" altLang="en-US" sz="20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6446391" y="4013775"/>
            <a:ext cx="2230065" cy="612648"/>
          </a:xfrm>
          <a:prstGeom prst="wedgeRoundRectCallout">
            <a:avLst>
              <a:gd name="adj1" fmla="val -35667"/>
              <a:gd name="adj2" fmla="val -8191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truly random!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99792" y="5661248"/>
            <a:ext cx="4044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# possible s = 2</a:t>
            </a:r>
            <a:r>
              <a:rPr kumimoji="1" lang="en-US" altLang="ja-JP" sz="2400" baseline="30000" dirty="0" smtClean="0"/>
              <a:t>O(log m)</a:t>
            </a:r>
            <a:r>
              <a:rPr kumimoji="1" lang="en-US" altLang="ja-JP" sz="2400" dirty="0" smtClean="0"/>
              <a:t> = poly(m)</a:t>
            </a:r>
          </a:p>
          <a:p>
            <a:r>
              <a:rPr lang="en-US" altLang="ja-JP" sz="2400" dirty="0" smtClean="0"/>
              <a:t># possible r = 2</a:t>
            </a:r>
            <a:r>
              <a:rPr lang="en-US" altLang="ja-JP" sz="2400" baseline="30000" dirty="0" smtClean="0"/>
              <a:t>m</a:t>
            </a:r>
            <a:endParaRPr kumimoji="1" lang="ja-JP" altLang="en-US" sz="2400" baseline="30000" dirty="0" smtClean="0"/>
          </a:p>
        </p:txBody>
      </p:sp>
      <p:sp>
        <p:nvSpPr>
          <p:cNvPr id="13" name="角丸四角形 12"/>
          <p:cNvSpPr/>
          <p:nvPr/>
        </p:nvSpPr>
        <p:spPr>
          <a:xfrm>
            <a:off x="1619672" y="5229200"/>
            <a:ext cx="1152128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Point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7442" y="4633972"/>
                <a:ext cx="90310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smtClean="0"/>
                  <a:t>Proof: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altLang="ja-JP" sz="2800" dirty="0" smtClean="0"/>
                  <a:t>good distinguisher D for G</a:t>
                </a:r>
                <a:r>
                  <a:rPr lang="en-US" altLang="ja-JP" sz="2800" baseline="-25000" dirty="0" smtClean="0"/>
                  <a:t>H</a:t>
                </a:r>
                <a:r>
                  <a:rPr lang="en-US" altLang="ja-JP" sz="2800" dirty="0" smtClean="0"/>
                  <a:t> </a:t>
                </a:r>
                <a:r>
                  <a:rPr lang="en-US" altLang="ja-JP" sz="28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altLang="ja-JP" sz="2800" dirty="0" smtClean="0">
                    <a:sym typeface="Wingdings" panose="05000000000000000000" pitchFamily="2" charset="2"/>
                  </a:rPr>
                  <a:t>small circuit C</a:t>
                </a:r>
                <a:r>
                  <a:rPr lang="en-US" altLang="ja-JP" sz="2800" baseline="30000" dirty="0" smtClean="0">
                    <a:sym typeface="Wingdings" panose="05000000000000000000" pitchFamily="2" charset="2"/>
                  </a:rPr>
                  <a:t>D</a:t>
                </a:r>
                <a:r>
                  <a:rPr lang="en-US" altLang="ja-JP" sz="2800" dirty="0" smtClean="0">
                    <a:sym typeface="Wingdings" panose="05000000000000000000" pitchFamily="2" charset="2"/>
                  </a:rPr>
                  <a:t> for H</a:t>
                </a:r>
                <a:endParaRPr kumimoji="1" lang="ja-JP" altLang="en-US" sz="2800" dirty="0" smtClean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" y="4633972"/>
                <a:ext cx="903106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18" t="-13953" r="-33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79031" y="2636912"/>
            <a:ext cx="4813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For every poly-size circuit C,</a:t>
            </a:r>
            <a:endParaRPr kumimoji="1" lang="ja-JP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486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5" grpId="0"/>
      <p:bldP spid="6" grpId="0" animBg="1"/>
      <p:bldP spid="10" grpId="0" animBg="1"/>
      <p:bldP spid="11" grpId="0" animBg="1"/>
      <p:bldP spid="12" grpId="0"/>
      <p:bldP spid="13" grpId="0" animBg="1"/>
      <p:bldP spid="1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Proof Sketch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959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kumimoji="1" lang="en-US" altLang="ja-JP" dirty="0" smtClean="0"/>
              <a:t>Simulate rand. </a:t>
            </a:r>
            <a:r>
              <a:rPr lang="en-US" altLang="ja-JP" dirty="0" err="1"/>
              <a:t>a</a:t>
            </a:r>
            <a:r>
              <a:rPr kumimoji="1" lang="en-US" altLang="ja-JP" dirty="0" err="1" smtClean="0"/>
              <a:t>lgo</a:t>
            </a:r>
            <a:r>
              <a:rPr kumimoji="1" lang="en-US" altLang="ja-JP" dirty="0" smtClean="0"/>
              <a:t>. w/ </a:t>
            </a:r>
            <a:r>
              <a:rPr lang="en-US" altLang="ja-JP" dirty="0" smtClean="0"/>
              <a:t>p-</a:t>
            </a:r>
            <a:r>
              <a:rPr kumimoji="1" lang="en-US" altLang="ja-JP" dirty="0" smtClean="0"/>
              <a:t>random bits.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59377" y="2152745"/>
            <a:ext cx="652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Goal: Det.ly </a:t>
            </a:r>
            <a:r>
              <a:rPr lang="en-US" altLang="ja-JP" sz="3200" dirty="0"/>
              <a:t>s</a:t>
            </a:r>
            <a:r>
              <a:rPr lang="en-US" altLang="ja-JP" sz="3200" dirty="0" smtClean="0"/>
              <a:t>imulate</a:t>
            </a:r>
            <a:r>
              <a:rPr kumimoji="1" lang="en-US" altLang="ja-JP" sz="3200" dirty="0" smtClean="0"/>
              <a:t> rand. </a:t>
            </a:r>
            <a:r>
              <a:rPr kumimoji="1" lang="en-US" altLang="ja-JP" sz="3200" dirty="0" err="1" smtClean="0"/>
              <a:t>algo</a:t>
            </a:r>
            <a:r>
              <a:rPr lang="en-US" altLang="ja-JP" sz="3200" dirty="0" smtClean="0"/>
              <a:t>.</a:t>
            </a:r>
            <a:r>
              <a:rPr kumimoji="1" lang="en-US" altLang="ja-JP" sz="3200" dirty="0" smtClean="0"/>
              <a:t> by G</a:t>
            </a:r>
            <a:r>
              <a:rPr kumimoji="1" lang="en-US" altLang="ja-JP" sz="3200" baseline="-25000" dirty="0" smtClean="0"/>
              <a:t>H</a:t>
            </a:r>
            <a:endParaRPr kumimoji="1" lang="ja-JP" altLang="en-US" sz="3200" baseline="-25000" dirty="0" smtClean="0"/>
          </a:p>
        </p:txBody>
      </p:sp>
      <p:sp>
        <p:nvSpPr>
          <p:cNvPr id="16" name="角丸四角形 15"/>
          <p:cNvSpPr/>
          <p:nvPr/>
        </p:nvSpPr>
        <p:spPr>
          <a:xfrm>
            <a:off x="374848" y="2996952"/>
            <a:ext cx="8229600" cy="32469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3264" y="329331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L</a:t>
            </a:r>
            <a:r>
              <a:rPr kumimoji="1" lang="ja-JP" altLang="en-US" sz="3600" dirty="0" smtClean="0"/>
              <a:t>∈</a:t>
            </a:r>
            <a:r>
              <a:rPr kumimoji="1" lang="en-US" altLang="ja-JP" sz="3600" dirty="0" smtClean="0"/>
              <a:t>BPP</a:t>
            </a:r>
            <a:endParaRPr kumimoji="1"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85071" y="377762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x</a:t>
            </a:r>
            <a:r>
              <a:rPr lang="ja-JP" altLang="en-US" sz="3600" dirty="0" smtClean="0"/>
              <a:t>∊</a:t>
            </a:r>
            <a:r>
              <a:rPr kumimoji="1" lang="en-US" altLang="ja-JP" sz="3600" dirty="0" smtClean="0"/>
              <a:t>L</a:t>
            </a:r>
            <a:endParaRPr kumimoji="1" lang="ja-JP" altLang="en-US" sz="3600" dirty="0"/>
          </a:p>
        </p:txBody>
      </p:sp>
      <p:sp>
        <p:nvSpPr>
          <p:cNvPr id="19" name="右矢印 18"/>
          <p:cNvSpPr/>
          <p:nvPr/>
        </p:nvSpPr>
        <p:spPr>
          <a:xfrm>
            <a:off x="3459028" y="3991912"/>
            <a:ext cx="576064" cy="24231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85071" y="435195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x</a:t>
            </a:r>
            <a:r>
              <a:rPr kumimoji="1" lang="ja-JP" altLang="en-US" sz="3600" dirty="0" smtClean="0"/>
              <a:t>∉</a:t>
            </a:r>
            <a:r>
              <a:rPr kumimoji="1" lang="en-US" altLang="ja-JP" sz="3600" dirty="0" smtClean="0"/>
              <a:t>L</a:t>
            </a:r>
            <a:endParaRPr kumimoji="1" lang="ja-JP" altLang="en-US" sz="3600" dirty="0"/>
          </a:p>
        </p:txBody>
      </p:sp>
      <p:sp>
        <p:nvSpPr>
          <p:cNvPr id="21" name="左右矢印 20"/>
          <p:cNvSpPr/>
          <p:nvPr/>
        </p:nvSpPr>
        <p:spPr>
          <a:xfrm>
            <a:off x="1298788" y="4179868"/>
            <a:ext cx="1008112" cy="43204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Def</a:t>
            </a:r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3459028" y="4567976"/>
            <a:ext cx="576064" cy="24231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07100" y="3789904"/>
            <a:ext cx="412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/>
              <a:t>Pr</a:t>
            </a:r>
            <a:r>
              <a:rPr lang="en-US" altLang="ja-JP" sz="3600" baseline="-25000" dirty="0" err="1" smtClean="0"/>
              <a:t>r</a:t>
            </a:r>
            <a:r>
              <a:rPr lang="en-US" altLang="ja-JP" sz="3600" dirty="0" smtClean="0"/>
              <a:t>[A(</a:t>
            </a:r>
            <a:r>
              <a:rPr lang="en-US" altLang="ja-JP" sz="3600" dirty="0" err="1" smtClean="0"/>
              <a:t>x,r</a:t>
            </a:r>
            <a:r>
              <a:rPr lang="en-US" altLang="ja-JP" sz="3600" dirty="0" smtClean="0"/>
              <a:t>) = Yes] &gt; 2/3</a:t>
            </a:r>
            <a:endParaRPr kumimoji="1" lang="ja-JP" altLang="en-US" sz="3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63084" y="5073773"/>
            <a:ext cx="3866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|</a:t>
            </a:r>
            <a:r>
              <a:rPr lang="en-US" altLang="ja-JP" sz="2800" dirty="0"/>
              <a:t>r</a:t>
            </a:r>
            <a:r>
              <a:rPr lang="en-US" altLang="ja-JP" sz="2800" dirty="0" smtClean="0"/>
              <a:t>| = poly(|x|)</a:t>
            </a:r>
          </a:p>
          <a:p>
            <a:r>
              <a:rPr lang="en-US" altLang="ja-JP" sz="2800" dirty="0" smtClean="0"/>
              <a:t>A(</a:t>
            </a:r>
            <a:r>
              <a:rPr lang="ja-JP" altLang="en-US" sz="2800" dirty="0" smtClean="0"/>
              <a:t>・</a:t>
            </a:r>
            <a:r>
              <a:rPr lang="en-US" altLang="ja-JP" sz="2800" dirty="0"/>
              <a:t>,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)</a:t>
            </a:r>
            <a:r>
              <a:rPr kumimoji="1" lang="en-US" altLang="ja-JP" sz="2800" dirty="0" smtClean="0"/>
              <a:t>: poly-time det. TM</a:t>
            </a:r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11262" y="4353693"/>
            <a:ext cx="4067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/>
              <a:t>Pr</a:t>
            </a:r>
            <a:r>
              <a:rPr lang="en-US" altLang="ja-JP" sz="3600" baseline="-25000" dirty="0" err="1" smtClean="0"/>
              <a:t>r</a:t>
            </a:r>
            <a:r>
              <a:rPr lang="en-US" altLang="ja-JP" sz="3600" dirty="0" smtClean="0"/>
              <a:t>[A(</a:t>
            </a:r>
            <a:r>
              <a:rPr lang="en-US" altLang="ja-JP" sz="3600" dirty="0" err="1" smtClean="0"/>
              <a:t>x,r</a:t>
            </a:r>
            <a:r>
              <a:rPr lang="en-US" altLang="ja-JP" sz="3600" dirty="0" smtClean="0"/>
              <a:t>) = No] &gt; 2/3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39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57200" y="3097560"/>
            <a:ext cx="8229600" cy="3456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Proof Sketch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959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kumimoji="1" lang="en-US" altLang="ja-JP" dirty="0" smtClean="0"/>
              <a:t>Simulate rand. </a:t>
            </a:r>
            <a:r>
              <a:rPr lang="en-US" altLang="ja-JP" dirty="0" err="1"/>
              <a:t>a</a:t>
            </a:r>
            <a:r>
              <a:rPr kumimoji="1" lang="en-US" altLang="ja-JP" dirty="0" err="1" smtClean="0"/>
              <a:t>lgo</a:t>
            </a:r>
            <a:r>
              <a:rPr kumimoji="1" lang="en-US" altLang="ja-JP" dirty="0" smtClean="0"/>
              <a:t>. w/ </a:t>
            </a:r>
            <a:r>
              <a:rPr lang="en-US" altLang="ja-JP" dirty="0" smtClean="0"/>
              <a:t>p-</a:t>
            </a:r>
            <a:r>
              <a:rPr kumimoji="1" lang="en-US" altLang="ja-JP" dirty="0" smtClean="0"/>
              <a:t>random bits.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59377" y="2152745"/>
            <a:ext cx="652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Goal: Det.ly </a:t>
            </a:r>
            <a:r>
              <a:rPr lang="en-US" altLang="ja-JP" sz="3200" dirty="0"/>
              <a:t>s</a:t>
            </a:r>
            <a:r>
              <a:rPr lang="en-US" altLang="ja-JP" sz="3200" dirty="0" smtClean="0"/>
              <a:t>imulate</a:t>
            </a:r>
            <a:r>
              <a:rPr kumimoji="1" lang="en-US" altLang="ja-JP" sz="3200" dirty="0" smtClean="0"/>
              <a:t> rand. </a:t>
            </a:r>
            <a:r>
              <a:rPr kumimoji="1" lang="en-US" altLang="ja-JP" sz="3200" dirty="0" err="1" smtClean="0"/>
              <a:t>algo</a:t>
            </a:r>
            <a:r>
              <a:rPr lang="en-US" altLang="ja-JP" sz="3200" dirty="0" smtClean="0"/>
              <a:t>.</a:t>
            </a:r>
            <a:r>
              <a:rPr kumimoji="1" lang="en-US" altLang="ja-JP" sz="3200" dirty="0" smtClean="0"/>
              <a:t> by G</a:t>
            </a:r>
            <a:r>
              <a:rPr kumimoji="1" lang="en-US" altLang="ja-JP" sz="3200" baseline="-25000" dirty="0" smtClean="0"/>
              <a:t>H</a:t>
            </a:r>
            <a:endParaRPr kumimoji="1" lang="ja-JP" altLang="en-US" sz="3200" baseline="-250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971600" y="2822302"/>
            <a:ext cx="3168352" cy="56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Trivial Simulation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123728" y="3427983"/>
                <a:ext cx="49364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/>
                  <a:t>Enumerate all possible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sz="2400" dirty="0" smtClean="0"/>
                  <a:t>-bit strings!</a:t>
                </a:r>
                <a:endParaRPr kumimoji="1" lang="ja-JP" altLang="en-US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427983"/>
                <a:ext cx="493648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827584" y="4046438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A(x,00…00)</a:t>
            </a:r>
            <a:endParaRPr kumimoji="1" lang="ja-JP" altLang="en-US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 rot="5400000">
            <a:off x="1506694" y="44212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=</a:t>
            </a:r>
            <a:endParaRPr kumimoji="1" lang="ja-JP" altLang="en-US" sz="24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41170" y="4724127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Yes</a:t>
            </a:r>
            <a:endParaRPr kumimoji="1" lang="ja-JP" altLang="en-US" sz="24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93298" y="4046438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A(x,00…01)</a:t>
            </a:r>
            <a:endParaRPr kumimoji="1" lang="ja-JP" altLang="en-US" sz="24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 rot="5400000">
            <a:off x="3151602" y="44212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=</a:t>
            </a:r>
            <a:endParaRPr kumimoji="1" lang="ja-JP" altLang="en-US" sz="2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8076" y="4724127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No</a:t>
            </a:r>
            <a:endParaRPr kumimoji="1" lang="ja-JP" altLang="en-US" sz="2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50570" y="367362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…</a:t>
            </a:r>
            <a:endParaRPr kumimoji="1" lang="ja-JP" altLang="en-US" sz="48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04048" y="4046438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A(x,11…10)</a:t>
            </a:r>
            <a:endParaRPr kumimoji="1" lang="ja-JP" altLang="en-US" sz="24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 rot="5400000">
            <a:off x="5683158" y="44212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=</a:t>
            </a:r>
            <a:endParaRPr kumimoji="1" lang="ja-JP" altLang="en-US" sz="24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17634" y="4724127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Yes</a:t>
            </a:r>
            <a:endParaRPr kumimoji="1" lang="ja-JP" altLang="en-US" sz="2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22710" y="4046438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A(x,11…11)</a:t>
            </a:r>
            <a:endParaRPr kumimoji="1" lang="ja-JP" altLang="en-US" sz="24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 rot="5400000">
            <a:off x="7381014" y="44212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=</a:t>
            </a:r>
            <a:endParaRPr kumimoji="1" lang="ja-JP" altLang="en-US" sz="2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257488" y="4724127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Yes</a:t>
            </a:r>
            <a:endParaRPr kumimoji="1" lang="ja-JP" altLang="en-US" sz="2400" dirty="0" smtClean="0"/>
          </a:p>
        </p:txBody>
      </p:sp>
      <p:sp>
        <p:nvSpPr>
          <p:cNvPr id="12" name="右中かっこ 11"/>
          <p:cNvSpPr/>
          <p:nvPr/>
        </p:nvSpPr>
        <p:spPr>
          <a:xfrm rot="5400000">
            <a:off x="4411728" y="1449348"/>
            <a:ext cx="402432" cy="7406946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627784" y="5401816"/>
                <a:ext cx="23439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 smtClean="0"/>
                  <a:t>#Yes 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ja-JP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kumimoji="1" lang="ja-JP" altLang="en-US" sz="2800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401816"/>
                <a:ext cx="2343975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5195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>
            <a:off x="4969834" y="5564996"/>
            <a:ext cx="504056" cy="290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636132" y="5412269"/>
            <a:ext cx="76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x</a:t>
            </a:r>
            <a:r>
              <a:rPr lang="ja-JP" altLang="en-US" sz="3200" dirty="0"/>
              <a:t>∊</a:t>
            </a:r>
            <a:r>
              <a:rPr lang="en-US" altLang="ja-JP" sz="3200" dirty="0"/>
              <a:t>L</a:t>
            </a:r>
            <a:endParaRPr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627784" y="5997044"/>
                <a:ext cx="22976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 smtClean="0"/>
                  <a:t>#No 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ja-JP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kumimoji="1" lang="ja-JP" altLang="en-US" sz="2800" dirty="0" smtClean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997044"/>
                <a:ext cx="229761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5305"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右矢印 39"/>
          <p:cNvSpPr/>
          <p:nvPr/>
        </p:nvSpPr>
        <p:spPr>
          <a:xfrm>
            <a:off x="5004048" y="6138318"/>
            <a:ext cx="504056" cy="290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645591" y="5915533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x</a:t>
            </a:r>
            <a:r>
              <a:rPr kumimoji="1" lang="ja-JP" altLang="en-US" sz="3200" dirty="0" smtClean="0"/>
              <a:t>∉</a:t>
            </a:r>
            <a:r>
              <a:rPr kumimoji="1" lang="en-US" altLang="ja-JP" sz="3200" dirty="0" smtClean="0"/>
              <a:t>L</a:t>
            </a:r>
            <a:endParaRPr kumimoji="1" lang="ja-JP" altLang="en-US" sz="3200" dirty="0"/>
          </a:p>
        </p:txBody>
      </p:sp>
      <p:sp>
        <p:nvSpPr>
          <p:cNvPr id="42" name="四角形吹き出し 41"/>
          <p:cNvSpPr/>
          <p:nvPr/>
        </p:nvSpPr>
        <p:spPr>
          <a:xfrm>
            <a:off x="4289575" y="4038745"/>
            <a:ext cx="4290727" cy="1118447"/>
          </a:xfrm>
          <a:prstGeom prst="wedgeRectCallout">
            <a:avLst>
              <a:gd name="adj1" fmla="val -37467"/>
              <a:gd name="adj2" fmla="val 75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Require O(2</a:t>
            </a:r>
            <a:r>
              <a:rPr kumimoji="1" lang="en-US" altLang="ja-JP" sz="2400" baseline="30000" dirty="0" smtClean="0"/>
              <a:t>m</a:t>
            </a:r>
            <a:r>
              <a:rPr kumimoji="1" lang="en-US" altLang="ja-JP" sz="2400" dirty="0" smtClean="0"/>
              <a:t>)=O(2</a:t>
            </a:r>
            <a:r>
              <a:rPr kumimoji="1" lang="en-US" altLang="ja-JP" sz="2400" baseline="30000" dirty="0" smtClean="0"/>
              <a:t>poly(n)</a:t>
            </a:r>
            <a:r>
              <a:rPr kumimoji="1" lang="en-US" altLang="ja-JP" sz="2400" dirty="0" smtClean="0"/>
              <a:t>) time…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7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/>
      <p:bldP spid="7" grpId="0"/>
      <p:bldP spid="9" grpId="0"/>
      <p:bldP spid="27" grpId="0"/>
      <p:bldP spid="28" grpId="0"/>
      <p:bldP spid="29" grpId="0"/>
      <p:bldP spid="30" grpId="0"/>
      <p:bldP spid="10" grpId="0"/>
      <p:bldP spid="31" grpId="0"/>
      <p:bldP spid="32" grpId="0"/>
      <p:bldP spid="33" grpId="0"/>
      <p:bldP spid="34" grpId="0"/>
      <p:bldP spid="35" grpId="0"/>
      <p:bldP spid="36" grpId="0"/>
      <p:bldP spid="12" grpId="0" animBg="1"/>
      <p:bldP spid="13" grpId="0"/>
      <p:bldP spid="14" grpId="0" animBg="1"/>
      <p:bldP spid="38" grpId="0"/>
      <p:bldP spid="39" grpId="0"/>
      <p:bldP spid="40" grpId="0" animBg="1"/>
      <p:bldP spid="41" grpId="0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Layout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Randomized vs </a:t>
            </a:r>
            <a:r>
              <a:rPr kumimoji="1" lang="en-US" altLang="ja-JP" sz="2800" dirty="0" err="1" smtClean="0"/>
              <a:t>Determinsitic</a:t>
            </a:r>
            <a:r>
              <a:rPr kumimoji="1" lang="en-US" altLang="ja-JP" sz="2800" dirty="0" smtClean="0"/>
              <a:t> Algorithms</a:t>
            </a:r>
          </a:p>
          <a:p>
            <a:pPr lvl="1"/>
            <a:r>
              <a:rPr lang="en-US" altLang="ja-JP" sz="2400" dirty="0" err="1" smtClean="0"/>
              <a:t>Primality</a:t>
            </a:r>
            <a:r>
              <a:rPr lang="en-US" altLang="ja-JP" sz="2400" dirty="0" smtClean="0"/>
              <a:t> Test</a:t>
            </a:r>
          </a:p>
          <a:p>
            <a:r>
              <a:rPr kumimoji="1" lang="en-US" altLang="ja-JP" sz="2800" dirty="0" smtClean="0"/>
              <a:t>General Framework for </a:t>
            </a:r>
            <a:r>
              <a:rPr kumimoji="1" lang="en-US" altLang="ja-JP" sz="2800" dirty="0" err="1" smtClean="0"/>
              <a:t>Derandomization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Circuit Complexity </a:t>
            </a:r>
            <a:r>
              <a:rPr lang="en-US" altLang="ja-JP" sz="2400" dirty="0" smtClean="0">
                <a:sym typeface="Wingdings" panose="05000000000000000000" pitchFamily="2" charset="2"/>
              </a:rPr>
              <a:t> 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Derandomization</a:t>
            </a:r>
            <a:endParaRPr lang="en-US" altLang="ja-JP" sz="2400" dirty="0" smtClean="0">
              <a:sym typeface="Wingdings" panose="05000000000000000000" pitchFamily="2" charset="2"/>
            </a:endParaRPr>
          </a:p>
          <a:p>
            <a:r>
              <a:rPr kumimoji="1" lang="en-US" altLang="ja-JP" sz="2800" dirty="0" smtClean="0">
                <a:sym typeface="Wingdings" panose="05000000000000000000" pitchFamily="2" charset="2"/>
              </a:rPr>
              <a:t>Circuits</a:t>
            </a:r>
          </a:p>
          <a:p>
            <a:pPr lvl="1"/>
            <a:r>
              <a:rPr kumimoji="1" lang="en-US" altLang="ja-JP" sz="2400" dirty="0" smtClean="0">
                <a:sym typeface="Wingdings" panose="05000000000000000000" pitchFamily="2" charset="2"/>
              </a:rPr>
              <a:t>Circuit Complexity and NP vs. P</a:t>
            </a:r>
          </a:p>
          <a:p>
            <a:r>
              <a:rPr lang="en-US" altLang="ja-JP" sz="2800" dirty="0" smtClean="0">
                <a:sym typeface="Wingdings" panose="05000000000000000000" pitchFamily="2" charset="2"/>
              </a:rPr>
              <a:t>Necessity of Circuit Complexity for </a:t>
            </a:r>
            <a:r>
              <a:rPr lang="en-US" altLang="ja-JP" sz="2800" dirty="0" err="1" smtClean="0">
                <a:sym typeface="Wingdings" panose="05000000000000000000" pitchFamily="2" charset="2"/>
              </a:rPr>
              <a:t>Derandomization</a:t>
            </a:r>
            <a:endParaRPr lang="en-US" altLang="ja-JP" sz="2800" dirty="0" smtClean="0">
              <a:sym typeface="Wingdings" panose="05000000000000000000" pitchFamily="2" charset="2"/>
            </a:endParaRPr>
          </a:p>
          <a:p>
            <a:r>
              <a:rPr kumimoji="1" lang="en-US" altLang="ja-JP" sz="2800" dirty="0" smtClean="0">
                <a:sym typeface="Wingdings" panose="05000000000000000000" pitchFamily="2" charset="2"/>
              </a:rPr>
              <a:t>Summary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38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57200" y="3097560"/>
            <a:ext cx="8229600" cy="34563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Proof Sketch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959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kumimoji="1" lang="en-US" altLang="ja-JP" dirty="0" smtClean="0"/>
              <a:t>Simulate rand. </a:t>
            </a:r>
            <a:r>
              <a:rPr lang="en-US" altLang="ja-JP" dirty="0" err="1"/>
              <a:t>a</a:t>
            </a:r>
            <a:r>
              <a:rPr kumimoji="1" lang="en-US" altLang="ja-JP" dirty="0" err="1" smtClean="0"/>
              <a:t>lgo</a:t>
            </a:r>
            <a:r>
              <a:rPr kumimoji="1" lang="en-US" altLang="ja-JP" dirty="0" smtClean="0"/>
              <a:t>. w/ </a:t>
            </a:r>
            <a:r>
              <a:rPr lang="en-US" altLang="ja-JP" dirty="0" smtClean="0"/>
              <a:t>p-</a:t>
            </a:r>
            <a:r>
              <a:rPr kumimoji="1" lang="en-US" altLang="ja-JP" dirty="0" smtClean="0"/>
              <a:t>random bits.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59377" y="2152745"/>
            <a:ext cx="652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Goal: Det.ly </a:t>
            </a:r>
            <a:r>
              <a:rPr lang="en-US" altLang="ja-JP" sz="3200" dirty="0"/>
              <a:t>s</a:t>
            </a:r>
            <a:r>
              <a:rPr lang="en-US" altLang="ja-JP" sz="3200" dirty="0" smtClean="0"/>
              <a:t>imulate</a:t>
            </a:r>
            <a:r>
              <a:rPr kumimoji="1" lang="en-US" altLang="ja-JP" sz="3200" dirty="0" smtClean="0"/>
              <a:t> rand. </a:t>
            </a:r>
            <a:r>
              <a:rPr kumimoji="1" lang="en-US" altLang="ja-JP" sz="3200" dirty="0" err="1" smtClean="0"/>
              <a:t>algo</a:t>
            </a:r>
            <a:r>
              <a:rPr lang="en-US" altLang="ja-JP" sz="3200" dirty="0" smtClean="0"/>
              <a:t>.</a:t>
            </a:r>
            <a:r>
              <a:rPr kumimoji="1" lang="en-US" altLang="ja-JP" sz="3200" dirty="0" smtClean="0"/>
              <a:t> by G</a:t>
            </a:r>
            <a:r>
              <a:rPr kumimoji="1" lang="en-US" altLang="ja-JP" sz="3200" baseline="-25000" dirty="0" smtClean="0"/>
              <a:t>H</a:t>
            </a:r>
            <a:endParaRPr kumimoji="1" lang="ja-JP" altLang="en-US" sz="3200" baseline="-250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971600" y="2822302"/>
            <a:ext cx="3168352" cy="5632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Simulation w/ G</a:t>
            </a:r>
            <a:r>
              <a:rPr kumimoji="1" lang="en-US" altLang="ja-JP" sz="3200" baseline="-25000" dirty="0" smtClean="0"/>
              <a:t>H</a:t>
            </a:r>
            <a:endParaRPr kumimoji="1" lang="ja-JP" altLang="en-US" sz="3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375276" y="3499991"/>
                <a:ext cx="6365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/>
                  <a:t>Enumerate all possible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ja-JP" sz="2400" dirty="0" smtClean="0"/>
                  <a:t>-bit </a:t>
                </a:r>
                <a:r>
                  <a:rPr lang="en-US" altLang="ja-JP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seeds</a:t>
                </a:r>
                <a:r>
                  <a:rPr lang="en-US" altLang="ja-JP" sz="2400" dirty="0" smtClean="0"/>
                  <a:t> of G</a:t>
                </a:r>
                <a:r>
                  <a:rPr lang="en-US" altLang="ja-JP" sz="2400" baseline="-25000" dirty="0" smtClean="0"/>
                  <a:t>H</a:t>
                </a:r>
                <a:r>
                  <a:rPr lang="en-US" altLang="ja-JP" sz="2400" dirty="0" smtClean="0"/>
                  <a:t>!</a:t>
                </a:r>
                <a:endParaRPr kumimoji="1" lang="ja-JP" altLang="en-US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76" y="3499991"/>
                <a:ext cx="636507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533" t="-11842" b="-35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1996925" y="4046438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A(</a:t>
            </a:r>
            <a:r>
              <a:rPr kumimoji="1" lang="en-US" altLang="ja-JP" sz="2400" dirty="0" err="1" smtClean="0"/>
              <a:t>x,G</a:t>
            </a:r>
            <a:r>
              <a:rPr kumimoji="1" lang="en-US" altLang="ja-JP" sz="2400" baseline="-25000" dirty="0" err="1" smtClean="0"/>
              <a:t>H</a:t>
            </a:r>
            <a:r>
              <a:rPr kumimoji="1" lang="en-US" altLang="ja-JP" sz="2400" dirty="0" smtClean="0"/>
              <a:t>(0…0))</a:t>
            </a:r>
            <a:endParaRPr kumimoji="1" lang="ja-JP" altLang="en-US" sz="24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 rot="5400000">
            <a:off x="2854040" y="44212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=</a:t>
            </a:r>
            <a:endParaRPr kumimoji="1" lang="ja-JP" altLang="en-US" sz="2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30514" y="4724127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No</a:t>
            </a:r>
            <a:endParaRPr kumimoji="1" lang="ja-JP" altLang="en-US" sz="2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22578" y="377873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…</a:t>
            </a:r>
            <a:endParaRPr kumimoji="1" lang="ja-JP" altLang="en-US" sz="48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09293" y="4046438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A(</a:t>
            </a:r>
            <a:r>
              <a:rPr kumimoji="1" lang="en-US" altLang="ja-JP" sz="2400" dirty="0" err="1" smtClean="0"/>
              <a:t>x,G</a:t>
            </a:r>
            <a:r>
              <a:rPr kumimoji="1" lang="en-US" altLang="ja-JP" sz="2400" baseline="-25000" dirty="0" err="1" smtClean="0"/>
              <a:t>H</a:t>
            </a:r>
            <a:r>
              <a:rPr kumimoji="1" lang="en-US" altLang="ja-JP" sz="2400" dirty="0" smtClean="0"/>
              <a:t>(1…1))</a:t>
            </a:r>
            <a:endParaRPr kumimoji="1" lang="ja-JP" altLang="en-US" sz="24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 rot="5400000">
            <a:off x="5967597" y="44212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=</a:t>
            </a:r>
            <a:endParaRPr kumimoji="1" lang="ja-JP" altLang="en-US" sz="2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44071" y="4724127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Yes</a:t>
            </a:r>
            <a:endParaRPr kumimoji="1" lang="ja-JP" altLang="en-US" sz="2400" dirty="0" smtClean="0"/>
          </a:p>
        </p:txBody>
      </p:sp>
      <p:sp>
        <p:nvSpPr>
          <p:cNvPr id="12" name="右中かっこ 11"/>
          <p:cNvSpPr/>
          <p:nvPr/>
        </p:nvSpPr>
        <p:spPr>
          <a:xfrm rot="5400000">
            <a:off x="4322071" y="2482443"/>
            <a:ext cx="373055" cy="531137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23728" y="5329808"/>
                <a:ext cx="3196901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 smtClean="0"/>
                  <a:t>#Yes 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ja-JP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kumimoji="1" lang="ja-JP" altLang="en-US" sz="2800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329808"/>
                <a:ext cx="3196901" cy="552267"/>
              </a:xfrm>
              <a:prstGeom prst="rect">
                <a:avLst/>
              </a:prstGeom>
              <a:blipFill rotWithShape="0">
                <a:blip r:embed="rId6"/>
                <a:stretch>
                  <a:fillRect l="-3810" t="-4396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>
            <a:off x="5329874" y="5492988"/>
            <a:ext cx="504056" cy="2907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996172" y="5340261"/>
            <a:ext cx="76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x</a:t>
            </a:r>
            <a:r>
              <a:rPr lang="ja-JP" altLang="en-US" sz="3200" dirty="0"/>
              <a:t>∊</a:t>
            </a:r>
            <a:r>
              <a:rPr lang="en-US" altLang="ja-JP" sz="3200" dirty="0"/>
              <a:t>L</a:t>
            </a:r>
            <a:endParaRPr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123728" y="5925036"/>
                <a:ext cx="3141245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 smtClean="0"/>
                  <a:t>#No 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ja-JP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1" lang="en-US" altLang="ja-JP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kumimoji="1" lang="ja-JP" altLang="en-US" sz="2800" dirty="0" smtClean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925036"/>
                <a:ext cx="3141245" cy="560090"/>
              </a:xfrm>
              <a:prstGeom prst="rect">
                <a:avLst/>
              </a:prstGeom>
              <a:blipFill rotWithShape="0">
                <a:blip r:embed="rId7"/>
                <a:stretch>
                  <a:fillRect l="-3876" t="-5435" b="-29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右矢印 39"/>
          <p:cNvSpPr/>
          <p:nvPr/>
        </p:nvSpPr>
        <p:spPr>
          <a:xfrm>
            <a:off x="5364088" y="6066310"/>
            <a:ext cx="504056" cy="2907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5631" y="5843525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x</a:t>
            </a:r>
            <a:r>
              <a:rPr kumimoji="1" lang="ja-JP" altLang="en-US" sz="3200" dirty="0" smtClean="0"/>
              <a:t>∉</a:t>
            </a:r>
            <a:r>
              <a:rPr kumimoji="1" lang="en-US" altLang="ja-JP" sz="3200" dirty="0" smtClean="0"/>
              <a:t>L</a:t>
            </a:r>
            <a:endParaRPr kumimoji="1" lang="ja-JP" altLang="en-US" sz="3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3851919" y="3933056"/>
            <a:ext cx="4189973" cy="1015079"/>
          </a:xfrm>
          <a:prstGeom prst="wedgeRectCallout">
            <a:avLst>
              <a:gd name="adj1" fmla="val -38065"/>
              <a:gd name="adj2" fmla="val 893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Require 2</a:t>
            </a:r>
            <a:r>
              <a:rPr kumimoji="1" lang="en-US" altLang="ja-JP" sz="2400" baseline="30000" dirty="0" smtClean="0"/>
              <a:t>O(log m)</a:t>
            </a:r>
            <a:r>
              <a:rPr kumimoji="1" lang="en-US" altLang="ja-JP" sz="2400" dirty="0" smtClean="0"/>
              <a:t> = poly(n) time!</a:t>
            </a:r>
            <a:endParaRPr kumimoji="1" lang="ja-JP" altLang="en-US" sz="2400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107504" y="2925922"/>
            <a:ext cx="2448272" cy="863118"/>
          </a:xfrm>
          <a:prstGeom prst="wedgeRoundRectCallout">
            <a:avLst>
              <a:gd name="adj1" fmla="val 31694"/>
              <a:gd name="adj2" fmla="val 9167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A(x,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) </a:t>
            </a:r>
            <a:r>
              <a:rPr lang="en-US" altLang="ja-JP" sz="2400" dirty="0">
                <a:sym typeface="Wingdings" panose="05000000000000000000" pitchFamily="2" charset="2"/>
              </a:rPr>
              <a:t>=</a:t>
            </a:r>
            <a:r>
              <a:rPr kumimoji="1" lang="en-US" altLang="ja-JP" sz="2400" dirty="0" smtClean="0">
                <a:sym typeface="Wingdings" panose="05000000000000000000" pitchFamily="2" charset="2"/>
              </a:rPr>
              <a:t> </a:t>
            </a:r>
            <a:r>
              <a:rPr kumimoji="1" lang="en-US" altLang="ja-JP" sz="2400" dirty="0" smtClean="0"/>
              <a:t>circuit C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9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/>
      <p:bldP spid="7" grpId="0"/>
      <p:bldP spid="29" grpId="0"/>
      <p:bldP spid="30" grpId="0"/>
      <p:bldP spid="10" grpId="0"/>
      <p:bldP spid="34" grpId="0"/>
      <p:bldP spid="35" grpId="0"/>
      <p:bldP spid="36" grpId="0"/>
      <p:bldP spid="12" grpId="0" animBg="1"/>
      <p:bldP spid="13" grpId="0"/>
      <p:bldP spid="14" grpId="0" animBg="1"/>
      <p:bldP spid="38" grpId="0"/>
      <p:bldP spid="39" grpId="0"/>
      <p:bldP spid="40" grpId="0" animBg="1"/>
      <p:bldP spid="41" grpId="0"/>
      <p:bldP spid="8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Is Circuit Complexity Essential?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1684783"/>
          </a:xfrm>
        </p:spPr>
        <p:txBody>
          <a:bodyPr>
            <a:normAutofit fontScale="92500"/>
          </a:bodyPr>
          <a:lstStyle/>
          <a:p>
            <a:r>
              <a:rPr kumimoji="1" lang="en-US" altLang="ja-JP" sz="2800" dirty="0" smtClean="0"/>
              <a:t>Proving “some problem is really hard” is HARD! (e.g. NP</a:t>
            </a:r>
            <a:r>
              <a:rPr kumimoji="1" lang="ja-JP" altLang="en-US" sz="2800" dirty="0" smtClean="0"/>
              <a:t>≠</a:t>
            </a:r>
            <a:r>
              <a:rPr kumimoji="1" lang="en-US" altLang="ja-JP" sz="2800" dirty="0" smtClean="0"/>
              <a:t>P)</a:t>
            </a:r>
          </a:p>
          <a:p>
            <a:pPr lvl="1"/>
            <a:r>
              <a:rPr lang="en-US" altLang="ja-JP" dirty="0" smtClean="0"/>
              <a:t>It’s the 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ultimate goal </a:t>
            </a:r>
            <a:r>
              <a:rPr lang="en-US" altLang="ja-JP" dirty="0" smtClean="0"/>
              <a:t>in </a:t>
            </a:r>
            <a:r>
              <a:rPr lang="en-US" altLang="ja-JP" dirty="0"/>
              <a:t>c</a:t>
            </a:r>
            <a:r>
              <a:rPr lang="en-US" altLang="ja-JP" dirty="0" smtClean="0"/>
              <a:t>omplexity theory…</a:t>
            </a:r>
          </a:p>
          <a:p>
            <a:r>
              <a:rPr kumimoji="1" lang="en-US" altLang="ja-JP" sz="2800" dirty="0" smtClean="0"/>
              <a:t>Can avoid “proving hardness” for derandomization?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1100" y="2852936"/>
            <a:ext cx="8325356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NO! Derandomization implies proving hardness!!</a:t>
            </a:r>
            <a:endParaRPr kumimoji="1" lang="ja-JP" altLang="en-US" sz="3200" dirty="0"/>
          </a:p>
        </p:txBody>
      </p:sp>
      <p:sp>
        <p:nvSpPr>
          <p:cNvPr id="8" name="角丸四角形 7"/>
          <p:cNvSpPr/>
          <p:nvPr/>
        </p:nvSpPr>
        <p:spPr>
          <a:xfrm>
            <a:off x="179512" y="3906432"/>
            <a:ext cx="8750206" cy="10347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r>
              <a:rPr lang="en-US" altLang="ja-JP" sz="3200" dirty="0" smtClean="0"/>
              <a:t>BPP=P </a:t>
            </a:r>
            <a:r>
              <a:rPr lang="en-US" altLang="ja-JP" sz="3200" dirty="0" smtClean="0">
                <a:sym typeface="Wingdings" pitchFamily="2" charset="2"/>
              </a:rPr>
              <a:t> Some problem is hard.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5536" y="3645024"/>
            <a:ext cx="459138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Theorem</a:t>
            </a:r>
            <a:r>
              <a:rPr kumimoji="1" lang="ja-JP" altLang="en-US" sz="2800" dirty="0" smtClean="0"/>
              <a:t> </a:t>
            </a:r>
            <a:r>
              <a:rPr kumimoji="1" lang="en-US" altLang="ja-JP" sz="2000" dirty="0" smtClean="0"/>
              <a:t>[</a:t>
            </a:r>
            <a:r>
              <a:rPr kumimoji="1" lang="en-US" altLang="ja-JP" sz="2000" dirty="0" err="1" smtClean="0"/>
              <a:t>Kabanets</a:t>
            </a:r>
            <a:r>
              <a:rPr kumimoji="1" lang="en-US" altLang="ja-JP" sz="2000" dirty="0" smtClean="0"/>
              <a:t> &amp; </a:t>
            </a:r>
            <a:r>
              <a:rPr kumimoji="1" lang="en-US" altLang="ja-JP" sz="2000" dirty="0" err="1" smtClean="0"/>
              <a:t>Impagliazzo</a:t>
            </a:r>
            <a:r>
              <a:rPr kumimoji="1" lang="en-US" altLang="ja-JP" sz="2000" dirty="0" smtClean="0"/>
              <a:t> </a:t>
            </a:r>
            <a:r>
              <a:rPr lang="en-US" altLang="ja-JP" sz="2000" dirty="0" smtClean="0"/>
              <a:t>‘</a:t>
            </a:r>
            <a:r>
              <a:rPr kumimoji="1" lang="en-US" altLang="ja-JP" sz="2000" dirty="0" smtClean="0"/>
              <a:t>03]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角丸四角形 9"/>
              <p:cNvSpPr/>
              <p:nvPr/>
            </p:nvSpPr>
            <p:spPr>
              <a:xfrm>
                <a:off x="179512" y="5706632"/>
                <a:ext cx="8750206" cy="1034736"/>
              </a:xfrm>
              <a:prstGeom prst="round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600" dirty="0" smtClean="0"/>
              </a:p>
              <a:p>
                <a:pPr algn="ctr"/>
                <a:r>
                  <a:rPr lang="en-US" altLang="ja-JP" sz="2800" dirty="0" err="1" smtClean="0"/>
                  <a:t>prAM</a:t>
                </a:r>
                <a:r>
                  <a:rPr lang="en-US" altLang="ja-JP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ja-JP" altLang="en-US" sz="2800" dirty="0" smtClean="0"/>
                  <a:t> </a:t>
                </a:r>
                <a:r>
                  <a:rPr lang="en-US" altLang="ja-JP" sz="2800" dirty="0" smtClean="0"/>
                  <a:t>NP </a:t>
                </a:r>
                <a:r>
                  <a:rPr lang="en-US" altLang="ja-JP" sz="2800" dirty="0" smtClean="0">
                    <a:sym typeface="Wingdings" pitchFamily="2" charset="2"/>
                  </a:rPr>
                  <a:t> Some problem is extremely hard.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06632"/>
                <a:ext cx="8750206" cy="1034736"/>
              </a:xfrm>
              <a:prstGeom prst="roundRect">
                <a:avLst/>
              </a:prstGeom>
              <a:blipFill rotWithShape="1">
                <a:blip r:embed="rId2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395536" y="5190291"/>
            <a:ext cx="799288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Theorem</a:t>
            </a:r>
            <a:r>
              <a:rPr kumimoji="1" lang="ja-JP" altLang="en-US" sz="2800" dirty="0" smtClean="0"/>
              <a:t> </a:t>
            </a:r>
            <a:r>
              <a:rPr kumimoji="1" lang="en-US" altLang="ja-JP" sz="2000" dirty="0" smtClean="0"/>
              <a:t>[</a:t>
            </a:r>
            <a:r>
              <a:rPr kumimoji="1" lang="en-US" altLang="ja-JP" sz="2000" dirty="0" err="1" smtClean="0"/>
              <a:t>Gutfreund</a:t>
            </a:r>
            <a:r>
              <a:rPr kumimoji="1" lang="en-US" altLang="ja-JP" sz="2000" dirty="0" smtClean="0"/>
              <a:t> &amp; </a:t>
            </a:r>
            <a:r>
              <a:rPr kumimoji="1" lang="en-US" altLang="ja-JP" sz="2000" dirty="0" err="1" smtClean="0"/>
              <a:t>Kawachi</a:t>
            </a:r>
            <a:r>
              <a:rPr kumimoji="1" lang="en-US" altLang="ja-JP" sz="2000" dirty="0" smtClean="0"/>
              <a:t> </a:t>
            </a:r>
            <a:r>
              <a:rPr lang="en-US" altLang="ja-JP" sz="2000" dirty="0" smtClean="0"/>
              <a:t>‘10, </a:t>
            </a:r>
          </a:p>
          <a:p>
            <a:r>
              <a:rPr lang="ja-JP" altLang="en-US" sz="2000" dirty="0" smtClean="0"/>
              <a:t>                 </a:t>
            </a:r>
            <a:r>
              <a:rPr lang="en-US" altLang="ja-JP" sz="2000" dirty="0" smtClean="0"/>
              <a:t>Aaronson, </a:t>
            </a:r>
            <a:r>
              <a:rPr lang="en-US" altLang="ja-JP" sz="2000" dirty="0" err="1" smtClean="0"/>
              <a:t>Aydinlioglu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Buhrman</a:t>
            </a:r>
            <a:r>
              <a:rPr lang="en-US" altLang="ja-JP" sz="2000" dirty="0" smtClean="0"/>
              <a:t>, Hitchcock, &amp; van </a:t>
            </a:r>
            <a:r>
              <a:rPr lang="en-US" altLang="ja-JP" sz="2000" dirty="0" err="1" smtClean="0"/>
              <a:t>Melkebeek</a:t>
            </a:r>
            <a:r>
              <a:rPr lang="en-US" altLang="ja-JP" sz="2000" dirty="0" smtClean="0"/>
              <a:t> ‘11</a:t>
            </a:r>
            <a:r>
              <a:rPr kumimoji="1" lang="en-US" altLang="ja-JP" sz="2000" dirty="0" smtClean="0"/>
              <a:t>]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00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179512" y="810088"/>
                <a:ext cx="8750206" cy="2546904"/>
              </a:xfrm>
              <a:prstGeom prst="round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dirty="0" smtClean="0"/>
                  <a:t>BPP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ja-JP" sz="3200" dirty="0" smtClean="0"/>
                  <a:t> P</a:t>
                </a:r>
                <a:endParaRPr lang="en-US" altLang="ja-JP" sz="3200" dirty="0"/>
              </a:p>
              <a:p>
                <a:pPr algn="ctr"/>
                <a:endParaRPr lang="en-US" altLang="ja-JP" sz="2800" dirty="0" smtClean="0"/>
              </a:p>
              <a:p>
                <a:pPr algn="ctr"/>
                <a:r>
                  <a:rPr lang="en-US" altLang="ja-JP" sz="1000" dirty="0" smtClean="0"/>
                  <a:t> </a:t>
                </a:r>
                <a:endParaRPr lang="en-US" altLang="ja-JP" sz="2800" dirty="0"/>
              </a:p>
              <a:p>
                <a:pPr algn="ctr"/>
                <a:r>
                  <a:rPr lang="en-US" altLang="ja-JP" sz="2800" dirty="0" smtClean="0"/>
                  <a:t>NEXP 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altLang="ja-JP" sz="2800" dirty="0" smtClean="0"/>
                  <a:t> 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2800" b="0" i="0" smtClean="0">
                            <a:latin typeface="Cambria Math"/>
                          </a:rPr>
                          <m:t>poly</m:t>
                        </m:r>
                      </m:e>
                    </m:d>
                  </m:oMath>
                </a14:m>
                <a:r>
                  <a:rPr lang="en-US" altLang="ja-JP" sz="2800" dirty="0" smtClean="0"/>
                  <a:t>, or</a:t>
                </a:r>
              </a:p>
              <a:p>
                <a:pPr algn="ctr"/>
                <a:r>
                  <a:rPr lang="en-US" altLang="ja-JP" sz="2800" dirty="0" smtClean="0"/>
                  <a:t>Permanent 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altLang="ja-JP" sz="2800" dirty="0" smtClean="0"/>
                  <a:t> A</a:t>
                </a:r>
                <a:r>
                  <a:rPr lang="en-US" altLang="ja-JP" sz="2800" dirty="0"/>
                  <a:t>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2800">
                            <a:latin typeface="Cambria Math"/>
                          </a:rPr>
                          <m:t>poly</m:t>
                        </m:r>
                      </m:e>
                    </m:d>
                  </m:oMath>
                </a14:m>
                <a:endParaRPr lang="en-US" altLang="ja-JP" sz="2800" dirty="0" smtClean="0"/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10088"/>
                <a:ext cx="8750206" cy="254690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95536" y="476672"/>
            <a:ext cx="459138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Theorem</a:t>
            </a:r>
            <a:r>
              <a:rPr kumimoji="1" lang="ja-JP" altLang="en-US" sz="2800" dirty="0" smtClean="0"/>
              <a:t> </a:t>
            </a:r>
            <a:r>
              <a:rPr kumimoji="1" lang="en-US" altLang="ja-JP" sz="2000" dirty="0" smtClean="0"/>
              <a:t>[</a:t>
            </a:r>
            <a:r>
              <a:rPr kumimoji="1" lang="en-US" altLang="ja-JP" sz="2000" dirty="0" err="1" smtClean="0"/>
              <a:t>Kabanets</a:t>
            </a:r>
            <a:r>
              <a:rPr kumimoji="1" lang="en-US" altLang="ja-JP" sz="2000" dirty="0" smtClean="0"/>
              <a:t> &amp; </a:t>
            </a:r>
            <a:r>
              <a:rPr kumimoji="1" lang="en-US" altLang="ja-JP" sz="2000" dirty="0" err="1" smtClean="0"/>
              <a:t>Impagliazzo</a:t>
            </a:r>
            <a:r>
              <a:rPr kumimoji="1" lang="en-US" altLang="ja-JP" sz="2000" dirty="0" smtClean="0"/>
              <a:t> </a:t>
            </a:r>
            <a:r>
              <a:rPr lang="en-US" altLang="ja-JP" sz="2000" dirty="0" smtClean="0"/>
              <a:t>‘</a:t>
            </a:r>
            <a:r>
              <a:rPr kumimoji="1" lang="en-US" altLang="ja-JP" sz="2000" dirty="0" smtClean="0"/>
              <a:t>03]</a:t>
            </a:r>
            <a:endParaRPr kumimoji="1" lang="ja-JP" altLang="en-US" sz="2000" dirty="0"/>
          </a:p>
        </p:txBody>
      </p:sp>
      <p:sp>
        <p:nvSpPr>
          <p:cNvPr id="11" name="下矢印 10"/>
          <p:cNvSpPr/>
          <p:nvPr/>
        </p:nvSpPr>
        <p:spPr>
          <a:xfrm>
            <a:off x="4287468" y="1700808"/>
            <a:ext cx="484632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吹き出し 1"/>
          <p:cNvSpPr/>
          <p:nvPr/>
        </p:nvSpPr>
        <p:spPr>
          <a:xfrm>
            <a:off x="4572000" y="3107869"/>
            <a:ext cx="4380064" cy="681171"/>
          </a:xfrm>
          <a:prstGeom prst="wedgeRoundRectCallout">
            <a:avLst>
              <a:gd name="adj1" fmla="val -34083"/>
              <a:gd name="adj2" fmla="val -745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Resolving </a:t>
            </a:r>
          </a:p>
          <a:p>
            <a:pPr algn="ctr"/>
            <a:r>
              <a:rPr lang="en-US" altLang="ja-JP" sz="2000" dirty="0" smtClean="0"/>
              <a:t>“arithmetic-circuit version of NP vs. P“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角丸四角形 5"/>
              <p:cNvSpPr/>
              <p:nvPr/>
            </p:nvSpPr>
            <p:spPr>
              <a:xfrm>
                <a:off x="154681" y="4365105"/>
                <a:ext cx="8750206" cy="2232247"/>
              </a:xfrm>
              <a:prstGeom prst="round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dirty="0" err="1" smtClean="0"/>
                  <a:t>prAM</a:t>
                </a:r>
                <a:r>
                  <a:rPr lang="en-US" altLang="ja-JP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ja-JP" sz="3200" dirty="0" smtClean="0"/>
                  <a:t> NP</a:t>
                </a:r>
                <a:endParaRPr lang="en-US" altLang="ja-JP" sz="3200" baseline="30000" dirty="0" smtClean="0"/>
              </a:p>
              <a:p>
                <a:pPr algn="ctr"/>
                <a:endParaRPr lang="en-US" altLang="ja-JP" sz="3200" dirty="0">
                  <a:sym typeface="Wingdings" pitchFamily="2" charset="2"/>
                </a:endParaRPr>
              </a:p>
              <a:p>
                <a:pPr algn="ctr"/>
                <a:r>
                  <a:rPr lang="en-US" altLang="ja-JP" sz="3200" dirty="0" smtClean="0"/>
                  <a:t>EXP</a:t>
                </a:r>
                <a:r>
                  <a:rPr lang="en-US" altLang="ja-JP" sz="3200" baseline="30000" dirty="0" smtClean="0"/>
                  <a:t>NP</a:t>
                </a:r>
                <a:r>
                  <a:rPr lang="en-US" altLang="ja-JP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altLang="ja-JP" sz="3200" dirty="0"/>
                  <a:t> 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2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/>
                              </a:rPr>
                              <m:t>0.1</m:t>
                            </m:r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sz="3200" dirty="0" smtClean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81" y="4365105"/>
                <a:ext cx="8750206" cy="2232247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67544" y="3750131"/>
            <a:ext cx="799288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Theorem</a:t>
            </a:r>
            <a:r>
              <a:rPr kumimoji="1" lang="ja-JP" altLang="en-US" sz="2800" dirty="0" smtClean="0"/>
              <a:t> </a:t>
            </a:r>
            <a:r>
              <a:rPr kumimoji="1" lang="en-US" altLang="ja-JP" sz="2000" dirty="0" smtClean="0"/>
              <a:t>[</a:t>
            </a:r>
            <a:r>
              <a:rPr kumimoji="1" lang="en-US" altLang="ja-JP" sz="2000" dirty="0" err="1" smtClean="0"/>
              <a:t>Gutfreund</a:t>
            </a:r>
            <a:r>
              <a:rPr kumimoji="1" lang="en-US" altLang="ja-JP" sz="2000" dirty="0" smtClean="0"/>
              <a:t> &amp; </a:t>
            </a:r>
            <a:r>
              <a:rPr kumimoji="1" lang="en-US" altLang="ja-JP" sz="2000" dirty="0" err="1" smtClean="0"/>
              <a:t>Kawachi</a:t>
            </a:r>
            <a:r>
              <a:rPr kumimoji="1" lang="en-US" altLang="ja-JP" sz="2000" dirty="0" smtClean="0"/>
              <a:t> </a:t>
            </a:r>
            <a:r>
              <a:rPr lang="en-US" altLang="ja-JP" sz="2000" dirty="0" smtClean="0"/>
              <a:t>‘10, </a:t>
            </a:r>
          </a:p>
          <a:p>
            <a:r>
              <a:rPr lang="ja-JP" altLang="en-US" sz="2000" dirty="0" smtClean="0"/>
              <a:t>                 </a:t>
            </a:r>
            <a:r>
              <a:rPr lang="en-US" altLang="ja-JP" sz="2000" dirty="0" smtClean="0"/>
              <a:t>Aaronson, </a:t>
            </a:r>
            <a:r>
              <a:rPr lang="en-US" altLang="ja-JP" sz="2000" dirty="0" err="1" smtClean="0"/>
              <a:t>Aydinlioglu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Buhrman</a:t>
            </a:r>
            <a:r>
              <a:rPr lang="en-US" altLang="ja-JP" sz="2000" dirty="0" smtClean="0"/>
              <a:t>, Hitchcock, &amp; van </a:t>
            </a:r>
            <a:r>
              <a:rPr lang="en-US" altLang="ja-JP" sz="2000" dirty="0" err="1" smtClean="0"/>
              <a:t>Melkebeek</a:t>
            </a:r>
            <a:r>
              <a:rPr lang="en-US" altLang="ja-JP" sz="2000" dirty="0" smtClean="0"/>
              <a:t> ‘11</a:t>
            </a:r>
            <a:r>
              <a:rPr kumimoji="1" lang="en-US" altLang="ja-JP" sz="2000" dirty="0" smtClean="0"/>
              <a:t>]</a:t>
            </a:r>
            <a:endParaRPr kumimoji="1" lang="ja-JP" altLang="en-US" sz="2000" dirty="0"/>
          </a:p>
        </p:txBody>
      </p:sp>
      <p:sp>
        <p:nvSpPr>
          <p:cNvPr id="12" name="下矢印 11"/>
          <p:cNvSpPr/>
          <p:nvPr/>
        </p:nvSpPr>
        <p:spPr>
          <a:xfrm>
            <a:off x="4312299" y="5301208"/>
            <a:ext cx="484632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77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5192" y="1600200"/>
            <a:ext cx="8507288" cy="4525963"/>
          </a:xfrm>
        </p:spPr>
        <p:txBody>
          <a:bodyPr/>
          <a:lstStyle/>
          <a:p>
            <a:r>
              <a:rPr lang="en-US" altLang="ja-JP" dirty="0" smtClean="0"/>
              <a:t>Proving circuit complexity </a:t>
            </a:r>
            <a:r>
              <a:rPr lang="en-US" altLang="ja-JP" dirty="0" smtClean="0">
                <a:sym typeface="Wingdings" panose="05000000000000000000" pitchFamily="2" charset="2"/>
              </a:rPr>
              <a:t> </a:t>
            </a:r>
            <a:r>
              <a:rPr lang="en-US" altLang="ja-JP" dirty="0" err="1" smtClean="0">
                <a:sym typeface="Wingdings" panose="05000000000000000000" pitchFamily="2" charset="2"/>
              </a:rPr>
              <a:t>Derandomization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lvl="1"/>
            <a:r>
              <a:rPr lang="en-US" altLang="ja-JP" dirty="0" smtClean="0">
                <a:sym typeface="Wingdings" panose="05000000000000000000" pitchFamily="2" charset="2"/>
              </a:rPr>
              <a:t>through Pseudo-Random Generator</a:t>
            </a:r>
          </a:p>
          <a:p>
            <a:pPr lvl="1"/>
            <a:r>
              <a:rPr kumimoji="1" lang="en-US" altLang="ja-JP" dirty="0" smtClean="0">
                <a:sym typeface="Wingdings" panose="05000000000000000000" pitchFamily="2" charset="2"/>
              </a:rPr>
              <a:t>BPP = P, AM = NP, and more…</a:t>
            </a:r>
          </a:p>
          <a:p>
            <a:r>
              <a:rPr kumimoji="1" lang="en-US" altLang="ja-JP" dirty="0" err="1" smtClean="0">
                <a:sym typeface="Wingdings" panose="05000000000000000000" pitchFamily="2" charset="2"/>
              </a:rPr>
              <a:t>Derandomization</a:t>
            </a:r>
            <a:r>
              <a:rPr kumimoji="1" lang="en-US" altLang="ja-JP" dirty="0" smtClean="0">
                <a:sym typeface="Wingdings" panose="05000000000000000000" pitchFamily="2" charset="2"/>
              </a:rPr>
              <a:t>  Proving circuit complexity</a:t>
            </a:r>
          </a:p>
          <a:p>
            <a:pPr lvl="1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539552" y="4221088"/>
                <a:ext cx="8003232" cy="108012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dirty="0" smtClean="0"/>
                  <a:t>Proving Circuit Complexity </a:t>
                </a:r>
                <a14:m>
                  <m:oMath xmlns:m="http://schemas.openxmlformats.org/officeDocument/2006/math"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kumimoji="1" lang="en-US" altLang="ja-JP" sz="3200" dirty="0" smtClean="0"/>
                  <a:t>Derandomization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221088"/>
                <a:ext cx="8003232" cy="1080120"/>
              </a:xfrm>
              <a:prstGeom prst="roundRect">
                <a:avLst/>
              </a:prstGeom>
              <a:blipFill rotWithShape="0">
                <a:blip r:embed="rId2"/>
                <a:stretch>
                  <a:fillRect l="-836" r="-7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7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39552" y="2708920"/>
            <a:ext cx="8003232" cy="2304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 smtClean="0"/>
              <a:t>Deterministic </a:t>
            </a:r>
            <a:r>
              <a:rPr kumimoji="1" lang="en-US" altLang="ja-JP" sz="3600" dirty="0" err="1" smtClean="0"/>
              <a:t>v.s</a:t>
            </a:r>
            <a:r>
              <a:rPr kumimoji="1" lang="en-US" altLang="ja-JP" sz="3600" dirty="0" smtClean="0"/>
              <a:t>. Randomized Algorithms</a:t>
            </a:r>
            <a:br>
              <a:rPr kumimoji="1" lang="en-US" altLang="ja-JP" sz="3600" dirty="0" smtClean="0"/>
            </a:br>
            <a:r>
              <a:rPr lang="en-US" altLang="ja-JP" sz="3600" dirty="0" smtClean="0"/>
              <a:t>for (Decision) Problems</a:t>
            </a:r>
            <a:endParaRPr kumimoji="1" lang="ja-JP" altLang="en-US" sz="3600" dirty="0"/>
          </a:p>
        </p:txBody>
      </p:sp>
      <p:sp>
        <p:nvSpPr>
          <p:cNvPr id="4" name="角丸四角形 3"/>
          <p:cNvSpPr/>
          <p:nvPr/>
        </p:nvSpPr>
        <p:spPr>
          <a:xfrm>
            <a:off x="323528" y="1412776"/>
            <a:ext cx="8640960" cy="8007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Randomness is useful for real-world computation!</a:t>
            </a:r>
            <a:endParaRPr kumimoji="1" lang="ja-JP" altLang="en-US" sz="3200" dirty="0"/>
          </a:p>
        </p:txBody>
      </p:sp>
      <p:sp>
        <p:nvSpPr>
          <p:cNvPr id="5" name="角丸四角形 4"/>
          <p:cNvSpPr/>
          <p:nvPr/>
        </p:nvSpPr>
        <p:spPr>
          <a:xfrm>
            <a:off x="899592" y="2348880"/>
            <a:ext cx="46805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Decision problem: PRIME</a:t>
            </a:r>
            <a:endParaRPr kumimoji="1" lang="ja-JP" altLang="en-US" sz="280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588840" y="3060249"/>
            <a:ext cx="6630341" cy="1808911"/>
            <a:chOff x="2950480" y="3636313"/>
            <a:chExt cx="6630341" cy="1808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2987824" y="3636313"/>
                  <a:ext cx="58112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200" dirty="0" smtClean="0"/>
                    <a:t>Input: n-bit number x (0 </a:t>
                  </a:r>
                  <a14:m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kumimoji="1" lang="en-US" altLang="ja-JP" sz="3200" dirty="0" smtClean="0"/>
                    <a:t> x &lt; 2</a:t>
                  </a:r>
                  <a:r>
                    <a:rPr kumimoji="1" lang="en-US" altLang="ja-JP" sz="3200" baseline="30000" dirty="0" smtClean="0"/>
                    <a:t>n</a:t>
                  </a:r>
                  <a:r>
                    <a:rPr kumimoji="1" lang="en-US" altLang="ja-JP" sz="3200" dirty="0" smtClean="0"/>
                    <a:t>)</a:t>
                  </a:r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3636313"/>
                  <a:ext cx="5811206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28" t="-12500" r="-105" b="-343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2950480" y="4284385"/>
                  <a:ext cx="663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dirty="0" smtClean="0"/>
                    <a:t>Output</a:t>
                  </a:r>
                  <a:r>
                    <a:rPr kumimoji="1" lang="en-US" altLang="ja-JP" sz="3200" dirty="0" smtClean="0"/>
                    <a:t>: “Yes” if x</a:t>
                  </a:r>
                  <a:r>
                    <a:rPr kumimoji="1" lang="ja-JP" altLang="en-US" sz="3200" dirty="0" smtClean="0"/>
                    <a:t> </a:t>
                  </a:r>
                  <a14:m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kumimoji="1" lang="ja-JP" altLang="en-US" sz="3200" dirty="0" smtClean="0"/>
                    <a:t> </a:t>
                  </a:r>
                  <a:r>
                    <a:rPr kumimoji="1" lang="en-US" altLang="ja-JP" sz="3200" dirty="0" smtClean="0"/>
                    <a:t>PRIME (x is prime)</a:t>
                  </a:r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480" y="4284385"/>
                  <a:ext cx="6630341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92" t="-12500" b="-343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/>
            <p:cNvSpPr txBox="1"/>
            <p:nvPr/>
          </p:nvSpPr>
          <p:spPr>
            <a:xfrm>
              <a:off x="4318632" y="4860449"/>
              <a:ext cx="28654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 “No” otherwise</a:t>
              </a:r>
              <a:endParaRPr kumimoji="1" lang="ja-JP" altLang="en-US" sz="3200" dirty="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652485" y="5313982"/>
            <a:ext cx="794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Elementary </a:t>
            </a:r>
            <a:r>
              <a:rPr lang="en-US" altLang="ja-JP" sz="2400" dirty="0" smtClean="0"/>
              <a:t>D</a:t>
            </a:r>
            <a:r>
              <a:rPr kumimoji="1" lang="en-US" altLang="ja-JP" sz="2400" dirty="0" smtClean="0"/>
              <a:t>et. algorithm: O(2</a:t>
            </a:r>
            <a:r>
              <a:rPr kumimoji="1" lang="en-US" altLang="ja-JP" sz="2400" baseline="30000" dirty="0" smtClean="0"/>
              <a:t>n/2</a:t>
            </a:r>
            <a:r>
              <a:rPr kumimoji="1" lang="en-US" altLang="ja-JP" sz="2400" dirty="0" smtClean="0"/>
              <a:t>) time </a:t>
            </a:r>
            <a:r>
              <a:rPr lang="en-US" altLang="ja-JP" sz="2400" dirty="0" smtClean="0"/>
              <a:t>[Eratosthenes, B.C. 2c]</a:t>
            </a:r>
            <a:endParaRPr kumimoji="1" lang="en-US" altLang="ja-JP" sz="2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36512" y="5847655"/>
            <a:ext cx="93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Rand. algorithm:</a:t>
            </a:r>
            <a:r>
              <a:rPr kumimoji="1" lang="en-US" altLang="ja-JP" sz="2400" dirty="0" smtClean="0"/>
              <a:t> O(n</a:t>
            </a:r>
            <a:r>
              <a:rPr kumimoji="1" lang="en-US" altLang="ja-JP" sz="2400" baseline="30000" dirty="0" smtClean="0"/>
              <a:t>3</a:t>
            </a:r>
            <a:r>
              <a:rPr kumimoji="1" lang="en-US" altLang="ja-JP" sz="2400" dirty="0" smtClean="0"/>
              <a:t>) time w/ </a:t>
            </a:r>
            <a:r>
              <a:rPr kumimoji="1" lang="en-US" altLang="ja-JP" sz="2400" dirty="0" err="1" smtClean="0"/>
              <a:t>succ</a:t>
            </a:r>
            <a:r>
              <a:rPr kumimoji="1" lang="en-US" altLang="ja-JP" sz="2400" dirty="0" smtClean="0"/>
              <a:t>. prob. 99% </a:t>
            </a:r>
            <a:r>
              <a:rPr lang="en-US" altLang="ja-JP" sz="2400" dirty="0" smtClean="0"/>
              <a:t>[Miller 1976, Rabin 1980]</a:t>
            </a:r>
            <a:endParaRPr kumimoji="1" lang="en-US" altLang="ja-JP" sz="2400" dirty="0" smtClean="0"/>
          </a:p>
        </p:txBody>
      </p:sp>
      <p:sp>
        <p:nvSpPr>
          <p:cNvPr id="3" name="角丸四角形 2"/>
          <p:cNvSpPr/>
          <p:nvPr/>
        </p:nvSpPr>
        <p:spPr>
          <a:xfrm>
            <a:off x="4139952" y="5286786"/>
            <a:ext cx="1512168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087724" y="5826459"/>
            <a:ext cx="1404156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467544" y="4730951"/>
            <a:ext cx="2376264" cy="972688"/>
          </a:xfrm>
          <a:prstGeom prst="wedgeRoundRectCallout">
            <a:avLst>
              <a:gd name="adj1" fmla="val 36703"/>
              <a:gd name="adj2" fmla="val 737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Exponential-time speed-up!</a:t>
            </a:r>
            <a:endParaRPr kumimoji="1" lang="ja-JP" altLang="en-US" sz="2000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2565250" y="1940062"/>
            <a:ext cx="3122664" cy="969784"/>
          </a:xfrm>
          <a:prstGeom prst="wedgeRoundRectCallout">
            <a:avLst>
              <a:gd name="adj1" fmla="val -36023"/>
              <a:gd name="adj2" fmla="val 810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n = input length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151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11" grpId="0"/>
      <p:bldP spid="12" grpId="0"/>
      <p:bldP spid="3" grpId="0" animBg="1"/>
      <p:bldP spid="14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 smtClean="0"/>
              <a:t>Deterministic </a:t>
            </a:r>
            <a:r>
              <a:rPr kumimoji="1" lang="en-US" altLang="ja-JP" sz="3600" dirty="0" err="1" smtClean="0"/>
              <a:t>v.s</a:t>
            </a:r>
            <a:r>
              <a:rPr kumimoji="1" lang="en-US" altLang="ja-JP" sz="3600" dirty="0" smtClean="0"/>
              <a:t>. Randomized Algorithms</a:t>
            </a:r>
            <a:br>
              <a:rPr kumimoji="1" lang="en-US" altLang="ja-JP" sz="3600" dirty="0" smtClean="0"/>
            </a:br>
            <a:r>
              <a:rPr lang="en-US" altLang="ja-JP" sz="3600" dirty="0" smtClean="0"/>
              <a:t>for (Decision) Problems</a:t>
            </a:r>
            <a:endParaRPr kumimoji="1" lang="ja-JP" altLang="en-US" sz="3600" dirty="0"/>
          </a:p>
        </p:txBody>
      </p:sp>
      <p:sp>
        <p:nvSpPr>
          <p:cNvPr id="14" name="角丸四角形 13"/>
          <p:cNvSpPr/>
          <p:nvPr/>
        </p:nvSpPr>
        <p:spPr>
          <a:xfrm>
            <a:off x="251520" y="1412776"/>
            <a:ext cx="8712968" cy="8007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How much randomness make computation strong?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5919663"/>
            <a:ext cx="9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Det. algorithm:</a:t>
            </a:r>
            <a:r>
              <a:rPr kumimoji="1" lang="en-US" altLang="ja-JP" sz="2400" dirty="0" smtClean="0"/>
              <a:t> O(n</a:t>
            </a:r>
            <a:r>
              <a:rPr kumimoji="1" lang="en-US" altLang="ja-JP" sz="2400" baseline="30000" dirty="0" smtClean="0"/>
              <a:t>12</a:t>
            </a:r>
            <a:r>
              <a:rPr kumimoji="1" lang="en-US" altLang="ja-JP" sz="2400" dirty="0" smtClean="0"/>
              <a:t>) time </a:t>
            </a:r>
            <a:r>
              <a:rPr lang="en-US" altLang="ja-JP" sz="2400" dirty="0" smtClean="0"/>
              <a:t>[Agrawal, </a:t>
            </a:r>
            <a:r>
              <a:rPr lang="en-US" altLang="ja-JP" sz="2400" dirty="0" err="1" smtClean="0"/>
              <a:t>Kayal</a:t>
            </a:r>
            <a:r>
              <a:rPr lang="en-US" altLang="ja-JP" sz="2400" dirty="0" smtClean="0"/>
              <a:t> &amp; </a:t>
            </a:r>
            <a:r>
              <a:rPr lang="en-US" altLang="ja-JP" sz="2400" dirty="0" err="1" smtClean="0"/>
              <a:t>Saxena</a:t>
            </a:r>
            <a:r>
              <a:rPr lang="en-US" altLang="ja-JP" sz="2400" dirty="0" smtClean="0"/>
              <a:t> 2004</a:t>
            </a:r>
            <a:r>
              <a:rPr lang="ja-JP" altLang="en-US" sz="2400" dirty="0" smtClean="0"/>
              <a:t> </a:t>
            </a:r>
            <a:r>
              <a:rPr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Gödel Prize</a:t>
            </a:r>
            <a:r>
              <a:rPr lang="en-US" altLang="ja-JP" sz="2400" dirty="0" smtClean="0"/>
              <a:t>]</a:t>
            </a:r>
            <a:endParaRPr kumimoji="1" lang="en-US" altLang="ja-JP" sz="2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36512" y="5271591"/>
            <a:ext cx="93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Rand. algorithm:</a:t>
            </a:r>
            <a:r>
              <a:rPr kumimoji="1" lang="en-US" altLang="ja-JP" sz="2400" dirty="0" smtClean="0"/>
              <a:t> O(n</a:t>
            </a:r>
            <a:r>
              <a:rPr kumimoji="1" lang="en-US" altLang="ja-JP" sz="2400" baseline="30000" dirty="0" smtClean="0"/>
              <a:t>3</a:t>
            </a:r>
            <a:r>
              <a:rPr kumimoji="1" lang="en-US" altLang="ja-JP" sz="2400" dirty="0" smtClean="0"/>
              <a:t>) time w/ </a:t>
            </a:r>
            <a:r>
              <a:rPr kumimoji="1" lang="en-US" altLang="ja-JP" sz="2400" dirty="0" err="1" smtClean="0"/>
              <a:t>succ</a:t>
            </a:r>
            <a:r>
              <a:rPr kumimoji="1" lang="en-US" altLang="ja-JP" sz="2400" dirty="0" smtClean="0"/>
              <a:t>. prob. 99% </a:t>
            </a:r>
            <a:r>
              <a:rPr lang="en-US" altLang="ja-JP" sz="2400" dirty="0" smtClean="0"/>
              <a:t>[Miller 1976, Rabin 1980]</a:t>
            </a:r>
            <a:endParaRPr kumimoji="1" lang="en-US" altLang="ja-JP" sz="2400" dirty="0" smtClean="0"/>
          </a:p>
        </p:txBody>
      </p:sp>
      <p:sp>
        <p:nvSpPr>
          <p:cNvPr id="18" name="角丸四角形 17"/>
          <p:cNvSpPr/>
          <p:nvPr/>
        </p:nvSpPr>
        <p:spPr>
          <a:xfrm>
            <a:off x="539552" y="2708920"/>
            <a:ext cx="8003232" cy="2304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/>
          <p:cNvGrpSpPr/>
          <p:nvPr/>
        </p:nvGrpSpPr>
        <p:grpSpPr>
          <a:xfrm>
            <a:off x="1588840" y="3060249"/>
            <a:ext cx="6708888" cy="1808911"/>
            <a:chOff x="2950480" y="3636313"/>
            <a:chExt cx="6708888" cy="1808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2987824" y="3636313"/>
                  <a:ext cx="586731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200" dirty="0" smtClean="0"/>
                    <a:t>Input: n-bit number x (0 </a:t>
                  </a:r>
                  <a14:m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kumimoji="1" lang="en-US" altLang="ja-JP" sz="3200" dirty="0" smtClean="0"/>
                    <a:t> N &lt; 2</a:t>
                  </a:r>
                  <a:r>
                    <a:rPr kumimoji="1" lang="en-US" altLang="ja-JP" sz="3200" baseline="30000" dirty="0" smtClean="0"/>
                    <a:t>n</a:t>
                  </a:r>
                  <a:r>
                    <a:rPr kumimoji="1" lang="en-US" altLang="ja-JP" sz="3200" dirty="0" smtClean="0"/>
                    <a:t>)</a:t>
                  </a:r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21" name="テキスト ボックス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3636313"/>
                  <a:ext cx="5867312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03" t="-12500" r="-624" b="-343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2950480" y="4284385"/>
                  <a:ext cx="67088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dirty="0" smtClean="0"/>
                    <a:t>Output</a:t>
                  </a:r>
                  <a:r>
                    <a:rPr kumimoji="1" lang="en-US" altLang="ja-JP" sz="3200" dirty="0" smtClean="0"/>
                    <a:t>: “Yes” </a:t>
                  </a:r>
                  <a:r>
                    <a:rPr lang="en-US" altLang="ja-JP" sz="3200" dirty="0"/>
                    <a:t>if </a:t>
                  </a:r>
                  <a:r>
                    <a:rPr lang="en-US" altLang="ja-JP" sz="3200" dirty="0" smtClean="0"/>
                    <a:t>x</a:t>
                  </a:r>
                  <a:r>
                    <a:rPr lang="ja-JP" altLang="en-US" sz="3200" dirty="0" smtClean="0"/>
                    <a:t> </a:t>
                  </a:r>
                  <a14:m>
                    <m:oMath xmlns:m="http://schemas.openxmlformats.org/officeDocument/2006/math"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ja-JP" altLang="en-US" sz="3200" dirty="0"/>
                    <a:t> </a:t>
                  </a:r>
                  <a:r>
                    <a:rPr lang="en-US" altLang="ja-JP" sz="3200" dirty="0"/>
                    <a:t>PRIME </a:t>
                  </a:r>
                  <a:r>
                    <a:rPr lang="en-US" altLang="ja-JP" sz="3200" dirty="0" smtClean="0"/>
                    <a:t>(x </a:t>
                  </a:r>
                  <a:r>
                    <a:rPr lang="en-US" altLang="ja-JP" sz="3200" dirty="0"/>
                    <a:t>is prime)</a:t>
                  </a:r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480" y="4284385"/>
                  <a:ext cx="6708888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64" t="-12500" b="-343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テキスト ボックス 22"/>
            <p:cNvSpPr txBox="1"/>
            <p:nvPr/>
          </p:nvSpPr>
          <p:spPr>
            <a:xfrm>
              <a:off x="4318632" y="4860449"/>
              <a:ext cx="28654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 “No” otherwise</a:t>
              </a:r>
              <a:endParaRPr kumimoji="1" lang="ja-JP" altLang="en-US" sz="3200" dirty="0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2123728" y="5250395"/>
            <a:ext cx="1368152" cy="50405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2123728" y="5919663"/>
            <a:ext cx="1512168" cy="50405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3059832" y="4845600"/>
            <a:ext cx="2376264" cy="972688"/>
          </a:xfrm>
          <a:prstGeom prst="wedgeRoundRectCallout">
            <a:avLst>
              <a:gd name="adj1" fmla="val -56339"/>
              <a:gd name="adj2" fmla="val 7091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Polynomial-time slow-down</a:t>
            </a:r>
            <a:endParaRPr kumimoji="1" lang="ja-JP" altLang="en-US" sz="2000" dirty="0"/>
          </a:p>
        </p:txBody>
      </p:sp>
      <p:sp>
        <p:nvSpPr>
          <p:cNvPr id="25" name="角丸四角形 24"/>
          <p:cNvSpPr/>
          <p:nvPr/>
        </p:nvSpPr>
        <p:spPr>
          <a:xfrm>
            <a:off x="899592" y="2348880"/>
            <a:ext cx="46805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Decision problem: PRIME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64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8" grpId="0" animBg="1"/>
      <p:bldP spid="13" grpId="0" animBg="1"/>
      <p:bldP spid="24" grpId="0" animBg="1"/>
      <p:bldP spid="17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ja-JP" dirty="0" err="1" smtClean="0"/>
              <a:t>Derandomization</a:t>
            </a:r>
            <a:r>
              <a:rPr lang="en-US" altLang="ja-JP" dirty="0" smtClean="0"/>
              <a:t> Conjecture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11560" y="2924944"/>
            <a:ext cx="7920880" cy="17281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/>
              <a:t>BPP = P</a:t>
            </a:r>
          </a:p>
          <a:p>
            <a:pPr algn="ctr"/>
            <a:r>
              <a:rPr kumimoji="1" lang="en-US" altLang="ja-JP" sz="2800" dirty="0" smtClean="0"/>
              <a:t>Randomization yields </a:t>
            </a:r>
            <a:r>
              <a:rPr kumimoji="1"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kumimoji="1" lang="en-US" altLang="ja-JP" sz="2800" dirty="0" smtClean="0"/>
              <a:t> exponential speed-up! 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2408" y="1412776"/>
            <a:ext cx="7610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Always poly-time </a:t>
            </a:r>
            <a:r>
              <a:rPr kumimoji="1" lang="en-US" altLang="ja-JP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derandomization</a:t>
            </a:r>
            <a:r>
              <a:rPr kumimoji="1" lang="en-US" altLang="ja-JP" sz="3200" dirty="0" smtClean="0"/>
              <a:t> possible?</a:t>
            </a:r>
            <a:endParaRPr kumimoji="1" lang="ja-JP" altLang="en-US" sz="3200" dirty="0"/>
          </a:p>
        </p:txBody>
      </p:sp>
      <p:sp>
        <p:nvSpPr>
          <p:cNvPr id="5" name="角丸四角形 4"/>
          <p:cNvSpPr/>
          <p:nvPr/>
        </p:nvSpPr>
        <p:spPr>
          <a:xfrm>
            <a:off x="971600" y="2501607"/>
            <a:ext cx="2376264" cy="6012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Conjecture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5013176"/>
            <a:ext cx="740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P</a:t>
            </a:r>
            <a:r>
              <a:rPr kumimoji="1" lang="en-US" altLang="ja-JP" sz="3200" dirty="0" smtClean="0"/>
              <a:t> = {problem: poly-time </a:t>
            </a:r>
            <a:r>
              <a:rPr kumimoji="1"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det.</a:t>
            </a:r>
            <a:r>
              <a:rPr kumimoji="1" lang="en-US" altLang="ja-JP" sz="3200" dirty="0" smtClean="0"/>
              <a:t> TM computes}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5517232"/>
            <a:ext cx="8562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BPP</a:t>
            </a:r>
            <a:r>
              <a:rPr kumimoji="1" lang="en-US" altLang="ja-JP" sz="3200" dirty="0" smtClean="0"/>
              <a:t> = {problem: poly-time </a:t>
            </a:r>
            <a:r>
              <a:rPr kumimoji="1"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prob.</a:t>
            </a:r>
            <a:r>
              <a:rPr kumimoji="1" lang="en-US" altLang="ja-JP" sz="3200" dirty="0" smtClean="0"/>
              <a:t> TM computes </a:t>
            </a:r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                                                   </a:t>
            </a:r>
            <a:r>
              <a:rPr kumimoji="1"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w/ bounded errors</a:t>
            </a:r>
            <a:r>
              <a:rPr kumimoji="1" lang="en-US" altLang="ja-JP" sz="3200" dirty="0" smtClean="0"/>
              <a:t>}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29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Class BPP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7200" y="2342288"/>
            <a:ext cx="8229600" cy="37510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1187624" y="1988840"/>
            <a:ext cx="654218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Class BPP (</a:t>
            </a:r>
            <a:r>
              <a:rPr kumimoji="1"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kumimoji="1" lang="en-US" altLang="ja-JP" sz="2800" dirty="0" smtClean="0"/>
              <a:t>ounded-error </a:t>
            </a:r>
            <a:r>
              <a:rPr kumimoji="1"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en-US" altLang="ja-JP" sz="2800" dirty="0" smtClean="0"/>
              <a:t>rob. </a:t>
            </a:r>
            <a:r>
              <a:rPr kumimoji="1"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en-US" altLang="ja-JP" sz="2800" dirty="0" smtClean="0"/>
              <a:t>oly-time)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5616" y="263865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L</a:t>
            </a:r>
            <a:r>
              <a:rPr kumimoji="1" lang="ja-JP" altLang="en-US" sz="3600" dirty="0" smtClean="0"/>
              <a:t>∈</a:t>
            </a:r>
            <a:r>
              <a:rPr kumimoji="1" lang="en-US" altLang="ja-JP" sz="3600" dirty="0" smtClean="0"/>
              <a:t>BPP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67423" y="3122965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x</a:t>
            </a:r>
            <a:r>
              <a:rPr lang="ja-JP" altLang="en-US" sz="3600" dirty="0" smtClean="0"/>
              <a:t>∊</a:t>
            </a:r>
            <a:r>
              <a:rPr kumimoji="1" lang="en-US" altLang="ja-JP" sz="3600" dirty="0" smtClean="0"/>
              <a:t>L</a:t>
            </a:r>
            <a:endParaRPr kumimoji="1" lang="ja-JP" altLang="en-US" sz="3600" dirty="0"/>
          </a:p>
        </p:txBody>
      </p:sp>
      <p:sp>
        <p:nvSpPr>
          <p:cNvPr id="8" name="右矢印 7"/>
          <p:cNvSpPr/>
          <p:nvPr/>
        </p:nvSpPr>
        <p:spPr>
          <a:xfrm>
            <a:off x="3541380" y="3337248"/>
            <a:ext cx="576064" cy="24231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67423" y="3697288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x</a:t>
            </a:r>
            <a:r>
              <a:rPr kumimoji="1" lang="ja-JP" altLang="en-US" sz="3600" dirty="0" smtClean="0"/>
              <a:t>∉</a:t>
            </a:r>
            <a:r>
              <a:rPr kumimoji="1" lang="en-US" altLang="ja-JP" sz="3600" dirty="0" smtClean="0"/>
              <a:t>L</a:t>
            </a:r>
            <a:endParaRPr kumimoji="1" lang="ja-JP" altLang="en-US" sz="3600" dirty="0"/>
          </a:p>
        </p:txBody>
      </p:sp>
      <p:sp>
        <p:nvSpPr>
          <p:cNvPr id="10" name="左右矢印 9"/>
          <p:cNvSpPr/>
          <p:nvPr/>
        </p:nvSpPr>
        <p:spPr>
          <a:xfrm>
            <a:off x="1381140" y="3525204"/>
            <a:ext cx="1008112" cy="43204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Def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3541380" y="3913312"/>
            <a:ext cx="576064" cy="24231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89452" y="3135240"/>
            <a:ext cx="412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/>
              <a:t>Pr</a:t>
            </a:r>
            <a:r>
              <a:rPr lang="en-US" altLang="ja-JP" sz="3600" baseline="-25000" dirty="0" err="1" smtClean="0"/>
              <a:t>r</a:t>
            </a:r>
            <a:r>
              <a:rPr lang="en-US" altLang="ja-JP" sz="3600" dirty="0" smtClean="0"/>
              <a:t>[A(</a:t>
            </a:r>
            <a:r>
              <a:rPr lang="en-US" altLang="ja-JP" sz="3600" dirty="0" err="1" smtClean="0"/>
              <a:t>x,r</a:t>
            </a:r>
            <a:r>
              <a:rPr lang="en-US" altLang="ja-JP" sz="3600" dirty="0" smtClean="0"/>
              <a:t>) = Yes] &gt; 2/3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33949" y="4492277"/>
            <a:ext cx="38600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r is uniform over {0,1}</a:t>
            </a:r>
            <a:r>
              <a:rPr lang="en-US" altLang="ja-JP" sz="2800" baseline="30000" dirty="0" smtClean="0"/>
              <a:t>m</a:t>
            </a:r>
          </a:p>
          <a:p>
            <a:r>
              <a:rPr lang="en-US" altLang="ja-JP" sz="2800" dirty="0"/>
              <a:t>m</a:t>
            </a:r>
            <a:r>
              <a:rPr lang="en-US" altLang="ja-JP" sz="2800" dirty="0" smtClean="0"/>
              <a:t> = |r| = poly(|x|)</a:t>
            </a:r>
          </a:p>
          <a:p>
            <a:r>
              <a:rPr lang="en-US" altLang="ja-JP" sz="2800" dirty="0" smtClean="0"/>
              <a:t>A(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,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)</a:t>
            </a:r>
            <a:r>
              <a:rPr kumimoji="1" lang="en-US" altLang="ja-JP" sz="2800" dirty="0" smtClean="0"/>
              <a:t>: poly-time det. TM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3614" y="3699029"/>
            <a:ext cx="4067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/>
              <a:t>Pr</a:t>
            </a:r>
            <a:r>
              <a:rPr lang="en-US" altLang="ja-JP" sz="3600" baseline="-25000" dirty="0" err="1" smtClean="0"/>
              <a:t>r</a:t>
            </a:r>
            <a:r>
              <a:rPr lang="en-US" altLang="ja-JP" sz="3600" dirty="0" smtClean="0"/>
              <a:t>[A(</a:t>
            </a:r>
            <a:r>
              <a:rPr lang="en-US" altLang="ja-JP" sz="3600" dirty="0" err="1" smtClean="0"/>
              <a:t>x,r</a:t>
            </a:r>
            <a:r>
              <a:rPr lang="en-US" altLang="ja-JP" sz="3600" dirty="0" smtClean="0"/>
              <a:t>) = No] &gt; 2/3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665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Nondeterministic Version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11560" y="1700808"/>
            <a:ext cx="7920880" cy="11521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/>
              <a:t>AM = NP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971600" y="1412776"/>
            <a:ext cx="237626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Conjecture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273252" y="3501008"/>
            <a:ext cx="8475212" cy="30243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838132" y="3147560"/>
            <a:ext cx="654218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Class </a:t>
            </a:r>
            <a:r>
              <a:rPr lang="en-US" altLang="ja-JP" sz="2800" dirty="0" smtClean="0"/>
              <a:t>AM</a:t>
            </a:r>
            <a:r>
              <a:rPr kumimoji="1" lang="en-US" altLang="ja-JP" sz="2800" dirty="0" smtClean="0"/>
              <a:t> (</a:t>
            </a:r>
            <a:r>
              <a:rPr kumimoji="1"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kumimoji="1" lang="en-US" altLang="ja-JP" sz="2800" dirty="0" smtClean="0"/>
              <a:t>rthur-</a:t>
            </a:r>
            <a:r>
              <a:rPr kumimoji="1"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kumimoji="1" lang="en-US" altLang="ja-JP" sz="2800" dirty="0" smtClean="0"/>
              <a:t>erlin Games)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9386" y="3645024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L</a:t>
            </a:r>
            <a:r>
              <a:rPr kumimoji="1" lang="ja-JP" altLang="en-US" sz="3600" dirty="0" smtClean="0"/>
              <a:t>∈</a:t>
            </a:r>
            <a:r>
              <a:rPr kumimoji="1" lang="en-US" altLang="ja-JP" sz="3600" dirty="0" smtClean="0"/>
              <a:t>AM</a:t>
            </a:r>
            <a:endParaRPr kumimoji="1" lang="ja-JP" altLang="en-US" sz="3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01455" y="422282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x</a:t>
            </a:r>
            <a:r>
              <a:rPr lang="ja-JP" altLang="en-US" sz="3600" dirty="0" smtClean="0"/>
              <a:t>∊</a:t>
            </a:r>
            <a:r>
              <a:rPr kumimoji="1" lang="en-US" altLang="ja-JP" sz="3600" dirty="0" smtClean="0"/>
              <a:t>L</a:t>
            </a:r>
            <a:endParaRPr kumimoji="1" lang="ja-JP" altLang="en-US" sz="3600" dirty="0"/>
          </a:p>
        </p:txBody>
      </p:sp>
      <p:sp>
        <p:nvSpPr>
          <p:cNvPr id="10" name="右矢印 9"/>
          <p:cNvSpPr/>
          <p:nvPr/>
        </p:nvSpPr>
        <p:spPr>
          <a:xfrm>
            <a:off x="2775412" y="4437112"/>
            <a:ext cx="576064" cy="24231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01455" y="479715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x</a:t>
            </a:r>
            <a:r>
              <a:rPr kumimoji="1" lang="ja-JP" altLang="en-US" sz="3600" dirty="0" smtClean="0"/>
              <a:t>∉</a:t>
            </a:r>
            <a:r>
              <a:rPr kumimoji="1" lang="en-US" altLang="ja-JP" sz="3600" dirty="0" smtClean="0"/>
              <a:t>L</a:t>
            </a:r>
            <a:endParaRPr kumimoji="1" lang="ja-JP" altLang="en-US" sz="3600" dirty="0"/>
          </a:p>
        </p:txBody>
      </p:sp>
      <p:sp>
        <p:nvSpPr>
          <p:cNvPr id="12" name="左右矢印 11"/>
          <p:cNvSpPr/>
          <p:nvPr/>
        </p:nvSpPr>
        <p:spPr>
          <a:xfrm>
            <a:off x="755576" y="4625068"/>
            <a:ext cx="1008112" cy="43204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Def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775412" y="5013176"/>
            <a:ext cx="576064" cy="24231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423484" y="4235104"/>
                <a:ext cx="53536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600" dirty="0" err="1" smtClean="0"/>
                  <a:t>Pr</a:t>
                </a:r>
                <a:r>
                  <a:rPr lang="en-US" altLang="ja-JP" sz="3600" baseline="-25000" dirty="0" err="1" smtClean="0"/>
                  <a:t>r</a:t>
                </a:r>
                <a:r>
                  <a:rPr lang="en-US" altLang="ja-JP" sz="3600" dirty="0" smtClean="0"/>
                  <a:t>[</a:t>
                </a:r>
                <a14:m>
                  <m:oMath xmlns:m="http://schemas.openxmlformats.org/officeDocument/2006/math">
                    <m:r>
                      <a:rPr lang="en-US" altLang="ja-JP" sz="36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altLang="ja-JP" sz="3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</a:t>
                </a:r>
                <a:r>
                  <a:rPr lang="en-US" altLang="ja-JP" sz="3600" dirty="0" smtClean="0"/>
                  <a:t>: A(</a:t>
                </a:r>
                <a:r>
                  <a:rPr lang="en-US" altLang="ja-JP" sz="3600" dirty="0" err="1" smtClean="0"/>
                  <a:t>x,w,r</a:t>
                </a:r>
                <a:r>
                  <a:rPr lang="en-US" altLang="ja-JP" sz="3600" dirty="0" smtClean="0"/>
                  <a:t>) = Yes] &gt; 2/3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484" y="4235104"/>
                <a:ext cx="5353645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531" t="-16038" r="-2506" b="-405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161684" y="5445224"/>
            <a:ext cx="41293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|</a:t>
            </a:r>
            <a:r>
              <a:rPr lang="en-US" altLang="ja-JP" sz="2800" dirty="0"/>
              <a:t>r</a:t>
            </a:r>
            <a:r>
              <a:rPr lang="en-US" altLang="ja-JP" sz="2800" dirty="0" smtClean="0"/>
              <a:t>|,|w| = poly(|x|)</a:t>
            </a:r>
          </a:p>
          <a:p>
            <a:r>
              <a:rPr lang="en-US" altLang="ja-JP" sz="2800" dirty="0" smtClean="0"/>
              <a:t>A(</a:t>
            </a:r>
            <a:r>
              <a:rPr lang="ja-JP" altLang="en-US" sz="2800" dirty="0" smtClean="0"/>
              <a:t>・</a:t>
            </a:r>
            <a:r>
              <a:rPr lang="en-US" altLang="ja-JP" sz="2800" dirty="0"/>
              <a:t>,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,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)</a:t>
            </a:r>
            <a:r>
              <a:rPr kumimoji="1" lang="en-US" altLang="ja-JP" sz="2800" dirty="0" smtClean="0"/>
              <a:t>: poly-time det. TM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427646" y="4798893"/>
                <a:ext cx="53130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600" dirty="0" err="1" smtClean="0"/>
                  <a:t>Pr</a:t>
                </a:r>
                <a:r>
                  <a:rPr lang="en-US" altLang="ja-JP" sz="3600" baseline="-25000" dirty="0" err="1" smtClean="0"/>
                  <a:t>r</a:t>
                </a:r>
                <a:r>
                  <a:rPr lang="en-US" altLang="ja-JP" sz="3600" dirty="0" smtClean="0"/>
                  <a:t>[</a:t>
                </a:r>
                <a14:m>
                  <m:oMath xmlns:m="http://schemas.openxmlformats.org/officeDocument/2006/math">
                    <m:r>
                      <a:rPr lang="ja-JP" altLang="en-US" sz="3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∀</m:t>
                    </m:r>
                  </m:oMath>
                </a14:m>
                <a:r>
                  <a:rPr lang="en-US" altLang="ja-JP" sz="3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</a:t>
                </a:r>
                <a:r>
                  <a:rPr lang="en-US" altLang="ja-JP" sz="3600" dirty="0" smtClean="0"/>
                  <a:t>: A(</a:t>
                </a:r>
                <a:r>
                  <a:rPr lang="en-US" altLang="ja-JP" sz="3600" dirty="0" err="1" smtClean="0"/>
                  <a:t>x,w,r</a:t>
                </a:r>
                <a:r>
                  <a:rPr lang="en-US" altLang="ja-JP" sz="3600" dirty="0" smtClean="0"/>
                  <a:t>) = No] &gt; 2/3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646" y="4798893"/>
                <a:ext cx="531305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440" t="-15094" r="-2523" b="-41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8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Hardness vs. Randomness Trade-offs</a:t>
            </a:r>
            <a:br>
              <a:rPr lang="en-US" altLang="ja-JP" dirty="0"/>
            </a:br>
            <a:r>
              <a:rPr lang="en-US" altLang="ja-JP" dirty="0"/>
              <a:t>[Yao </a:t>
            </a:r>
            <a:r>
              <a:rPr lang="en-US" altLang="ja-JP" dirty="0" smtClean="0"/>
              <a:t>’82</a:t>
            </a:r>
            <a:r>
              <a:rPr lang="en-US" altLang="ja-JP" dirty="0"/>
              <a:t>, Blum &amp; </a:t>
            </a:r>
            <a:r>
              <a:rPr lang="en-US" altLang="ja-JP" dirty="0" err="1"/>
              <a:t>Micali</a:t>
            </a:r>
            <a:r>
              <a:rPr lang="en-US" altLang="ja-JP" dirty="0"/>
              <a:t> </a:t>
            </a:r>
            <a:r>
              <a:rPr lang="en-US" altLang="ja-JP" dirty="0" smtClean="0"/>
              <a:t>’84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92500"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 smtClean="0"/>
              <a:t>ard problem exists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ym typeface="Wingdings" pitchFamily="2" charset="2"/>
              </a:rPr>
              <a:t>      Good 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Pseudo-Random Generator</a:t>
            </a:r>
            <a:r>
              <a:rPr lang="en-US" altLang="ja-JP" dirty="0" smtClean="0">
                <a:sym typeface="Wingdings" pitchFamily="2" charset="2"/>
              </a:rPr>
              <a:t> (PRG)</a:t>
            </a:r>
            <a:r>
              <a:rPr kumimoji="1" lang="en-US" altLang="ja-JP" dirty="0" smtClean="0"/>
              <a:t> exists.</a:t>
            </a:r>
          </a:p>
          <a:p>
            <a:r>
              <a:rPr lang="en-US" altLang="ja-JP" dirty="0" smtClean="0"/>
              <a:t>Simulate randomized algorithms det.ly with PRG!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357158" y="3762416"/>
            <a:ext cx="8572560" cy="29069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3481844"/>
            <a:ext cx="501502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Theorem</a:t>
            </a:r>
            <a:r>
              <a:rPr kumimoji="1" lang="ja-JP" altLang="en-US" sz="2800" dirty="0" smtClean="0"/>
              <a:t> </a:t>
            </a:r>
            <a:r>
              <a:rPr kumimoji="1" lang="en-US" altLang="ja-JP" sz="2000" dirty="0" smtClean="0"/>
              <a:t>[Impagliazzo &amp; </a:t>
            </a:r>
            <a:r>
              <a:rPr kumimoji="1" lang="en-US" altLang="ja-JP" sz="2000" dirty="0" err="1" smtClean="0"/>
              <a:t>Wigderson</a:t>
            </a:r>
            <a:r>
              <a:rPr kumimoji="1" lang="en-US" altLang="ja-JP" sz="2000" dirty="0" smtClean="0"/>
              <a:t> 1998]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151689" y="4077072"/>
                <a:ext cx="70640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altLang="ja-JP" sz="2800" dirty="0" smtClean="0"/>
                  <a:t>2</a:t>
                </a:r>
                <a:r>
                  <a:rPr lang="en-US" altLang="ja-JP" sz="2800" baseline="30000" dirty="0" smtClean="0"/>
                  <a:t>O(</a:t>
                </a:r>
                <a14:m>
                  <m:oMath xmlns:m="http://schemas.openxmlformats.org/officeDocument/2006/math">
                    <m:r>
                      <a:rPr lang="en-US" altLang="ja-JP" sz="2800" i="1" baseline="30000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sz="2800" baseline="30000" dirty="0" smtClean="0"/>
                  <a:t>)</a:t>
                </a:r>
                <a:r>
                  <a:rPr lang="en-US" altLang="ja-JP" sz="2800" dirty="0" smtClean="0"/>
                  <a:t>-time computable</a:t>
                </a:r>
                <a:r>
                  <a:rPr lang="ja-JP" altLang="en-US" sz="2800" dirty="0"/>
                  <a:t> </a:t>
                </a:r>
                <a:r>
                  <a:rPr lang="en-US" altLang="ja-JP" sz="2800" dirty="0" smtClean="0"/>
                  <a:t>decision problem H</a:t>
                </a:r>
              </a:p>
              <a:p>
                <a:pPr algn="ctr"/>
                <a:r>
                  <a:rPr lang="en-US" altLang="ja-JP" sz="2800" dirty="0" err="1" smtClean="0"/>
                  <a:t>s.t.</a:t>
                </a:r>
                <a:r>
                  <a:rPr lang="en-US" altLang="ja-JP" sz="2800" dirty="0" smtClean="0"/>
                  <a:t> </a:t>
                </a:r>
                <a:r>
                  <a:rPr lang="en-US" altLang="ja-JP" sz="2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</a:t>
                </a:r>
                <a:r>
                  <a:rPr lang="en-US" altLang="ja-JP" sz="2800" dirty="0" smtClean="0"/>
                  <a:t> 2</a:t>
                </a:r>
                <a:r>
                  <a:rPr lang="en-US" altLang="ja-JP" sz="2800" baseline="30000" dirty="0" smtClean="0"/>
                  <a:t>0.1</a:t>
                </a:r>
                <a14:m>
                  <m:oMath xmlns:m="http://schemas.openxmlformats.org/officeDocument/2006/math">
                    <m:r>
                      <a:rPr lang="en-US" altLang="ja-JP" sz="2800" i="1" baseline="30000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sz="2800" dirty="0" smtClean="0"/>
                  <a:t>-size circuit can compute for every 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altLang="ja-JP" sz="2800" dirty="0" smtClean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89" y="4077072"/>
                <a:ext cx="7064049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294" t="-6410" b="-21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矢印 14"/>
          <p:cNvSpPr/>
          <p:nvPr/>
        </p:nvSpPr>
        <p:spPr>
          <a:xfrm>
            <a:off x="4447408" y="5075748"/>
            <a:ext cx="484632" cy="3694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13818" y="5373216"/>
            <a:ext cx="6732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 smtClean="0"/>
              <a:t>BPP = P</a:t>
            </a:r>
          </a:p>
          <a:p>
            <a:pPr algn="ctr"/>
            <a:r>
              <a:rPr lang="en-US" altLang="ja-JP" sz="2400" dirty="0" smtClean="0"/>
              <a:t>(L is computed in prob. poly-time w/ bounded errors</a:t>
            </a:r>
          </a:p>
          <a:p>
            <a:pPr algn="ctr"/>
            <a:r>
              <a:rPr lang="en-US" altLang="ja-JP" sz="2400" dirty="0" smtClean="0">
                <a:sym typeface="Wingdings" panose="05000000000000000000" pitchFamily="2" charset="2"/>
              </a:rPr>
              <a:t> L is computed in det. </a:t>
            </a:r>
            <a:r>
              <a:rPr lang="en-US" altLang="ja-JP" sz="2400" dirty="0">
                <a:sym typeface="Wingdings" panose="05000000000000000000" pitchFamily="2" charset="2"/>
              </a:rPr>
              <a:t>p</a:t>
            </a:r>
            <a:r>
              <a:rPr lang="en-US" altLang="ja-JP" sz="2400" dirty="0" smtClean="0">
                <a:sym typeface="Wingdings" panose="05000000000000000000" pitchFamily="2" charset="2"/>
              </a:rPr>
              <a:t>oly-time</a:t>
            </a:r>
            <a:r>
              <a:rPr lang="en-US" altLang="ja-JP" sz="2400" dirty="0" smtClean="0"/>
              <a:t>)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4283968" y="1843663"/>
            <a:ext cx="4536504" cy="1387026"/>
          </a:xfrm>
          <a:prstGeom prst="wedgeRoundRectCallout">
            <a:avLst>
              <a:gd name="adj1" fmla="val -40963"/>
              <a:gd name="adj2" fmla="val 735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Similar theorem holds </a:t>
            </a:r>
          </a:p>
          <a:p>
            <a:pPr algn="ctr"/>
            <a:r>
              <a:rPr kumimoji="1" lang="en-US" altLang="ja-JP" sz="2400" dirty="0" smtClean="0"/>
              <a:t>in </a:t>
            </a:r>
            <a:r>
              <a:rPr kumimoji="1" lang="en-US" altLang="ja-JP" sz="2400" dirty="0" err="1" smtClean="0"/>
              <a:t>nondet</a:t>
            </a:r>
            <a:r>
              <a:rPr kumimoji="1" lang="en-US" altLang="ja-JP" sz="2400" dirty="0" smtClean="0"/>
              <a:t>. version (AM=NP)</a:t>
            </a:r>
          </a:p>
          <a:p>
            <a:pPr algn="ctr"/>
            <a:r>
              <a:rPr lang="en-US" altLang="ja-JP" sz="2400" dirty="0" smtClean="0"/>
              <a:t>[</a:t>
            </a:r>
            <a:r>
              <a:rPr lang="en-US" altLang="ja-JP" sz="2400" dirty="0" err="1" smtClean="0"/>
              <a:t>Klivans</a:t>
            </a:r>
            <a:r>
              <a:rPr lang="en-US" altLang="ja-JP" sz="2400" dirty="0" smtClean="0"/>
              <a:t> &amp; van </a:t>
            </a:r>
            <a:r>
              <a:rPr lang="en-US" altLang="ja-JP" sz="2400" dirty="0" err="1" smtClean="0"/>
              <a:t>Melkebeek</a:t>
            </a:r>
            <a:r>
              <a:rPr lang="en-US" altLang="ja-JP" sz="2400" dirty="0" smtClean="0"/>
              <a:t> 2001]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63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5" grpId="0" animBg="1"/>
      <p:bldP spid="16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Circuit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4836127" y="5733256"/>
            <a:ext cx="792088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x</a:t>
            </a:r>
            <a:r>
              <a:rPr lang="en-US" altLang="ja-JP" sz="3600" baseline="-25000" dirty="0" smtClean="0">
                <a:solidFill>
                  <a:prstClr val="black"/>
                </a:solidFill>
              </a:rPr>
              <a:t>3</a:t>
            </a:r>
            <a:endParaRPr lang="ja-JP" altLang="en-US" sz="3600" baseline="-25000" dirty="0">
              <a:solidFill>
                <a:prstClr val="black"/>
              </a:solidFill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035927" y="4653136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∧</a:t>
            </a:r>
          </a:p>
        </p:txBody>
      </p:sp>
      <p:sp>
        <p:nvSpPr>
          <p:cNvPr id="5" name="円/楕円 4"/>
          <p:cNvSpPr/>
          <p:nvPr/>
        </p:nvSpPr>
        <p:spPr>
          <a:xfrm>
            <a:off x="2411760" y="5733256"/>
            <a:ext cx="792088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x</a:t>
            </a:r>
            <a:r>
              <a:rPr lang="en-US" altLang="ja-JP" sz="3600" baseline="-25000" dirty="0" smtClean="0">
                <a:solidFill>
                  <a:prstClr val="black"/>
                </a:solidFill>
              </a:rPr>
              <a:t>1</a:t>
            </a:r>
            <a:endParaRPr lang="ja-JP" altLang="en-US" sz="3600" baseline="-25000" dirty="0">
              <a:solidFill>
                <a:prstClr val="black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611991" y="5733256"/>
            <a:ext cx="792088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x</a:t>
            </a:r>
            <a:r>
              <a:rPr lang="en-US" altLang="ja-JP" sz="3600" baseline="-25000" dirty="0" smtClean="0">
                <a:solidFill>
                  <a:prstClr val="black"/>
                </a:solidFill>
              </a:rPr>
              <a:t>2</a:t>
            </a:r>
            <a:endParaRPr lang="ja-JP" altLang="en-US" sz="3600" baseline="-25000" dirty="0">
              <a:solidFill>
                <a:prstClr val="black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060263" y="5733256"/>
            <a:ext cx="792088" cy="792088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</a:t>
            </a:r>
            <a:endParaRPr lang="ja-JP" altLang="en-US" sz="3600" baseline="-25000" dirty="0">
              <a:solidFill>
                <a:prstClr val="black"/>
              </a:solidFill>
            </a:endParaRPr>
          </a:p>
        </p:txBody>
      </p:sp>
      <p:cxnSp>
        <p:nvCxnSpPr>
          <p:cNvPr id="8" name="直線矢印コネクタ 7"/>
          <p:cNvCxnSpPr>
            <a:stCxn id="5" idx="0"/>
            <a:endCxn id="4" idx="3"/>
          </p:cNvCxnSpPr>
          <p:nvPr/>
        </p:nvCxnSpPr>
        <p:spPr>
          <a:xfrm flipV="1">
            <a:off x="2807804" y="5329225"/>
            <a:ext cx="344122" cy="40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  <a:endCxn id="4" idx="5"/>
          </p:cNvCxnSpPr>
          <p:nvPr/>
        </p:nvCxnSpPr>
        <p:spPr>
          <a:xfrm flipH="1" flipV="1">
            <a:off x="3712016" y="5329225"/>
            <a:ext cx="296019" cy="40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6060263" y="4653136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￢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cxnSp>
        <p:nvCxnSpPr>
          <p:cNvPr id="11" name="直線矢印コネクタ 10"/>
          <p:cNvCxnSpPr>
            <a:stCxn id="7" idx="0"/>
            <a:endCxn id="10" idx="4"/>
          </p:cNvCxnSpPr>
          <p:nvPr/>
        </p:nvCxnSpPr>
        <p:spPr>
          <a:xfrm flipV="1">
            <a:off x="6456307" y="54452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5628215" y="3717032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∨</a:t>
            </a:r>
          </a:p>
        </p:txBody>
      </p:sp>
      <p:cxnSp>
        <p:nvCxnSpPr>
          <p:cNvPr id="13" name="直線矢印コネクタ 12"/>
          <p:cNvCxnSpPr>
            <a:stCxn id="3" idx="0"/>
            <a:endCxn id="12" idx="3"/>
          </p:cNvCxnSpPr>
          <p:nvPr/>
        </p:nvCxnSpPr>
        <p:spPr>
          <a:xfrm flipV="1">
            <a:off x="5232171" y="4393121"/>
            <a:ext cx="512043" cy="134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  <a:endCxn id="12" idx="5"/>
          </p:cNvCxnSpPr>
          <p:nvPr/>
        </p:nvCxnSpPr>
        <p:spPr>
          <a:xfrm flipH="1" flipV="1">
            <a:off x="6304304" y="4393121"/>
            <a:ext cx="152003" cy="26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4188055" y="3717032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∧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cxnSp>
        <p:nvCxnSpPr>
          <p:cNvPr id="16" name="直線矢印コネクタ 15"/>
          <p:cNvCxnSpPr>
            <a:stCxn id="3" idx="0"/>
            <a:endCxn id="15" idx="5"/>
          </p:cNvCxnSpPr>
          <p:nvPr/>
        </p:nvCxnSpPr>
        <p:spPr>
          <a:xfrm flipH="1" flipV="1">
            <a:off x="4864144" y="4393121"/>
            <a:ext cx="368027" cy="134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0"/>
            <a:endCxn id="15" idx="3"/>
          </p:cNvCxnSpPr>
          <p:nvPr/>
        </p:nvCxnSpPr>
        <p:spPr>
          <a:xfrm flipV="1">
            <a:off x="3431971" y="4393121"/>
            <a:ext cx="872083" cy="26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4836127" y="2708920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∧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cxnSp>
        <p:nvCxnSpPr>
          <p:cNvPr id="19" name="直線矢印コネクタ 18"/>
          <p:cNvCxnSpPr>
            <a:stCxn id="15" idx="0"/>
            <a:endCxn id="18" idx="3"/>
          </p:cNvCxnSpPr>
          <p:nvPr/>
        </p:nvCxnSpPr>
        <p:spPr>
          <a:xfrm flipV="1">
            <a:off x="4584099" y="3385009"/>
            <a:ext cx="368027" cy="33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2" idx="0"/>
            <a:endCxn id="18" idx="5"/>
          </p:cNvCxnSpPr>
          <p:nvPr/>
        </p:nvCxnSpPr>
        <p:spPr>
          <a:xfrm flipH="1" flipV="1">
            <a:off x="5512216" y="3385009"/>
            <a:ext cx="512043" cy="33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4188055" y="1916832"/>
            <a:ext cx="792088" cy="7920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∨</a:t>
            </a:r>
          </a:p>
        </p:txBody>
      </p:sp>
      <p:cxnSp>
        <p:nvCxnSpPr>
          <p:cNvPr id="22" name="直線矢印コネクタ 21"/>
          <p:cNvCxnSpPr>
            <a:stCxn id="4" idx="0"/>
            <a:endCxn id="21" idx="3"/>
          </p:cNvCxnSpPr>
          <p:nvPr/>
        </p:nvCxnSpPr>
        <p:spPr>
          <a:xfrm flipV="1">
            <a:off x="3431971" y="2592921"/>
            <a:ext cx="872083" cy="206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8" idx="0"/>
            <a:endCxn id="21" idx="5"/>
          </p:cNvCxnSpPr>
          <p:nvPr/>
        </p:nvCxnSpPr>
        <p:spPr>
          <a:xfrm flipH="1" flipV="1">
            <a:off x="4864144" y="2592921"/>
            <a:ext cx="368027" cy="11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1" idx="0"/>
          </p:cNvCxnSpPr>
          <p:nvPr/>
        </p:nvCxnSpPr>
        <p:spPr>
          <a:xfrm flipH="1" flipV="1">
            <a:off x="4572000" y="1187624"/>
            <a:ext cx="12099" cy="7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7216" y="1340768"/>
            <a:ext cx="4088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prstClr val="black"/>
                </a:solidFill>
              </a:rPr>
              <a:t>Gate set = {</a:t>
            </a:r>
            <a:r>
              <a:rPr lang="ja-JP" altLang="en-US" sz="2800" dirty="0" smtClean="0">
                <a:solidFill>
                  <a:prstClr val="black"/>
                </a:solidFill>
              </a:rPr>
              <a:t>∧</a:t>
            </a:r>
            <a:r>
              <a:rPr lang="en-US" altLang="ja-JP" sz="2800" dirty="0" smtClean="0">
                <a:solidFill>
                  <a:prstClr val="black"/>
                </a:solidFill>
              </a:rPr>
              <a:t>, </a:t>
            </a:r>
            <a:r>
              <a:rPr lang="ja-JP" altLang="en-US" sz="2800" dirty="0" smtClean="0">
                <a:solidFill>
                  <a:prstClr val="black"/>
                </a:solidFill>
              </a:rPr>
              <a:t>∨</a:t>
            </a:r>
            <a:r>
              <a:rPr lang="en-US" altLang="ja-JP" sz="2800" dirty="0" smtClean="0">
                <a:solidFill>
                  <a:prstClr val="black"/>
                </a:solidFill>
              </a:rPr>
              <a:t>, </a:t>
            </a:r>
            <a:r>
              <a:rPr lang="ja-JP" altLang="en-US" sz="2800" dirty="0" smtClean="0">
                <a:solidFill>
                  <a:prstClr val="black"/>
                </a:solidFill>
              </a:rPr>
              <a:t>￢</a:t>
            </a:r>
            <a:r>
              <a:rPr lang="en-US" altLang="ja-JP" sz="2800" dirty="0" smtClean="0">
                <a:solidFill>
                  <a:prstClr val="black"/>
                </a:solidFill>
              </a:rPr>
              <a:t>, 0, 1}</a:t>
            </a:r>
          </a:p>
        </p:txBody>
      </p:sp>
    </p:spTree>
    <p:extLst>
      <p:ext uri="{BB962C8B-B14F-4D97-AF65-F5344CB8AC3E}">
        <p14:creationId xmlns:p14="http://schemas.microsoft.com/office/powerpoint/2010/main" val="15742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6346</TotalTime>
  <Words>1468</Words>
  <Application>Microsoft Office PowerPoint</Application>
  <PresentationFormat>画面に合わせる (4:3)</PresentationFormat>
  <Paragraphs>275</Paragraphs>
  <Slides>23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テーマ</vt:lpstr>
      <vt:lpstr>Circuit Complexity and Derandomization</vt:lpstr>
      <vt:lpstr>Layout</vt:lpstr>
      <vt:lpstr>Deterministic v.s. Randomized Algorithms for (Decision) Problems</vt:lpstr>
      <vt:lpstr>Deterministic v.s. Randomized Algorithms for (Decision) Problems</vt:lpstr>
      <vt:lpstr>Derandomization Conjecture</vt:lpstr>
      <vt:lpstr>Class BPP</vt:lpstr>
      <vt:lpstr>Nondeterministic Version</vt:lpstr>
      <vt:lpstr>Hardness vs. Randomness Trade-offs [Yao ’82, Blum &amp; Micali ’84]</vt:lpstr>
      <vt:lpstr>Circuit</vt:lpstr>
      <vt:lpstr>Circuit</vt:lpstr>
      <vt:lpstr>Circuit Complexity</vt:lpstr>
      <vt:lpstr>Computational Power of Circuits</vt:lpstr>
      <vt:lpstr>NP vs. P and Circuits</vt:lpstr>
      <vt:lpstr>Current Status</vt:lpstr>
      <vt:lpstr>Hardness vs. Randomness Trade-offs [Yao ’82, Blum &amp; Micali ’84]</vt:lpstr>
      <vt:lpstr>Proof Sketch</vt:lpstr>
      <vt:lpstr>Proof Sketch</vt:lpstr>
      <vt:lpstr>Proof Sketch</vt:lpstr>
      <vt:lpstr>Proof Sketch</vt:lpstr>
      <vt:lpstr>Proof Sketch</vt:lpstr>
      <vt:lpstr>Is Circuit Complexity Essential?</vt:lpstr>
      <vt:lpstr>PowerPoint プレゼンテーション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of the Project  “Exploring the Limit of Computation (ELC)” and  the Current Status of “NP versus P” Conjecture</dc:title>
  <dc:creator>kawachi</dc:creator>
  <cp:lastModifiedBy>Akinori</cp:lastModifiedBy>
  <cp:revision>363</cp:revision>
  <dcterms:created xsi:type="dcterms:W3CDTF">2012-11-06T23:59:02Z</dcterms:created>
  <dcterms:modified xsi:type="dcterms:W3CDTF">2014-03-01T00:28:18Z</dcterms:modified>
</cp:coreProperties>
</file>