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257" r:id="rId3"/>
    <p:sldId id="297" r:id="rId4"/>
    <p:sldId id="276" r:id="rId5"/>
    <p:sldId id="258" r:id="rId6"/>
    <p:sldId id="294" r:id="rId7"/>
    <p:sldId id="295" r:id="rId8"/>
    <p:sldId id="280" r:id="rId9"/>
    <p:sldId id="277" r:id="rId10"/>
    <p:sldId id="284" r:id="rId11"/>
    <p:sldId id="285" r:id="rId12"/>
    <p:sldId id="259" r:id="rId13"/>
    <p:sldId id="298" r:id="rId14"/>
    <p:sldId id="260" r:id="rId15"/>
    <p:sldId id="261" r:id="rId16"/>
    <p:sldId id="299" r:id="rId17"/>
    <p:sldId id="262" r:id="rId18"/>
    <p:sldId id="264" r:id="rId19"/>
    <p:sldId id="278" r:id="rId20"/>
    <p:sldId id="279" r:id="rId21"/>
    <p:sldId id="263" r:id="rId22"/>
    <p:sldId id="265" r:id="rId23"/>
    <p:sldId id="266" r:id="rId24"/>
    <p:sldId id="267" r:id="rId25"/>
    <p:sldId id="286" r:id="rId26"/>
    <p:sldId id="287" r:id="rId27"/>
    <p:sldId id="268" r:id="rId28"/>
    <p:sldId id="290" r:id="rId29"/>
    <p:sldId id="288" r:id="rId30"/>
    <p:sldId id="291" r:id="rId31"/>
    <p:sldId id="289" r:id="rId32"/>
    <p:sldId id="292" r:id="rId33"/>
    <p:sldId id="269" r:id="rId34"/>
    <p:sldId id="270" r:id="rId35"/>
    <p:sldId id="293" r:id="rId36"/>
    <p:sldId id="271" r:id="rId37"/>
    <p:sldId id="272" r:id="rId38"/>
    <p:sldId id="282" r:id="rId39"/>
    <p:sldId id="283" r:id="rId40"/>
    <p:sldId id="281" r:id="rId41"/>
    <p:sldId id="296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hra Sedigh Sarvestani" initials="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C41"/>
    <a:srgbClr val="324A63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40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04T14:06:54.509" idx="9">
    <p:pos x="5120" y="3600"/>
    <p:text>Is this a sentence? Read it out loud. It sounds strange to me.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04T14:07:41.695" idx="8">
    <p:pos x="5572" y="1164"/>
    <p:text>I am unable to edit this slide. Please make the subscripts actual subscripts. Right now they are inline with the base of the other letters, rather than below them. 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6-01-04T04:23:42.011" idx="10">
    <p:pos x="4849" y="3409"/>
    <p:text>What does this mean?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F8C39-9C87-AD49-89B4-1636BB3294E4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E48D7-D49D-6E42-8222-395994D0A9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22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CE7A66-5F0E-3B40-A4E0-CBBF5A61C521}" type="datetimeFigureOut">
              <a:rPr lang="en-US" smtClean="0"/>
              <a:t>1/4/2016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6334-9971-A84D-B96B-5794FBA17E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314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een-panormic_rv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45C4-0106-B147-A20C-95C2AC211909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22329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7892"/>
            <a:ext cx="8229600" cy="4220806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  <a:lvl2pPr>
              <a:defRPr>
                <a:latin typeface="Arial"/>
                <a:cs typeface="Arial"/>
              </a:defRPr>
            </a:lvl2pPr>
            <a:lvl3pPr>
              <a:defRPr>
                <a:latin typeface="Arial"/>
                <a:cs typeface="Arial"/>
              </a:defRPr>
            </a:lvl3pPr>
            <a:lvl4pPr>
              <a:defRPr>
                <a:latin typeface="Arial"/>
                <a:cs typeface="Arial"/>
              </a:defRPr>
            </a:lvl4pPr>
            <a:lvl5pPr>
              <a:defRPr>
                <a:latin typeface="Arial"/>
                <a:cs typeface="Arial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B9C6A63-7CF2-8B46-A8A9-2626840E8049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10965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10965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238CE9EB-A0D6-E34E-971D-50702DF8926E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45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0008"/>
            <a:ext cx="4038600" cy="4204524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0007"/>
            <a:ext cx="4038600" cy="4204525"/>
          </a:xfrm>
        </p:spPr>
        <p:txBody>
          <a:bodyPr/>
          <a:lstStyle>
            <a:lvl1pPr>
              <a:defRPr sz="2800">
                <a:latin typeface="Arial"/>
                <a:cs typeface="Arial"/>
              </a:defRPr>
            </a:lvl1pPr>
            <a:lvl2pPr>
              <a:defRPr sz="24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161C27FA-1480-3A4B-9FA6-865DEE3FF68E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50517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50517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1747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61984"/>
            <a:ext cx="4040188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61984"/>
            <a:ext cx="4041775" cy="3670555"/>
          </a:xfrm>
        </p:spPr>
        <p:txBody>
          <a:bodyPr/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600">
                <a:latin typeface="Arial"/>
                <a:cs typeface="Arial"/>
              </a:defRPr>
            </a:lvl4pPr>
            <a:lvl5pPr>
              <a:defRPr sz="16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FF91906-9F5E-B842-AA7C-51C8175798C0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78334"/>
            <a:ext cx="2895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78334"/>
            <a:ext cx="2133600" cy="365125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1881"/>
            <a:ext cx="8229600" cy="1143000"/>
          </a:xfr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A1F41B92-F8EB-0346-A41B-593A396A7B8D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CD24A-6FEF-8D47-AC58-C863EE82296E}" type="datetime1">
              <a:rPr lang="en-US" smtClean="0"/>
              <a:t>1/4/2016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  <a:cs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7AAE151C-98B2-424A-8220-F26307199E37}" type="datetime1">
              <a:rPr lang="en-US" smtClean="0"/>
              <a:t>1/4/2016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23F09-65D8-EA46-BC46-EB5B9D5CDC22}" type="datetime1">
              <a:rPr lang="en-US" smtClean="0"/>
              <a:t>1/4/2016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DF3B2-5B0F-514C-AE92-94CAAA68DD3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green-stripe.jpg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4" y="0"/>
            <a:ext cx="9231965" cy="692505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comments" Target="../comments/commen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>
              <a:defRPr b="1" baseline="0">
                <a:solidFill>
                  <a:srgbClr val="1B6917"/>
                </a:solidFill>
                <a:latin typeface="Arial"/>
                <a:cs typeface="Arial"/>
              </a:defRPr>
            </a:lvl1pPr>
          </a:lstStyle>
          <a:p>
            <a:pPr lvl="0" algn="ctr">
              <a:spcBef>
                <a:spcPct val="0"/>
              </a:spcBef>
              <a:defRPr/>
            </a:pPr>
            <a:r>
              <a:rPr lang="en-US" sz="4400" dirty="0">
                <a:solidFill>
                  <a:schemeClr val="bg1"/>
                </a:solidFill>
                <a:ea typeface="+mj-ea"/>
              </a:rPr>
              <a:t>Survivability Analysis for Complex Networked Systems</a:t>
            </a:r>
            <a:r>
              <a:rPr lang="en-US" sz="4400" dirty="0" smtClean="0">
                <a:solidFill>
                  <a:schemeClr val="bg1"/>
                </a:solidFill>
                <a:ea typeface="+mj-ea"/>
              </a:rPr>
              <a:t>:</a:t>
            </a:r>
          </a:p>
          <a:p>
            <a:pPr lvl="0" algn="ctr">
              <a:spcBef>
                <a:spcPct val="0"/>
              </a:spcBef>
              <a:defRPr/>
            </a:pPr>
            <a:r>
              <a:rPr lang="en-US" sz="4400" dirty="0" smtClean="0">
                <a:solidFill>
                  <a:schemeClr val="bg1"/>
                </a:solidFill>
                <a:ea typeface="+mj-ea"/>
              </a:rPr>
              <a:t>A </a:t>
            </a:r>
            <a:r>
              <a:rPr lang="en-US" sz="4400" dirty="0">
                <a:solidFill>
                  <a:schemeClr val="bg1"/>
                </a:solidFill>
                <a:ea typeface="+mj-ea"/>
              </a:rPr>
              <a:t>Case Study on Smart </a:t>
            </a:r>
            <a:r>
              <a:rPr lang="en-US" sz="4400" dirty="0" smtClean="0">
                <a:solidFill>
                  <a:schemeClr val="bg1"/>
                </a:solidFill>
                <a:ea typeface="+mj-ea"/>
              </a:rPr>
              <a:t>Grids</a:t>
            </a:r>
            <a:endParaRPr kumimoji="0" lang="en-US" sz="4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>
                <a:solidFill>
                  <a:srgbClr val="40403E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spcBef>
                <a:spcPct val="20000"/>
              </a:spcBef>
              <a:defRPr/>
            </a:pPr>
            <a:r>
              <a:rPr lang="en-US" sz="3200" dirty="0" err="1">
                <a:solidFill>
                  <a:srgbClr val="FCDC41"/>
                </a:solidFill>
              </a:rPr>
              <a:t>Koosha</a:t>
            </a:r>
            <a:r>
              <a:rPr lang="en-US" sz="3200" dirty="0">
                <a:solidFill>
                  <a:srgbClr val="FCDC41"/>
                </a:solidFill>
              </a:rPr>
              <a:t> </a:t>
            </a:r>
            <a:r>
              <a:rPr lang="en-US" sz="3200" dirty="0" err="1" smtClean="0">
                <a:solidFill>
                  <a:srgbClr val="FCDC41"/>
                </a:solidFill>
              </a:rPr>
              <a:t>Marashi</a:t>
            </a:r>
            <a:endParaRPr lang="en-US" sz="3200" dirty="0" smtClean="0">
              <a:solidFill>
                <a:srgbClr val="FCDC41"/>
              </a:solidFill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3200" dirty="0" smtClean="0">
                <a:solidFill>
                  <a:srgbClr val="FCDC41"/>
                </a:solidFill>
              </a:rPr>
              <a:t>Mark Woodard</a:t>
            </a:r>
          </a:p>
          <a:p>
            <a:pPr lvl="0">
              <a:spcBef>
                <a:spcPct val="20000"/>
              </a:spcBef>
              <a:defRPr/>
            </a:pPr>
            <a:r>
              <a:rPr lang="en-US" sz="3200" dirty="0" err="1" smtClean="0">
                <a:solidFill>
                  <a:srgbClr val="FCDC41"/>
                </a:solidFill>
              </a:rPr>
              <a:t>Sahra</a:t>
            </a:r>
            <a:r>
              <a:rPr lang="en-US" sz="3200" dirty="0" smtClean="0">
                <a:solidFill>
                  <a:srgbClr val="FCDC41"/>
                </a:solidFill>
              </a:rPr>
              <a:t> </a:t>
            </a:r>
            <a:r>
              <a:rPr lang="en-US" sz="3200" dirty="0" err="1">
                <a:solidFill>
                  <a:srgbClr val="FCDC41"/>
                </a:solidFill>
              </a:rPr>
              <a:t>Sedigh</a:t>
            </a:r>
            <a:r>
              <a:rPr lang="en-US" sz="3200" dirty="0">
                <a:solidFill>
                  <a:srgbClr val="FCDC41"/>
                </a:solidFill>
              </a:rPr>
              <a:t> </a:t>
            </a:r>
            <a:r>
              <a:rPr lang="en-US" sz="3200" dirty="0" err="1" smtClean="0">
                <a:solidFill>
                  <a:srgbClr val="FCDC41"/>
                </a:solidFill>
              </a:rPr>
              <a:t>Sarvestani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CDC4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 Definitions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5823" y="1847892"/>
                <a:ext cx="8229600" cy="42208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“Suppose </a:t>
                </a:r>
                <a:r>
                  <a:rPr lang="en-US" dirty="0"/>
                  <a:t>a measure of interest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has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just before a failure occurs. The survivability behavior can be depicted by the following attributes: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the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just after the failure occurs;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maximum difference between the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after </a:t>
                </a:r>
                <a:r>
                  <a:rPr lang="en-US" dirty="0"/>
                  <a:t>the failure;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the restored value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after some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US" dirty="0" smtClean="0"/>
                  <a:t>;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 smtClean="0"/>
                  <a:t>is </a:t>
                </a:r>
                <a:r>
                  <a:rPr lang="en-US" dirty="0"/>
                  <a:t>the time for the system to restore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.” [ANSI T1A1.2 Committee]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823" y="1847892"/>
                <a:ext cx="8229600" cy="4220806"/>
              </a:xfrm>
              <a:blipFill rotWithShape="0">
                <a:blip r:embed="rId3"/>
                <a:stretch>
                  <a:fillRect l="-1556" t="-3030" r="-667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7697177"/>
              </p:ext>
            </p:extLst>
          </p:nvPr>
        </p:nvGraphicFramePr>
        <p:xfrm>
          <a:off x="4394200" y="23622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" name="Equation" r:id="rId4" imgW="914400" imgH="198720" progId="Equation.DSMT4">
                  <p:embed/>
                </p:oleObj>
              </mc:Choice>
              <mc:Fallback>
                <p:oleObj name="Equation" r:id="rId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94200" y="23622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94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Survivable </a:t>
            </a:r>
            <a:r>
              <a:rPr lang="en-US" dirty="0" smtClean="0"/>
              <a:t>Behavior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2017"/>
            <a:ext cx="8229600" cy="422080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From T1A1.2 definition </a:t>
            </a:r>
            <a:r>
              <a:rPr lang="en-US" dirty="0"/>
              <a:t>of </a:t>
            </a:r>
            <a:r>
              <a:rPr lang="en-US" dirty="0" smtClean="0"/>
              <a:t>survivability, we </a:t>
            </a:r>
            <a:r>
              <a:rPr lang="en-US" dirty="0"/>
              <a:t>conclude </a:t>
            </a:r>
            <a:r>
              <a:rPr lang="en-US" dirty="0" smtClean="0"/>
              <a:t>that a system with the following behavior attains a higher level of survivability:</a:t>
            </a:r>
            <a:endParaRPr lang="en-US" dirty="0"/>
          </a:p>
          <a:p>
            <a:r>
              <a:rPr lang="en-US" dirty="0" smtClean="0"/>
              <a:t>“Graceful Degradation” minimizes </a:t>
            </a:r>
            <a:r>
              <a:rPr lang="en-US" dirty="0"/>
              <a:t>rate of </a:t>
            </a:r>
            <a:r>
              <a:rPr lang="en-US" dirty="0" smtClean="0"/>
              <a:t>failure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“Failure Resistance” minimizes maximum “depth </a:t>
            </a:r>
            <a:r>
              <a:rPr lang="en-US" dirty="0"/>
              <a:t>of </a:t>
            </a:r>
            <a:r>
              <a:rPr lang="en-US" dirty="0" smtClean="0"/>
              <a:t>failure”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Failures can be compared </a:t>
            </a:r>
            <a:r>
              <a:rPr lang="en-US" dirty="0"/>
              <a:t>and </a:t>
            </a:r>
            <a:r>
              <a:rPr lang="en-US" dirty="0" smtClean="0"/>
              <a:t>analyzed based </a:t>
            </a:r>
            <a:r>
              <a:rPr lang="en-US" dirty="0"/>
              <a:t>on their survivable behavior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6770198"/>
              </p:ext>
            </p:extLst>
          </p:nvPr>
        </p:nvGraphicFramePr>
        <p:xfrm>
          <a:off x="941696" y="3030843"/>
          <a:ext cx="723900" cy="911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3" imgW="342720" imgH="431640" progId="Equation.DSMT4">
                  <p:embed/>
                </p:oleObj>
              </mc:Choice>
              <mc:Fallback>
                <p:oleObj name="Equation" r:id="rId3" imgW="3427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1696" y="3030843"/>
                        <a:ext cx="723900" cy="911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076216"/>
              </p:ext>
            </p:extLst>
          </p:nvPr>
        </p:nvGraphicFramePr>
        <p:xfrm>
          <a:off x="941696" y="4368794"/>
          <a:ext cx="2253572" cy="585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Equation" r:id="rId5" imgW="977760" imgH="253800" progId="Equation.DSMT4">
                  <p:embed/>
                </p:oleObj>
              </mc:Choice>
              <mc:Fallback>
                <p:oleObj name="Equation" r:id="rId5" imgW="977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1696" y="4368794"/>
                        <a:ext cx="2253572" cy="5853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521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Survivability Evaluation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First</a:t>
            </a:r>
            <a:r>
              <a:rPr lang="en-US" dirty="0"/>
              <a:t>, a set of failure cases is selected to evaluate the system. Each failure case is simulated producing a figure-of-merit (FOM) over time. </a:t>
            </a:r>
          </a:p>
          <a:p>
            <a:r>
              <a:rPr lang="en-US" dirty="0"/>
              <a:t>Second, survivability analysis of the simulation results is conducted by examining the rate and depth of degradation of the FOM.</a:t>
            </a:r>
          </a:p>
          <a:p>
            <a:r>
              <a:rPr lang="en-US" dirty="0"/>
              <a:t>Third, critical components are selected and hardened. Components of the systems whose failures are comparatively more important based on the severity and/or relative frequency of involvement in system-level failures are selected for hardening.</a:t>
            </a:r>
          </a:p>
          <a:p>
            <a:r>
              <a:rPr lang="en-US" dirty="0"/>
              <a:t>The process is repeated as necessary until the desired survivable behavior is achieved</a:t>
            </a:r>
            <a:r>
              <a:rPr lang="en-US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74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Failure </a:t>
            </a:r>
            <a:r>
              <a:rPr lang="en-US" dirty="0"/>
              <a:t>Cases to </a:t>
            </a:r>
            <a:r>
              <a:rPr lang="en-US" dirty="0" smtClean="0"/>
              <a:t>Simulate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Important </a:t>
            </a:r>
            <a:r>
              <a:rPr lang="en-US" dirty="0"/>
              <a:t>and difficult task for large systems</a:t>
            </a:r>
          </a:p>
          <a:p>
            <a:pPr lvl="1"/>
            <a:r>
              <a:rPr lang="en-US" dirty="0"/>
              <a:t>Infeasible to cover all possible system states as set of system states grows exponentially with the growth of the system.</a:t>
            </a:r>
          </a:p>
          <a:p>
            <a:pPr lvl="1"/>
            <a:r>
              <a:rPr lang="en-US" dirty="0"/>
              <a:t>Missing plausible cases with catastrophic consequences will severely impact the quality of the evaluation.</a:t>
            </a:r>
          </a:p>
          <a:p>
            <a:r>
              <a:rPr lang="en-US" dirty="0"/>
              <a:t>The number of concurrent failures in cyber and physical networks is determined based on respective probabilities of their failure.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69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Survivable Behavior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Compare </a:t>
            </a:r>
            <a:r>
              <a:rPr lang="en-US" dirty="0"/>
              <a:t>failures cases based on survivable </a:t>
            </a:r>
            <a:r>
              <a:rPr lang="en-US" dirty="0" smtClean="0"/>
              <a:t>behavior</a:t>
            </a:r>
          </a:p>
          <a:p>
            <a:pPr lvl="1"/>
            <a:r>
              <a:rPr lang="en-US" dirty="0" smtClean="0"/>
              <a:t>Each </a:t>
            </a:r>
            <a:r>
              <a:rPr lang="en-US" dirty="0"/>
              <a:t>simulation produces a set of FOM levels at time observations</a:t>
            </a:r>
            <a:endParaRPr lang="en-US" dirty="0" smtClean="0"/>
          </a:p>
          <a:p>
            <a:pPr lvl="1"/>
            <a:r>
              <a:rPr lang="en-US" dirty="0" smtClean="0"/>
              <a:t>Extract maximum </a:t>
            </a:r>
            <a:r>
              <a:rPr lang="en-US" dirty="0"/>
              <a:t>rate and depth of </a:t>
            </a:r>
            <a:r>
              <a:rPr lang="en-US" dirty="0" smtClean="0"/>
              <a:t>failure from </a:t>
            </a:r>
            <a:r>
              <a:rPr lang="en-US" dirty="0"/>
              <a:t>the </a:t>
            </a:r>
            <a:r>
              <a:rPr lang="en-US" dirty="0" smtClean="0"/>
              <a:t>results</a:t>
            </a:r>
          </a:p>
          <a:p>
            <a:pPr lvl="1"/>
            <a:r>
              <a:rPr lang="en-US" dirty="0" smtClean="0"/>
              <a:t>Plotted </a:t>
            </a:r>
            <a:r>
              <a:rPr lang="en-US" dirty="0"/>
              <a:t>on a 2-dimensional color intensity </a:t>
            </a:r>
            <a:r>
              <a:rPr lang="en-US" dirty="0" smtClean="0"/>
              <a:t>histogram</a:t>
            </a:r>
          </a:p>
          <a:p>
            <a:pPr lvl="1"/>
            <a:r>
              <a:rPr lang="en-US" dirty="0" smtClean="0"/>
              <a:t>Detect clusters using visual analysis or any </a:t>
            </a:r>
            <a:r>
              <a:rPr lang="en-US" dirty="0"/>
              <a:t>clustering </a:t>
            </a:r>
            <a:r>
              <a:rPr lang="en-US" dirty="0" smtClean="0"/>
              <a:t>algorithm</a:t>
            </a:r>
          </a:p>
          <a:p>
            <a:endParaRPr lang="en-US" dirty="0" smtClean="0"/>
          </a:p>
          <a:p>
            <a:r>
              <a:rPr lang="en-US" dirty="0" smtClean="0"/>
              <a:t>Ideal system: one </a:t>
            </a:r>
            <a:r>
              <a:rPr lang="en-US" dirty="0"/>
              <a:t>cluster </a:t>
            </a:r>
            <a:r>
              <a:rPr lang="en-US" dirty="0" smtClean="0"/>
              <a:t>near </a:t>
            </a:r>
            <a:r>
              <a:rPr lang="en-US" dirty="0"/>
              <a:t>the origin </a:t>
            </a:r>
            <a:r>
              <a:rPr lang="en-US" dirty="0" smtClean="0"/>
              <a:t>characterized </a:t>
            </a:r>
            <a:r>
              <a:rPr lang="en-US" dirty="0"/>
              <a:t>by slow and minimal </a:t>
            </a:r>
            <a:r>
              <a:rPr lang="en-US" dirty="0" smtClean="0"/>
              <a:t>degradation</a:t>
            </a:r>
          </a:p>
          <a:p>
            <a:endParaRPr lang="en-US" dirty="0" smtClean="0"/>
          </a:p>
          <a:p>
            <a:r>
              <a:rPr lang="en-US" dirty="0" smtClean="0"/>
              <a:t>Clusters </a:t>
            </a:r>
            <a:r>
              <a:rPr lang="en-US" dirty="0"/>
              <a:t>outside of this </a:t>
            </a:r>
            <a:r>
              <a:rPr lang="en-US" dirty="0" smtClean="0"/>
              <a:t>area demonstrate </a:t>
            </a:r>
            <a:r>
              <a:rPr lang="en-US" dirty="0"/>
              <a:t>non-survivable </a:t>
            </a:r>
            <a:r>
              <a:rPr lang="en-US" dirty="0" smtClean="0"/>
              <a:t>behavior.</a:t>
            </a:r>
          </a:p>
          <a:p>
            <a:endParaRPr lang="en-US" dirty="0" smtClean="0"/>
          </a:p>
          <a:p>
            <a:r>
              <a:rPr lang="en-US" dirty="0" smtClean="0"/>
              <a:t>Clusters </a:t>
            </a:r>
            <a:r>
              <a:rPr lang="en-US" dirty="0"/>
              <a:t>can be used to compare systems using various clustering </a:t>
            </a:r>
            <a:r>
              <a:rPr lang="en-US" dirty="0" smtClean="0"/>
              <a:t>metrics.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20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Hardening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Components </a:t>
            </a:r>
            <a:r>
              <a:rPr lang="en-US" dirty="0"/>
              <a:t>ranked based on their contribution to the overall survivability of the system determined by their </a:t>
            </a:r>
            <a:r>
              <a:rPr lang="en-US" b="1" dirty="0"/>
              <a:t>Fragility</a:t>
            </a:r>
            <a:r>
              <a:rPr lang="en-US" dirty="0"/>
              <a:t> and </a:t>
            </a:r>
            <a:r>
              <a:rPr lang="en-US" b="1" dirty="0"/>
              <a:t>Criticality </a:t>
            </a:r>
            <a:endParaRPr lang="en-US" b="1" dirty="0" smtClean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Fragility:</a:t>
            </a:r>
            <a:r>
              <a:rPr lang="en-US" dirty="0" smtClean="0"/>
              <a:t> the </a:t>
            </a:r>
            <a:r>
              <a:rPr lang="en-US" dirty="0"/>
              <a:t>number of times </a:t>
            </a:r>
            <a:r>
              <a:rPr lang="en-US" dirty="0" smtClean="0"/>
              <a:t>a </a:t>
            </a:r>
            <a:r>
              <a:rPr lang="en-US" dirty="0"/>
              <a:t>component of the system has experienced failure among </a:t>
            </a:r>
            <a:r>
              <a:rPr lang="en-US" dirty="0" smtClean="0"/>
              <a:t>all simulated </a:t>
            </a:r>
            <a:r>
              <a:rPr lang="en-US" dirty="0"/>
              <a:t>failure </a:t>
            </a:r>
            <a:r>
              <a:rPr lang="en-US" dirty="0" smtClean="0"/>
              <a:t>cases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Criticality:</a:t>
            </a:r>
            <a:r>
              <a:rPr lang="en-US" dirty="0" smtClean="0"/>
              <a:t> the </a:t>
            </a:r>
            <a:r>
              <a:rPr lang="en-US" dirty="0"/>
              <a:t>immediate </a:t>
            </a:r>
            <a:r>
              <a:rPr lang="en-US" dirty="0" smtClean="0"/>
              <a:t>impact (</a:t>
            </a:r>
            <a:r>
              <a:rPr lang="en-US" dirty="0"/>
              <a:t>survivable </a:t>
            </a:r>
            <a:r>
              <a:rPr lang="en-US" dirty="0" smtClean="0"/>
              <a:t>behavior) </a:t>
            </a:r>
            <a:r>
              <a:rPr lang="en-US" dirty="0"/>
              <a:t>of </a:t>
            </a:r>
            <a:r>
              <a:rPr lang="en-US" dirty="0" smtClean="0"/>
              <a:t>a component’s </a:t>
            </a:r>
            <a:r>
              <a:rPr lang="en-US" dirty="0"/>
              <a:t>failure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39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Hardening Priority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Fragility and Criticality are combined to rank components based on their </a:t>
            </a:r>
            <a:r>
              <a:rPr lang="en-US" b="1" dirty="0"/>
              <a:t>Priority</a:t>
            </a:r>
            <a:r>
              <a:rPr lang="en-US" dirty="0"/>
              <a:t> for hardening.</a:t>
            </a:r>
          </a:p>
          <a:p>
            <a:pPr lvl="1"/>
            <a:r>
              <a:rPr lang="en-US" b="1" dirty="0"/>
              <a:t>Priority </a:t>
            </a:r>
            <a:r>
              <a:rPr lang="en-US" dirty="0"/>
              <a:t>= </a:t>
            </a:r>
            <a:r>
              <a:rPr lang="en-US" b="1" dirty="0"/>
              <a:t>Fragility </a:t>
            </a:r>
            <a:r>
              <a:rPr lang="en-US" dirty="0"/>
              <a:t>+ </a:t>
            </a:r>
            <a:r>
              <a:rPr lang="en-US" b="1" dirty="0"/>
              <a:t>Criticality</a:t>
            </a:r>
          </a:p>
          <a:p>
            <a:endParaRPr lang="en-US" dirty="0"/>
          </a:p>
          <a:p>
            <a:r>
              <a:rPr lang="en-US" dirty="0"/>
              <a:t>Components are hardened using Redundancy and </a:t>
            </a:r>
            <a:r>
              <a:rPr lang="en-US" dirty="0" smtClean="0"/>
              <a:t>Diversity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679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IEEE </a:t>
            </a:r>
            <a:r>
              <a:rPr lang="en-US" dirty="0"/>
              <a:t>Power Bus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cases for research purposes</a:t>
            </a:r>
          </a:p>
          <a:p>
            <a:r>
              <a:rPr lang="en-US" dirty="0" smtClean="0"/>
              <a:t>Commonly </a:t>
            </a:r>
            <a:r>
              <a:rPr lang="en-US" dirty="0"/>
              <a:t>studied in the literature</a:t>
            </a:r>
          </a:p>
          <a:p>
            <a:r>
              <a:rPr lang="en-US" dirty="0" smtClean="0"/>
              <a:t>Different </a:t>
            </a:r>
            <a:r>
              <a:rPr lang="en-US" dirty="0"/>
              <a:t>sizes: 9-bus, 14-bus, </a:t>
            </a:r>
            <a:r>
              <a:rPr lang="en-US" dirty="0" smtClean="0"/>
              <a:t>..., </a:t>
            </a:r>
            <a:r>
              <a:rPr lang="en-US" dirty="0"/>
              <a:t>300-bus</a:t>
            </a:r>
          </a:p>
          <a:p>
            <a:r>
              <a:rPr lang="en-US" dirty="0" smtClean="0"/>
              <a:t>Composed </a:t>
            </a:r>
            <a:r>
              <a:rPr lang="en-US" dirty="0"/>
              <a:t>of generators, transmission lines, transformers, </a:t>
            </a:r>
            <a:r>
              <a:rPr lang="en-US" dirty="0" smtClean="0"/>
              <a:t>buses, loads</a:t>
            </a:r>
            <a:r>
              <a:rPr lang="en-US" dirty="0"/>
              <a:t>, and compensators</a:t>
            </a:r>
          </a:p>
          <a:p>
            <a:r>
              <a:rPr lang="en-US" dirty="0" smtClean="0"/>
              <a:t>No </a:t>
            </a:r>
            <a:r>
              <a:rPr lang="en-US" dirty="0"/>
              <a:t>cyber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0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14-Bus Systems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409" y="1566003"/>
            <a:ext cx="4869182" cy="4957342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89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30-Bus Systems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80" y="1614474"/>
            <a:ext cx="4663440" cy="490206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70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Modern </a:t>
            </a:r>
            <a:r>
              <a:rPr lang="en-US" dirty="0"/>
              <a:t>critical infrastructures </a:t>
            </a:r>
            <a:r>
              <a:rPr lang="en-US" dirty="0" smtClean="0"/>
              <a:t>are Cyber-Physical Systems </a:t>
            </a:r>
            <a:r>
              <a:rPr lang="en-US" dirty="0"/>
              <a:t>(</a:t>
            </a:r>
            <a:r>
              <a:rPr lang="en-US" dirty="0" smtClean="0"/>
              <a:t>CPSs)</a:t>
            </a:r>
          </a:p>
          <a:p>
            <a:pPr lvl="1"/>
            <a:r>
              <a:rPr lang="en-US" dirty="0" smtClean="0"/>
              <a:t>Examples: </a:t>
            </a:r>
            <a:r>
              <a:rPr lang="en-US" dirty="0" smtClean="0"/>
              <a:t>smart </a:t>
            </a:r>
            <a:r>
              <a:rPr lang="en-US" dirty="0"/>
              <a:t>grids, intelligent water distribution, and intelligent transportation </a:t>
            </a:r>
            <a:r>
              <a:rPr lang="en-US" dirty="0" smtClean="0"/>
              <a:t>systems</a:t>
            </a:r>
          </a:p>
          <a:p>
            <a:endParaRPr lang="en-US" dirty="0" smtClean="0"/>
          </a:p>
          <a:p>
            <a:r>
              <a:rPr lang="en-US" dirty="0" smtClean="0"/>
              <a:t>Benefits: </a:t>
            </a:r>
          </a:p>
          <a:p>
            <a:pPr lvl="1"/>
            <a:r>
              <a:rPr lang="en-US" dirty="0" smtClean="0"/>
              <a:t>improved </a:t>
            </a:r>
            <a:r>
              <a:rPr lang="en-US" dirty="0"/>
              <a:t>functionality of physical infrastructures by utilizing </a:t>
            </a:r>
            <a:r>
              <a:rPr lang="en-US" dirty="0" smtClean="0"/>
              <a:t>cyber components</a:t>
            </a:r>
          </a:p>
          <a:p>
            <a:endParaRPr lang="en-US" dirty="0" smtClean="0"/>
          </a:p>
          <a:p>
            <a:r>
              <a:rPr lang="en-US" dirty="0" smtClean="0"/>
              <a:t>Hazards: </a:t>
            </a:r>
          </a:p>
          <a:p>
            <a:pPr lvl="1"/>
            <a:r>
              <a:rPr lang="en-US" dirty="0" smtClean="0"/>
              <a:t>deployed </a:t>
            </a:r>
            <a:r>
              <a:rPr lang="en-US" dirty="0"/>
              <a:t>in environments defined by </a:t>
            </a:r>
            <a:r>
              <a:rPr lang="en-US" dirty="0" smtClean="0"/>
              <a:t>uncertainty</a:t>
            </a:r>
          </a:p>
          <a:p>
            <a:pPr lvl="1"/>
            <a:r>
              <a:rPr lang="en-US" dirty="0" smtClean="0"/>
              <a:t>require </a:t>
            </a:r>
            <a:r>
              <a:rPr lang="en-US" dirty="0" smtClean="0"/>
              <a:t>modeling </a:t>
            </a:r>
            <a:r>
              <a:rPr lang="en-US" dirty="0"/>
              <a:t>and </a:t>
            </a:r>
            <a:r>
              <a:rPr lang="en-US" dirty="0" smtClean="0"/>
              <a:t>analysis of response </a:t>
            </a:r>
            <a:r>
              <a:rPr lang="en-US" dirty="0"/>
              <a:t>to cyber and physical faults, errors, and </a:t>
            </a:r>
            <a:r>
              <a:rPr lang="en-US" dirty="0" smtClean="0"/>
              <a:t>attacks</a:t>
            </a:r>
          </a:p>
          <a:p>
            <a:endParaRPr lang="en-US" dirty="0" smtClean="0"/>
          </a:p>
          <a:p>
            <a:r>
              <a:rPr lang="en-US" dirty="0" smtClean="0"/>
              <a:t>Our approach </a:t>
            </a:r>
            <a:r>
              <a:rPr lang="en-US" dirty="0" smtClean="0"/>
              <a:t>is to:</a:t>
            </a:r>
          </a:p>
          <a:p>
            <a:pPr lvl="1"/>
            <a:r>
              <a:rPr lang="en-US" dirty="0" smtClean="0"/>
              <a:t>simulate failure cases of a networked system and </a:t>
            </a:r>
            <a:r>
              <a:rPr lang="en-US" smtClean="0"/>
              <a:t>evaluate </a:t>
            </a:r>
            <a:r>
              <a:rPr lang="en-US" smtClean="0"/>
              <a:t>survivability</a:t>
            </a:r>
            <a:endParaRPr lang="en-US" dirty="0" smtClean="0"/>
          </a:p>
          <a:p>
            <a:pPr lvl="1"/>
            <a:r>
              <a:rPr lang="en-US" dirty="0" smtClean="0"/>
              <a:t>find susceptible critical </a:t>
            </a:r>
            <a:r>
              <a:rPr lang="en-US" dirty="0" smtClean="0"/>
              <a:t>components </a:t>
            </a:r>
            <a:r>
              <a:rPr lang="en-US" dirty="0" smtClean="0"/>
              <a:t>that need to be fortified for an improved design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57-Bus Systems</a:t>
            </a:r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407" y="1497330"/>
            <a:ext cx="4481186" cy="5143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08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Smart Grid Simulator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Power System Analysis Toolbox (PSAT</a:t>
            </a:r>
            <a:r>
              <a:rPr lang="en-US" dirty="0" smtClean="0"/>
              <a:t>) :</a:t>
            </a:r>
            <a:endParaRPr lang="en-US" dirty="0"/>
          </a:p>
          <a:p>
            <a:pPr lvl="1"/>
            <a:r>
              <a:rPr lang="en-US" dirty="0" smtClean="0"/>
              <a:t>Open-source </a:t>
            </a:r>
            <a:r>
              <a:rPr lang="en-US" dirty="0"/>
              <a:t>MATLAB based toolbox for simulating power systems</a:t>
            </a:r>
          </a:p>
          <a:p>
            <a:pPr lvl="1"/>
            <a:r>
              <a:rPr lang="en-US" dirty="0" smtClean="0"/>
              <a:t>Includes </a:t>
            </a:r>
            <a:r>
              <a:rPr lang="en-US" dirty="0"/>
              <a:t>basic protection and monitoring devices</a:t>
            </a:r>
          </a:p>
          <a:p>
            <a:pPr lvl="1"/>
            <a:r>
              <a:rPr lang="en-US" dirty="0" smtClean="0"/>
              <a:t>Our modifications</a:t>
            </a:r>
            <a:r>
              <a:rPr lang="en-US" dirty="0"/>
              <a:t>:</a:t>
            </a:r>
          </a:p>
          <a:p>
            <a:pPr lvl="2"/>
            <a:r>
              <a:rPr lang="en-US" dirty="0" smtClean="0"/>
              <a:t>Measurement </a:t>
            </a:r>
            <a:r>
              <a:rPr lang="en-US" dirty="0"/>
              <a:t>system</a:t>
            </a:r>
          </a:p>
          <a:p>
            <a:pPr lvl="2"/>
            <a:r>
              <a:rPr lang="en-US" dirty="0" smtClean="0"/>
              <a:t>Dynamic </a:t>
            </a:r>
            <a:r>
              <a:rPr lang="en-US" dirty="0"/>
              <a:t>decision making algorithm</a:t>
            </a:r>
          </a:p>
          <a:p>
            <a:pPr lvl="2"/>
            <a:r>
              <a:rPr lang="en-US" dirty="0" smtClean="0"/>
              <a:t>Programmatically </a:t>
            </a:r>
            <a:r>
              <a:rPr lang="en-US" dirty="0"/>
              <a:t>modify component functional state and settings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5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079"/>
            <a:ext cx="8229600" cy="1143000"/>
          </a:xfrm>
        </p:spPr>
        <p:txBody>
          <a:bodyPr/>
          <a:lstStyle/>
          <a:p>
            <a:r>
              <a:rPr lang="en-US" dirty="0" smtClean="0"/>
              <a:t>Power System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Customer Service Index (CSI)</a:t>
            </a:r>
            <a:endParaRPr lang="en-US" sz="2400" b="0" i="1" dirty="0" smtClean="0">
              <a:latin typeface="Cambria Math" panose="02040503050406030204" pitchFamily="18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Average </a:t>
            </a:r>
            <a:r>
              <a:rPr lang="en-US" dirty="0"/>
              <a:t>Nominal Voltage Error (ANVE</a:t>
            </a:r>
            <a:r>
              <a:rPr lang="en-US" dirty="0" smtClean="0"/>
              <a:t>)</a:t>
            </a:r>
            <a:endParaRPr lang="en-US" dirty="0"/>
          </a:p>
          <a:p>
            <a:endParaRPr lang="en-US" b="0" i="1" dirty="0" smtClean="0">
              <a:latin typeface="Cambria Math" panose="02040503050406030204" pitchFamily="18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409093"/>
              </p:ext>
            </p:extLst>
          </p:nvPr>
        </p:nvGraphicFramePr>
        <p:xfrm>
          <a:off x="842464" y="2562580"/>
          <a:ext cx="7581065" cy="890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Equation" r:id="rId3" imgW="3568680" imgH="419040" progId="Equation.DSMT4">
                  <p:embed/>
                </p:oleObj>
              </mc:Choice>
              <mc:Fallback>
                <p:oleObj name="Equation" r:id="rId3" imgW="3568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42464" y="2562580"/>
                        <a:ext cx="7581065" cy="8903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625"/>
              </p:ext>
            </p:extLst>
          </p:nvPr>
        </p:nvGraphicFramePr>
        <p:xfrm>
          <a:off x="848396" y="4303589"/>
          <a:ext cx="7418602" cy="896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5" imgW="3784320" imgH="457200" progId="Equation.DSMT4">
                  <p:embed/>
                </p:oleObj>
              </mc:Choice>
              <mc:Fallback>
                <p:oleObj name="Equation" r:id="rId5" imgW="378432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48396" y="4303589"/>
                        <a:ext cx="7418602" cy="896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4306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Cases Simulated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faults</a:t>
            </a:r>
          </a:p>
          <a:p>
            <a:pPr lvl="1"/>
            <a:r>
              <a:rPr lang="en-US" dirty="0" smtClean="0"/>
              <a:t>Outage </a:t>
            </a:r>
            <a:r>
              <a:rPr lang="en-US" dirty="0"/>
              <a:t>of a transmission line</a:t>
            </a:r>
          </a:p>
          <a:p>
            <a:pPr lvl="1"/>
            <a:r>
              <a:rPr lang="en-US" dirty="0" smtClean="0"/>
              <a:t>Fault </a:t>
            </a:r>
            <a:r>
              <a:rPr lang="en-US" dirty="0"/>
              <a:t>in a power regulator (FACTS device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r>
              <a:rPr lang="fr-FR" dirty="0" smtClean="0"/>
              <a:t>Cyber </a:t>
            </a:r>
            <a:r>
              <a:rPr lang="en-US" dirty="0" smtClean="0"/>
              <a:t>faults</a:t>
            </a:r>
            <a:r>
              <a:rPr lang="fr-FR" dirty="0" smtClean="0"/>
              <a:t> (manifestations </a:t>
            </a:r>
            <a:r>
              <a:rPr lang="fr-FR" dirty="0"/>
              <a:t>of data corruption)</a:t>
            </a:r>
          </a:p>
          <a:p>
            <a:pPr lvl="1"/>
            <a:r>
              <a:rPr lang="en-US" dirty="0" smtClean="0"/>
              <a:t>Wrong </a:t>
            </a:r>
            <a:r>
              <a:rPr lang="en-US" dirty="0"/>
              <a:t>data from PMUs</a:t>
            </a:r>
          </a:p>
          <a:p>
            <a:pPr lvl="1"/>
            <a:r>
              <a:rPr lang="en-US" dirty="0" smtClean="0"/>
              <a:t>Wrong </a:t>
            </a:r>
            <a:r>
              <a:rPr lang="en-US" dirty="0"/>
              <a:t>commands generated by control algorithm</a:t>
            </a:r>
          </a:p>
          <a:p>
            <a:pPr lvl="1"/>
            <a:r>
              <a:rPr lang="en-US" dirty="0" smtClean="0"/>
              <a:t>Undetected </a:t>
            </a:r>
            <a:r>
              <a:rPr lang="en-US" dirty="0"/>
              <a:t>errors in the communications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8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FOM vs. Time Results: IEEE-14</a:t>
            </a:r>
            <a:endParaRPr lang="en-US" dirty="0"/>
          </a:p>
        </p:txBody>
      </p:sp>
      <p:pic>
        <p:nvPicPr>
          <p:cNvPr id="4" name="Picture 3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" t="1482"/>
          <a:stretch/>
        </p:blipFill>
        <p:spPr>
          <a:xfrm>
            <a:off x="0" y="2545609"/>
            <a:ext cx="4445669" cy="3200400"/>
          </a:xfrm>
          <a:prstGeom prst="rect">
            <a:avLst/>
          </a:prstGeom>
        </p:spPr>
      </p:pic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2882" y="2491018"/>
            <a:ext cx="4379806" cy="32004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797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FOM vs. Time Results: IEEE-30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87" y="2458444"/>
            <a:ext cx="4384159" cy="3200400"/>
          </a:xfrm>
          <a:prstGeom prst="rect">
            <a:avLst/>
          </a:prstGeom>
        </p:spPr>
      </p:pic>
      <p:pic>
        <p:nvPicPr>
          <p:cNvPr id="6" name="Picture 5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7046" y="2495549"/>
            <a:ext cx="4453820" cy="3200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53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FOM vs. Time Results: IEEE-57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25" y="2530545"/>
            <a:ext cx="4534676" cy="3200400"/>
          </a:xfrm>
          <a:prstGeom prst="rect">
            <a:avLst/>
          </a:prstGeom>
        </p:spPr>
      </p:pic>
      <p:pic>
        <p:nvPicPr>
          <p:cNvPr id="4" name="Picture 3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7898" y="2519916"/>
            <a:ext cx="4521496" cy="32004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IEEE-14</a:t>
            </a:r>
            <a:endParaRPr lang="en-US" dirty="0"/>
          </a:p>
        </p:txBody>
      </p:sp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37" y="2430378"/>
            <a:ext cx="4516015" cy="3200400"/>
          </a:xfrm>
          <a:prstGeom prst="rect">
            <a:avLst/>
          </a:prstGeom>
        </p:spPr>
      </p:pic>
      <p:pic>
        <p:nvPicPr>
          <p:cNvPr id="6" name="Picture 5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3925" y="2430926"/>
            <a:ext cx="4486108" cy="3200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62122" y="57835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42285" y="57835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33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IEEE-14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93486" y="1613243"/>
            <a:ext cx="4957019" cy="5125054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IEEE-30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442410"/>
            <a:ext cx="4470067" cy="3200400"/>
          </a:xfrm>
          <a:prstGeom prst="rect">
            <a:avLst/>
          </a:prstGeom>
        </p:spPr>
      </p:pic>
      <p:pic>
        <p:nvPicPr>
          <p:cNvPr id="4" name="Picture 3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38510" y="2442410"/>
            <a:ext cx="4512039" cy="31763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2122" y="57835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285" y="57835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04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approach to evaluate networked system survivable behavior using simulation.</a:t>
            </a:r>
          </a:p>
          <a:p>
            <a:r>
              <a:rPr lang="en-US" dirty="0" smtClean="0"/>
              <a:t>A method for ranking components for hardening based on survivable behavior.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IEEE-30</a:t>
            </a:r>
            <a:endParaRPr lang="en-US" dirty="0"/>
          </a:p>
        </p:txBody>
      </p:sp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" r="1196" b="1"/>
          <a:stretch/>
        </p:blipFill>
        <p:spPr>
          <a:xfrm>
            <a:off x="2069432" y="1696453"/>
            <a:ext cx="4969042" cy="504754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59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IEEE-57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11" y="2462462"/>
            <a:ext cx="4593944" cy="3160298"/>
          </a:xfrm>
          <a:prstGeom prst="rect">
            <a:avLst/>
          </a:prstGeom>
        </p:spPr>
      </p:pic>
      <p:pic>
        <p:nvPicPr>
          <p:cNvPr id="4" name="Picture 3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9551" y="2462453"/>
            <a:ext cx="4507310" cy="31602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2122" y="578358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ANVE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42285" y="578358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4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Survivable Behavior Analysis: IEEE-57</a:t>
            </a:r>
            <a:endParaRPr lang="en-US" dirty="0"/>
          </a:p>
        </p:txBody>
      </p:sp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6"/>
          <a:stretch/>
        </p:blipFill>
        <p:spPr>
          <a:xfrm>
            <a:off x="1925053" y="1564105"/>
            <a:ext cx="5149515" cy="516378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6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Components Hardened in IEEE-57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150" y="1498236"/>
            <a:ext cx="4481186" cy="5143500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84" y="1498236"/>
            <a:ext cx="4471991" cy="514807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54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Hardening Results</a:t>
            </a:r>
            <a:endParaRPr lang="en-US" dirty="0"/>
          </a:p>
        </p:txBody>
      </p:sp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33" y="2526633"/>
            <a:ext cx="4516355" cy="3200400"/>
          </a:xfrm>
          <a:prstGeom prst="rect">
            <a:avLst/>
          </a:prstGeom>
        </p:spPr>
      </p:pic>
      <p:pic>
        <p:nvPicPr>
          <p:cNvPr id="6" name="Picture 5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28388" y="2526633"/>
            <a:ext cx="4579520" cy="3200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42285" y="587502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CSI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 Hardening Results</a:t>
            </a:r>
            <a:endParaRPr lang="en-US" dirty="0"/>
          </a:p>
        </p:txBody>
      </p:sp>
      <p:pic>
        <p:nvPicPr>
          <p:cNvPr id="3" name="Picture 2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9183" y="1575533"/>
            <a:ext cx="5203658" cy="516675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943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Summary:</a:t>
            </a:r>
          </a:p>
          <a:p>
            <a:pPr lvl="1"/>
            <a:r>
              <a:rPr lang="en-US" dirty="0" smtClean="0"/>
              <a:t>Simulation based evaluation of smart grid survivability</a:t>
            </a:r>
          </a:p>
          <a:p>
            <a:pPr lvl="1"/>
            <a:r>
              <a:rPr lang="en-US" dirty="0" smtClean="0"/>
              <a:t>Detection of components that have diminishing affect on survivable behavior and hardening them</a:t>
            </a:r>
          </a:p>
          <a:p>
            <a:r>
              <a:rPr lang="en-US" dirty="0" smtClean="0"/>
              <a:t>Future </a:t>
            </a:r>
            <a:r>
              <a:rPr lang="en-US" dirty="0"/>
              <a:t>Work:</a:t>
            </a:r>
          </a:p>
          <a:p>
            <a:pPr lvl="1"/>
            <a:r>
              <a:rPr lang="en-US" dirty="0" smtClean="0"/>
              <a:t>Applying clustering techniques to automate recognition of </a:t>
            </a:r>
            <a:r>
              <a:rPr lang="en-US" dirty="0"/>
              <a:t>common failure </a:t>
            </a:r>
            <a:r>
              <a:rPr lang="en-US" dirty="0" smtClean="0"/>
              <a:t>sequences</a:t>
            </a:r>
            <a:endParaRPr lang="en-US" dirty="0"/>
          </a:p>
          <a:p>
            <a:pPr lvl="1"/>
            <a:r>
              <a:rPr lang="en-US" dirty="0" smtClean="0"/>
              <a:t>Refining the selection of failure cases to be simulated for a better scalability and accuracy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98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1800" dirty="0" smtClean="0"/>
              <a:t>[1</a:t>
            </a:r>
            <a:r>
              <a:rPr lang="en-US" sz="1800" dirty="0"/>
              <a:t>] A. </a:t>
            </a:r>
            <a:r>
              <a:rPr lang="en-US" sz="1800" dirty="0" err="1"/>
              <a:t>Avritzer</a:t>
            </a:r>
            <a:r>
              <a:rPr lang="en-US" sz="1800" dirty="0"/>
              <a:t>, L. </a:t>
            </a:r>
            <a:r>
              <a:rPr lang="en-US" sz="1800" dirty="0" err="1"/>
              <a:t>Carnevali</a:t>
            </a:r>
            <a:r>
              <a:rPr lang="en-US" sz="1800" dirty="0"/>
              <a:t>, H. </a:t>
            </a:r>
            <a:r>
              <a:rPr lang="en-US" sz="1800" dirty="0" err="1"/>
              <a:t>Ghasemieh</a:t>
            </a:r>
            <a:r>
              <a:rPr lang="en-US" sz="1800" dirty="0"/>
              <a:t>, L. </a:t>
            </a:r>
            <a:r>
              <a:rPr lang="en-US" sz="1800" dirty="0" err="1"/>
              <a:t>Happe</a:t>
            </a:r>
            <a:r>
              <a:rPr lang="en-US" sz="1800" dirty="0"/>
              <a:t>, B. R. </a:t>
            </a:r>
            <a:r>
              <a:rPr lang="en-US" sz="1800" dirty="0" err="1"/>
              <a:t>Haverkort</a:t>
            </a:r>
            <a:r>
              <a:rPr lang="en-US" sz="1800" dirty="0"/>
              <a:t>, A. </a:t>
            </a:r>
            <a:r>
              <a:rPr lang="en-US" sz="1800" dirty="0" err="1"/>
              <a:t>Koziolek</a:t>
            </a:r>
            <a:r>
              <a:rPr lang="en-US" sz="1800" dirty="0"/>
              <a:t>, D. </a:t>
            </a:r>
            <a:r>
              <a:rPr lang="en-US" sz="1800" dirty="0" err="1" smtClean="0"/>
              <a:t>Menasche</a:t>
            </a:r>
            <a:r>
              <a:rPr lang="en-US" sz="1800" dirty="0" smtClean="0"/>
              <a:t>, A</a:t>
            </a:r>
            <a:r>
              <a:rPr lang="en-US" sz="1800" dirty="0"/>
              <a:t>. </a:t>
            </a:r>
            <a:r>
              <a:rPr lang="en-US" sz="1800" dirty="0" err="1"/>
              <a:t>Remke</a:t>
            </a:r>
            <a:r>
              <a:rPr lang="en-US" sz="1800" dirty="0"/>
              <a:t>, S. S. </a:t>
            </a:r>
            <a:r>
              <a:rPr lang="en-US" sz="1800" dirty="0" err="1"/>
              <a:t>Sarvestani</a:t>
            </a:r>
            <a:r>
              <a:rPr lang="en-US" sz="1800" dirty="0"/>
              <a:t>, and E. Vicario, </a:t>
            </a:r>
            <a:r>
              <a:rPr lang="en-US" sz="1800" dirty="0" smtClean="0"/>
              <a:t>“Survivability </a:t>
            </a:r>
            <a:r>
              <a:rPr lang="en-US" sz="1800" dirty="0"/>
              <a:t>evaluation of gas, water and </a:t>
            </a:r>
            <a:r>
              <a:rPr lang="en-US" sz="1800" dirty="0" smtClean="0"/>
              <a:t>electricity infrastructures,” </a:t>
            </a:r>
            <a:r>
              <a:rPr lang="en-US" sz="1800" i="1" dirty="0"/>
              <a:t>in Proc. of the 7th Int. Workshop on Practical </a:t>
            </a:r>
            <a:r>
              <a:rPr lang="en-US" sz="1800" i="1" dirty="0" smtClean="0"/>
              <a:t>Applications </a:t>
            </a:r>
            <a:r>
              <a:rPr lang="en-US" sz="1800" i="1" dirty="0"/>
              <a:t>of Stochastic </a:t>
            </a:r>
            <a:r>
              <a:rPr lang="en-US" sz="1800" i="1" dirty="0" smtClean="0"/>
              <a:t>Modelling (PASM</a:t>
            </a:r>
            <a:r>
              <a:rPr lang="en-US" sz="1800" i="1" dirty="0"/>
              <a:t>)</a:t>
            </a:r>
            <a:r>
              <a:rPr lang="en-US" sz="1800" dirty="0"/>
              <a:t>, </a:t>
            </a:r>
            <a:r>
              <a:rPr lang="en-US" sz="1800" dirty="0" smtClean="0"/>
              <a:t>January </a:t>
            </a:r>
            <a:r>
              <a:rPr lang="en-US" sz="1800" dirty="0"/>
              <a:t>2015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/>
              <a:t>[2] P. E. </a:t>
            </a:r>
            <a:r>
              <a:rPr lang="en-US" sz="1800" dirty="0" err="1"/>
              <a:t>Heegaard</a:t>
            </a:r>
            <a:r>
              <a:rPr lang="en-US" sz="1800" dirty="0"/>
              <a:t> and K. S. Trivedi, </a:t>
            </a:r>
            <a:r>
              <a:rPr lang="en-US" sz="1800" dirty="0" smtClean="0"/>
              <a:t>“Network </a:t>
            </a:r>
            <a:r>
              <a:rPr lang="en-US" sz="1800" dirty="0"/>
              <a:t>survivability modeling</a:t>
            </a:r>
            <a:r>
              <a:rPr lang="en-US" sz="1800" dirty="0" smtClean="0"/>
              <a:t>,” </a:t>
            </a:r>
            <a:r>
              <a:rPr lang="en-US" sz="1800" i="1" dirty="0"/>
              <a:t>Computer Networks</a:t>
            </a:r>
            <a:r>
              <a:rPr lang="en-US" sz="1800" dirty="0"/>
              <a:t>, vol. 53, no. </a:t>
            </a:r>
            <a:r>
              <a:rPr lang="en-US" sz="1800" dirty="0" smtClean="0"/>
              <a:t>8, pp</a:t>
            </a:r>
            <a:r>
              <a:rPr lang="en-US" sz="1800" dirty="0"/>
              <a:t>. </a:t>
            </a:r>
            <a:r>
              <a:rPr lang="en-US" sz="1800" dirty="0" smtClean="0"/>
              <a:t>1215-1234</a:t>
            </a:r>
            <a:r>
              <a:rPr lang="en-US" sz="1800" dirty="0"/>
              <a:t>, 2009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 smtClean="0"/>
              <a:t>[3] </a:t>
            </a:r>
            <a:r>
              <a:rPr lang="en-US" sz="1800" dirty="0"/>
              <a:t>J. C. Knight and K. J. Sullivan, </a:t>
            </a:r>
            <a:r>
              <a:rPr lang="en-US" sz="1800" dirty="0" smtClean="0"/>
              <a:t>“On </a:t>
            </a:r>
            <a:r>
              <a:rPr lang="en-US" sz="1800" dirty="0"/>
              <a:t>the </a:t>
            </a:r>
            <a:r>
              <a:rPr lang="en-US" sz="1800" dirty="0" smtClean="0"/>
              <a:t>definition </a:t>
            </a:r>
            <a:r>
              <a:rPr lang="en-US" sz="1800" dirty="0"/>
              <a:t>of survivability</a:t>
            </a:r>
            <a:r>
              <a:rPr lang="en-US" sz="1800" dirty="0" smtClean="0"/>
              <a:t>,” </a:t>
            </a:r>
            <a:r>
              <a:rPr lang="en-US" sz="1800" i="1" dirty="0"/>
              <a:t>University of Virginia, </a:t>
            </a:r>
            <a:r>
              <a:rPr lang="en-US" sz="1800" i="1" dirty="0" smtClean="0"/>
              <a:t>Department of </a:t>
            </a:r>
            <a:r>
              <a:rPr lang="en-US" sz="1800" i="1" dirty="0"/>
              <a:t>Computer Science, Technical Report CS-TR-33-00</a:t>
            </a:r>
            <a:r>
              <a:rPr lang="en-US" sz="1800" dirty="0"/>
              <a:t>, 2000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 smtClean="0"/>
              <a:t>[4] </a:t>
            </a:r>
            <a:r>
              <a:rPr lang="en-US" sz="1800" dirty="0"/>
              <a:t>Z. S. Ma, </a:t>
            </a:r>
            <a:r>
              <a:rPr lang="en-US" sz="1800" dirty="0" smtClean="0"/>
              <a:t>“A unified definition </a:t>
            </a:r>
            <a:r>
              <a:rPr lang="en-US" sz="1800" dirty="0"/>
              <a:t>for reliability, survivability and resilience inspired by the </a:t>
            </a:r>
            <a:r>
              <a:rPr lang="en-US" sz="1800" dirty="0" smtClean="0"/>
              <a:t>handicap principle </a:t>
            </a:r>
            <a:r>
              <a:rPr lang="en-US" sz="1800" dirty="0"/>
              <a:t>and ecological stability</a:t>
            </a:r>
            <a:r>
              <a:rPr lang="en-US" sz="1800" dirty="0" smtClean="0"/>
              <a:t>,” </a:t>
            </a:r>
            <a:r>
              <a:rPr lang="en-US" sz="1800" i="1" dirty="0"/>
              <a:t>Int. J. of Critical </a:t>
            </a:r>
            <a:r>
              <a:rPr lang="en-US" sz="1800" i="1" dirty="0" smtClean="0"/>
              <a:t> infrastructures</a:t>
            </a:r>
            <a:r>
              <a:rPr lang="en-US" sz="1800" dirty="0"/>
              <a:t>, vol. 8, no. 2-3, pp. </a:t>
            </a:r>
            <a:r>
              <a:rPr lang="en-US" sz="1800" dirty="0" smtClean="0"/>
              <a:t>242-272</a:t>
            </a:r>
            <a:r>
              <a:rPr lang="en-US" sz="1800" dirty="0"/>
              <a:t>, 2012</a:t>
            </a:r>
            <a:r>
              <a:rPr lang="en-US" sz="1800" dirty="0" smtClean="0"/>
              <a:t>.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1800" dirty="0"/>
              <a:t>[5] R. J. Ellison, D. A. Fisher, R. C. Linger, H. F. Lipson, and T. </a:t>
            </a:r>
            <a:r>
              <a:rPr lang="en-US" sz="1800" dirty="0" err="1" smtClean="0"/>
              <a:t>Longsta</a:t>
            </a:r>
            <a:r>
              <a:rPr lang="en-US" sz="1800" dirty="0" smtClean="0"/>
              <a:t>, “Survivable </a:t>
            </a:r>
            <a:r>
              <a:rPr lang="en-US" sz="1800" dirty="0"/>
              <a:t>network </a:t>
            </a:r>
            <a:r>
              <a:rPr lang="en-US" sz="1800" dirty="0" smtClean="0"/>
              <a:t>systems: An </a:t>
            </a:r>
            <a:r>
              <a:rPr lang="en-US" sz="1800" dirty="0"/>
              <a:t>emerging discipline</a:t>
            </a:r>
            <a:r>
              <a:rPr lang="en-US" sz="1800" dirty="0" smtClean="0"/>
              <a:t>,” </a:t>
            </a:r>
            <a:r>
              <a:rPr lang="en-US" sz="1800" i="1" dirty="0"/>
              <a:t>DTIC Document, Tech. Rep.</a:t>
            </a:r>
            <a:r>
              <a:rPr lang="en-US" sz="1800" dirty="0"/>
              <a:t>, 1997</a:t>
            </a:r>
            <a:r>
              <a:rPr lang="en-US" sz="180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61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700" dirty="0" smtClean="0"/>
              <a:t>[6] D. S. </a:t>
            </a:r>
            <a:r>
              <a:rPr lang="en-US" sz="1700" dirty="0" err="1" smtClean="0"/>
              <a:t>Menasche</a:t>
            </a:r>
            <a:r>
              <a:rPr lang="en-US" sz="1700" dirty="0" smtClean="0"/>
              <a:t>, R. M. </a:t>
            </a:r>
            <a:r>
              <a:rPr lang="en-US" sz="1700" dirty="0" err="1" smtClean="0"/>
              <a:t>Meri</a:t>
            </a:r>
            <a:r>
              <a:rPr lang="en-US" sz="1700" dirty="0" smtClean="0"/>
              <a:t> </a:t>
            </a:r>
            <a:r>
              <a:rPr lang="en-US" sz="1700" dirty="0" err="1" smtClean="0"/>
              <a:t>Leao</a:t>
            </a:r>
            <a:r>
              <a:rPr lang="en-US" sz="1700" dirty="0" smtClean="0"/>
              <a:t>, E. de Souza e Silva, A. </a:t>
            </a:r>
            <a:r>
              <a:rPr lang="en-US" sz="1700" dirty="0" err="1" smtClean="0"/>
              <a:t>Avritzer</a:t>
            </a:r>
            <a:r>
              <a:rPr lang="en-US" sz="1700" dirty="0" smtClean="0"/>
              <a:t>, S. Suresh, K. Trivedi, R. A. Marie, L. </a:t>
            </a:r>
            <a:r>
              <a:rPr lang="en-US" sz="1700" dirty="0" err="1" smtClean="0"/>
              <a:t>Happe</a:t>
            </a:r>
            <a:r>
              <a:rPr lang="en-US" sz="1700" dirty="0" smtClean="0"/>
              <a:t>, and A. </a:t>
            </a:r>
            <a:r>
              <a:rPr lang="en-US" sz="1700" dirty="0" err="1" smtClean="0"/>
              <a:t>Koziolek</a:t>
            </a:r>
            <a:r>
              <a:rPr lang="en-US" sz="1700" dirty="0" smtClean="0"/>
              <a:t>, “Survivability analysis of power distribution in smart grids with active and reactive power modeling,” </a:t>
            </a:r>
            <a:r>
              <a:rPr lang="en-US" sz="1700" i="1" dirty="0" smtClean="0"/>
              <a:t>SIGMETRICS Perform. </a:t>
            </a:r>
            <a:r>
              <a:rPr lang="en-US" sz="1700" i="1" dirty="0" err="1" smtClean="0"/>
              <a:t>Eval</a:t>
            </a:r>
            <a:r>
              <a:rPr lang="en-US" sz="1700" i="1" dirty="0" smtClean="0"/>
              <a:t>. Rev.</a:t>
            </a:r>
            <a:r>
              <a:rPr lang="en-US" sz="1700" dirty="0" smtClean="0"/>
              <a:t>, vol. 40, no. 3, pp. 53-57, January 2012.</a:t>
            </a:r>
          </a:p>
          <a:p>
            <a:pPr marL="0" indent="0" algn="just">
              <a:buNone/>
            </a:pPr>
            <a:r>
              <a:rPr lang="en-US" sz="1700" dirty="0" smtClean="0"/>
              <a:t>[7] </a:t>
            </a:r>
            <a:r>
              <a:rPr lang="en-US" sz="1700" dirty="0"/>
              <a:t>A. </a:t>
            </a:r>
            <a:r>
              <a:rPr lang="en-US" sz="1700" dirty="0" err="1"/>
              <a:t>Avritzer</a:t>
            </a:r>
            <a:r>
              <a:rPr lang="en-US" sz="1700" dirty="0"/>
              <a:t>, S. Suresh, D. S. </a:t>
            </a:r>
            <a:r>
              <a:rPr lang="en-US" sz="1700" dirty="0" err="1"/>
              <a:t>Menasche</a:t>
            </a:r>
            <a:r>
              <a:rPr lang="en-US" sz="1700" dirty="0"/>
              <a:t>, R. M. M. </a:t>
            </a:r>
            <a:r>
              <a:rPr lang="en-US" sz="1700" dirty="0" err="1" smtClean="0"/>
              <a:t>Leao</a:t>
            </a:r>
            <a:r>
              <a:rPr lang="en-US" sz="1700" dirty="0"/>
              <a:t>, E. de Souza e Silva, M. C. </a:t>
            </a:r>
            <a:r>
              <a:rPr lang="en-US" sz="1700" dirty="0" err="1"/>
              <a:t>Diniz</a:t>
            </a:r>
            <a:r>
              <a:rPr lang="en-US" sz="1700" dirty="0"/>
              <a:t>, K. </a:t>
            </a:r>
            <a:r>
              <a:rPr lang="en-US" sz="1700" dirty="0" smtClean="0"/>
              <a:t>Trivedi, L</a:t>
            </a:r>
            <a:r>
              <a:rPr lang="en-US" sz="1700" dirty="0"/>
              <a:t>. </a:t>
            </a:r>
            <a:r>
              <a:rPr lang="en-US" sz="1700" dirty="0" err="1"/>
              <a:t>Happe</a:t>
            </a:r>
            <a:r>
              <a:rPr lang="en-US" sz="1700" dirty="0"/>
              <a:t>, and A. </a:t>
            </a:r>
            <a:r>
              <a:rPr lang="en-US" sz="1700" dirty="0" err="1"/>
              <a:t>Koziolek</a:t>
            </a:r>
            <a:r>
              <a:rPr lang="en-US" sz="1700" dirty="0"/>
              <a:t>, </a:t>
            </a:r>
            <a:r>
              <a:rPr lang="en-US" sz="1700" dirty="0" smtClean="0"/>
              <a:t>“Survivability </a:t>
            </a:r>
            <a:r>
              <a:rPr lang="en-US" sz="1700" dirty="0"/>
              <a:t>models for the assessment of smart grid distribution </a:t>
            </a:r>
            <a:r>
              <a:rPr lang="en-US" sz="1700" dirty="0" smtClean="0"/>
              <a:t>automation network </a:t>
            </a:r>
            <a:r>
              <a:rPr lang="en-US" sz="1700" dirty="0"/>
              <a:t>designs</a:t>
            </a:r>
            <a:r>
              <a:rPr lang="en-US" sz="1700" dirty="0" smtClean="0"/>
              <a:t>,” </a:t>
            </a:r>
            <a:r>
              <a:rPr lang="en-US" sz="1700" i="1" dirty="0"/>
              <a:t>in Proc. of the 4th ACM/SPEC Int. Conf. on Performance Eng. (ICPE)</a:t>
            </a:r>
            <a:r>
              <a:rPr lang="en-US" sz="1700" dirty="0"/>
              <a:t>, </a:t>
            </a:r>
            <a:r>
              <a:rPr lang="en-US" sz="1700" dirty="0" smtClean="0"/>
              <a:t>New York</a:t>
            </a:r>
            <a:r>
              <a:rPr lang="en-US" sz="1700" dirty="0"/>
              <a:t>, NY, USA, 2013, pp. </a:t>
            </a:r>
            <a:r>
              <a:rPr lang="en-US" sz="1700" dirty="0" smtClean="0"/>
              <a:t>241-252</a:t>
            </a:r>
            <a:r>
              <a:rPr lang="en-US" sz="1700" dirty="0"/>
              <a:t>.</a:t>
            </a:r>
          </a:p>
          <a:p>
            <a:pPr marL="0" indent="0" algn="just">
              <a:buNone/>
            </a:pPr>
            <a:r>
              <a:rPr lang="en-US" sz="1700" dirty="0" smtClean="0"/>
              <a:t>[</a:t>
            </a:r>
            <a:r>
              <a:rPr lang="en-US" sz="1700" dirty="0"/>
              <a:t>8</a:t>
            </a:r>
            <a:r>
              <a:rPr lang="en-US" sz="1700" dirty="0" smtClean="0"/>
              <a:t>] </a:t>
            </a:r>
            <a:r>
              <a:rPr lang="en-US" sz="1700" dirty="0"/>
              <a:t>A. </a:t>
            </a:r>
            <a:r>
              <a:rPr lang="en-US" sz="1700" dirty="0" err="1"/>
              <a:t>Koziolek</a:t>
            </a:r>
            <a:r>
              <a:rPr lang="en-US" sz="1700" dirty="0"/>
              <a:t>, A. </a:t>
            </a:r>
            <a:r>
              <a:rPr lang="en-US" sz="1700" dirty="0" err="1"/>
              <a:t>Avritzer</a:t>
            </a:r>
            <a:r>
              <a:rPr lang="en-US" sz="1700" dirty="0"/>
              <a:t>, S. Suresh, D. </a:t>
            </a:r>
            <a:r>
              <a:rPr lang="en-US" sz="1700" dirty="0" err="1"/>
              <a:t>Sadoc</a:t>
            </a:r>
            <a:r>
              <a:rPr lang="en-US" sz="1700" dirty="0"/>
              <a:t> </a:t>
            </a:r>
            <a:r>
              <a:rPr lang="en-US" sz="1700" dirty="0" err="1"/>
              <a:t>Menasche</a:t>
            </a:r>
            <a:r>
              <a:rPr lang="en-US" sz="1700" dirty="0"/>
              <a:t>, K. Trivedi, and L. </a:t>
            </a:r>
            <a:r>
              <a:rPr lang="en-US" sz="1700" dirty="0" err="1"/>
              <a:t>Happe</a:t>
            </a:r>
            <a:r>
              <a:rPr lang="en-US" sz="1700" dirty="0"/>
              <a:t>, </a:t>
            </a:r>
            <a:r>
              <a:rPr lang="en-US" sz="1700" dirty="0" smtClean="0"/>
              <a:t>“Design </a:t>
            </a:r>
            <a:r>
              <a:rPr lang="en-US" sz="1700" dirty="0"/>
              <a:t>of </a:t>
            </a:r>
            <a:r>
              <a:rPr lang="en-US" sz="1700" dirty="0" smtClean="0"/>
              <a:t>distribution automation </a:t>
            </a:r>
            <a:r>
              <a:rPr lang="en-US" sz="1700" dirty="0"/>
              <a:t>networks using survivability modeling and power </a:t>
            </a:r>
            <a:r>
              <a:rPr lang="en-US" sz="1700" dirty="0" smtClean="0"/>
              <a:t>flow </a:t>
            </a:r>
            <a:r>
              <a:rPr lang="en-US" sz="1700" dirty="0"/>
              <a:t>equations</a:t>
            </a:r>
            <a:r>
              <a:rPr lang="en-US" sz="1700" dirty="0" smtClean="0"/>
              <a:t>,” </a:t>
            </a:r>
            <a:r>
              <a:rPr lang="en-US" sz="1700" i="1" dirty="0"/>
              <a:t>in IEEE 24th </a:t>
            </a:r>
            <a:r>
              <a:rPr lang="en-US" sz="1700" i="1" dirty="0" smtClean="0"/>
              <a:t>Int. Symposium </a:t>
            </a:r>
            <a:r>
              <a:rPr lang="en-US" sz="1700" i="1" dirty="0"/>
              <a:t>on </a:t>
            </a:r>
            <a:r>
              <a:rPr lang="en-US" sz="1700" i="1" dirty="0" smtClean="0"/>
              <a:t>Software </a:t>
            </a:r>
            <a:r>
              <a:rPr lang="en-US" sz="1700" i="1" dirty="0"/>
              <a:t>Rel. Eng. (ISSRE)</a:t>
            </a:r>
            <a:r>
              <a:rPr lang="en-US" sz="1700" dirty="0"/>
              <a:t>, November 2013, pp. </a:t>
            </a:r>
            <a:r>
              <a:rPr lang="en-US" sz="1700" dirty="0" smtClean="0"/>
              <a:t>41-50.</a:t>
            </a:r>
          </a:p>
          <a:p>
            <a:pPr marL="0" indent="0" algn="just">
              <a:buNone/>
            </a:pPr>
            <a:r>
              <a:rPr lang="en-US" sz="1700" dirty="0"/>
              <a:t>[9] D. S. </a:t>
            </a:r>
            <a:r>
              <a:rPr lang="en-US" sz="1700" dirty="0" err="1"/>
              <a:t>Menasche</a:t>
            </a:r>
            <a:r>
              <a:rPr lang="en-US" sz="1700" dirty="0"/>
              <a:t>, A. </a:t>
            </a:r>
            <a:r>
              <a:rPr lang="en-US" sz="1700" dirty="0" err="1"/>
              <a:t>Avritzer</a:t>
            </a:r>
            <a:r>
              <a:rPr lang="en-US" sz="1700" dirty="0"/>
              <a:t>, S. Suresh, R. M. </a:t>
            </a:r>
            <a:r>
              <a:rPr lang="en-US" sz="1700" dirty="0" err="1"/>
              <a:t>Leao</a:t>
            </a:r>
            <a:r>
              <a:rPr lang="en-US" sz="1700" dirty="0"/>
              <a:t>, E. de Souza e Silva, M. </a:t>
            </a:r>
            <a:r>
              <a:rPr lang="en-US" sz="1700" dirty="0" err="1"/>
              <a:t>Diniz</a:t>
            </a:r>
            <a:r>
              <a:rPr lang="en-US" sz="1700" dirty="0"/>
              <a:t>, K. Trivedi, L. </a:t>
            </a:r>
            <a:r>
              <a:rPr lang="en-US" sz="1700" dirty="0" err="1"/>
              <a:t>Happe</a:t>
            </a:r>
            <a:r>
              <a:rPr lang="en-US" sz="1700" dirty="0"/>
              <a:t>, and A. </a:t>
            </a:r>
            <a:r>
              <a:rPr lang="en-US" sz="1700" dirty="0" err="1"/>
              <a:t>Koziolek</a:t>
            </a:r>
            <a:r>
              <a:rPr lang="en-US" sz="1700" dirty="0"/>
              <a:t>, “Assessing survivability of smart grid distribution network designs accounting for multiple failures,” </a:t>
            </a:r>
            <a:r>
              <a:rPr lang="en-US" sz="1700" i="1" dirty="0"/>
              <a:t>Concurrency and Computation: Practice and Experience</a:t>
            </a:r>
            <a:r>
              <a:rPr lang="en-US" sz="1700" dirty="0"/>
              <a:t>, vol. 26, no. 12, pp. 1949-1974, 2014.</a:t>
            </a:r>
          </a:p>
          <a:p>
            <a:pPr marL="0" indent="0" algn="just">
              <a:buNone/>
            </a:pP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39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6454"/>
            <a:ext cx="8229600" cy="11430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700" dirty="0" smtClean="0"/>
              <a:t>[</a:t>
            </a:r>
            <a:r>
              <a:rPr lang="en-US" sz="1700" dirty="0"/>
              <a:t>10] P. </a:t>
            </a:r>
            <a:r>
              <a:rPr lang="en-US" sz="1700" dirty="0" err="1"/>
              <a:t>Chopade</a:t>
            </a:r>
            <a:r>
              <a:rPr lang="en-US" sz="1700" dirty="0"/>
              <a:t> and M. </a:t>
            </a:r>
            <a:r>
              <a:rPr lang="en-US" sz="1700" dirty="0" err="1"/>
              <a:t>Bikdash</a:t>
            </a:r>
            <a:r>
              <a:rPr lang="en-US" sz="1700" dirty="0"/>
              <a:t>, “Modeling for survivability of smart power grid </a:t>
            </a:r>
            <a:r>
              <a:rPr lang="en-US" sz="1700" dirty="0" smtClean="0"/>
              <a:t>when </a:t>
            </a:r>
            <a:r>
              <a:rPr lang="en-US" sz="1700" dirty="0"/>
              <a:t>subject to severe emergencies and vulnerability,” </a:t>
            </a:r>
            <a:r>
              <a:rPr lang="en-US" sz="1700" i="1" dirty="0"/>
              <a:t>in Proc. of IEEE </a:t>
            </a:r>
            <a:r>
              <a:rPr lang="en-US" sz="1700" i="1" dirty="0" err="1" smtClean="0"/>
              <a:t>Southeastcon</a:t>
            </a:r>
            <a:r>
              <a:rPr lang="en-US" sz="1700" dirty="0"/>
              <a:t>, March 2012, pp. 1-6.</a:t>
            </a:r>
          </a:p>
          <a:p>
            <a:pPr marL="0" indent="0" algn="just">
              <a:buNone/>
            </a:pPr>
            <a:r>
              <a:rPr lang="en-US" sz="1700" dirty="0"/>
              <a:t>[11] Z. Yi and T. </a:t>
            </a:r>
            <a:r>
              <a:rPr lang="en-US" sz="1700" dirty="0" err="1"/>
              <a:t>Dohi</a:t>
            </a:r>
            <a:r>
              <a:rPr lang="en-US" sz="1700" dirty="0"/>
              <a:t>, “A simulation approach to quantify network survivability on </a:t>
            </a:r>
            <a:r>
              <a:rPr lang="en-US" sz="1700" dirty="0" smtClean="0"/>
              <a:t>MANETs</a:t>
            </a:r>
            <a:r>
              <a:rPr lang="en-US" sz="1700" dirty="0"/>
              <a:t>,” </a:t>
            </a:r>
            <a:r>
              <a:rPr lang="en-US" sz="1700" i="1" dirty="0"/>
              <a:t>in IEEE 39th Computer Software and Applications Conference </a:t>
            </a:r>
            <a:r>
              <a:rPr lang="en-US" sz="1700" i="1" dirty="0" smtClean="0"/>
              <a:t>(COMPSAC</a:t>
            </a:r>
            <a:r>
              <a:rPr lang="en-US" sz="1700" i="1" dirty="0"/>
              <a:t>)</a:t>
            </a:r>
            <a:r>
              <a:rPr lang="en-US" sz="1700" dirty="0"/>
              <a:t>, vol. 3, July 2015, pp. 268-273</a:t>
            </a:r>
            <a:r>
              <a:rPr lang="en-US" sz="1700" dirty="0" smtClean="0"/>
              <a:t>.</a:t>
            </a:r>
          </a:p>
          <a:p>
            <a:pPr marL="0" indent="0" algn="just">
              <a:buNone/>
            </a:pPr>
            <a:r>
              <a:rPr lang="en-US" sz="1700" dirty="0" smtClean="0"/>
              <a:t>[12] R. C. Linger, N. R. Mead, and H. F. Lipson, “Requirements definition for survivable network systems,” </a:t>
            </a:r>
            <a:r>
              <a:rPr lang="en-US" sz="1700" i="1" dirty="0" smtClean="0"/>
              <a:t>in Proc. of the 3rd Int. Con. on Requirements Engineering: Putting Requirements Engineering to Practice</a:t>
            </a:r>
            <a:r>
              <a:rPr lang="en-US" sz="1700" dirty="0" smtClean="0"/>
              <a:t>, </a:t>
            </a:r>
            <a:r>
              <a:rPr lang="de-DE" sz="1700" dirty="0" smtClean="0"/>
              <a:t>Washington, DC, USA, 1998, pp. 14-23.</a:t>
            </a:r>
          </a:p>
          <a:p>
            <a:pPr marL="0" indent="0" algn="just">
              <a:buNone/>
            </a:pPr>
            <a:r>
              <a:rPr lang="en-US" sz="1700" dirty="0" smtClean="0"/>
              <a:t>[13] A. M. Christie, “Network survivability analysis using Easel,” </a:t>
            </a:r>
            <a:r>
              <a:rPr lang="en-US" sz="1700" i="1" dirty="0" smtClean="0"/>
              <a:t>Software Engineering Institute of Carnegie Mellon University, Tech. Rep.</a:t>
            </a:r>
            <a:r>
              <a:rPr lang="en-US" sz="1700" dirty="0" smtClean="0"/>
              <a:t>, 2002.</a:t>
            </a:r>
            <a:endParaRPr lang="en-US" sz="1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3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Catastrophic </a:t>
            </a:r>
            <a:r>
              <a:rPr lang="en-US" dirty="0"/>
              <a:t>failures of power systems:</a:t>
            </a:r>
          </a:p>
          <a:p>
            <a:pPr lvl="1"/>
            <a:r>
              <a:rPr lang="en-US" dirty="0" smtClean="0"/>
              <a:t>Italian </a:t>
            </a:r>
            <a:r>
              <a:rPr lang="en-US" dirty="0"/>
              <a:t>blackout on 28 September </a:t>
            </a:r>
            <a:r>
              <a:rPr lang="en-US" dirty="0" smtClean="0"/>
              <a:t>2003</a:t>
            </a:r>
          </a:p>
          <a:p>
            <a:pPr lvl="2"/>
            <a:r>
              <a:rPr lang="en-US" dirty="0"/>
              <a:t>cascading power failure left half of Italy without power for multiple </a:t>
            </a:r>
            <a:r>
              <a:rPr lang="en-US" dirty="0" smtClean="0"/>
              <a:t>days</a:t>
            </a:r>
          </a:p>
          <a:p>
            <a:pPr lvl="2"/>
            <a:r>
              <a:rPr lang="en-US" dirty="0"/>
              <a:t>exacerbated by Internet communication nodes failing due to the power failure, </a:t>
            </a:r>
            <a:r>
              <a:rPr lang="en-US" dirty="0" smtClean="0"/>
              <a:t>causing </a:t>
            </a:r>
            <a:r>
              <a:rPr lang="en-US" dirty="0"/>
              <a:t>further breakdown of power stations communication and </a:t>
            </a:r>
            <a:r>
              <a:rPr lang="en-US" dirty="0" smtClean="0"/>
              <a:t>control</a:t>
            </a:r>
          </a:p>
          <a:p>
            <a:endParaRPr lang="en-US" dirty="0"/>
          </a:p>
          <a:p>
            <a:pPr lvl="1"/>
            <a:r>
              <a:rPr lang="en-US" dirty="0" smtClean="0"/>
              <a:t>Arizona-Southern </a:t>
            </a:r>
            <a:r>
              <a:rPr lang="en-US" dirty="0"/>
              <a:t>California blackout on 8 September </a:t>
            </a:r>
            <a:r>
              <a:rPr lang="en-US" dirty="0" smtClean="0"/>
              <a:t>2011</a:t>
            </a:r>
          </a:p>
          <a:p>
            <a:pPr lvl="2"/>
            <a:r>
              <a:rPr lang="en-US" dirty="0" smtClean="0"/>
              <a:t>11-minute </a:t>
            </a:r>
            <a:r>
              <a:rPr lang="en-US" dirty="0"/>
              <a:t>loss of a single 500 kV transmission line </a:t>
            </a:r>
            <a:r>
              <a:rPr lang="en-US" dirty="0" smtClean="0"/>
              <a:t>triggered </a:t>
            </a:r>
            <a:r>
              <a:rPr lang="en-US" dirty="0"/>
              <a:t>a cascading outage leaving approximately 2.7 million customers without power for up to 12 </a:t>
            </a:r>
            <a:r>
              <a:rPr lang="en-US" dirty="0" smtClean="0"/>
              <a:t>hours</a:t>
            </a:r>
          </a:p>
          <a:p>
            <a:pPr lvl="2"/>
            <a:r>
              <a:rPr lang="en-US" dirty="0" smtClean="0"/>
              <a:t>exacerbated </a:t>
            </a:r>
            <a:r>
              <a:rPr lang="en-US" dirty="0"/>
              <a:t>by higher than normal demand during peak demand hours combined with lower than peak generation </a:t>
            </a:r>
            <a:r>
              <a:rPr lang="en-US" dirty="0" smtClean="0"/>
              <a:t>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4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5" name="Picture 4" descr="Combine File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41368" y="2057394"/>
            <a:ext cx="4144191" cy="4114800"/>
          </a:xfrm>
          <a:prstGeom prst="rect">
            <a:avLst/>
          </a:prstGeom>
        </p:spPr>
      </p:pic>
      <p:pic>
        <p:nvPicPr>
          <p:cNvPr id="6" name="Picture 5" descr="Combine Files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926"/>
          <a:stretch/>
        </p:blipFill>
        <p:spPr>
          <a:xfrm>
            <a:off x="137759" y="2057394"/>
            <a:ext cx="4103433" cy="41148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Survivability vs. </a:t>
            </a:r>
            <a:r>
              <a:rPr lang="en-US" dirty="0" err="1" smtClean="0"/>
              <a:t>Performability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 err="1" smtClean="0"/>
              <a:t>Performability</a:t>
            </a:r>
            <a:r>
              <a:rPr lang="en-US" dirty="0" smtClean="0"/>
              <a:t> </a:t>
            </a:r>
            <a:r>
              <a:rPr lang="en-US" dirty="0"/>
              <a:t>is defined as “quantitative measure of how well the system performs </a:t>
            </a:r>
            <a:r>
              <a:rPr lang="en-US" b="1" dirty="0"/>
              <a:t>in the presence of faults</a:t>
            </a:r>
            <a:r>
              <a:rPr lang="en-US" dirty="0"/>
              <a:t> over a specified period of time</a:t>
            </a:r>
            <a:r>
              <a:rPr lang="en-US" dirty="0" smtClean="0"/>
              <a:t>”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It is </a:t>
            </a:r>
            <a:r>
              <a:rPr lang="en-US" dirty="0"/>
              <a:t>a unified measure of </a:t>
            </a:r>
            <a:r>
              <a:rPr lang="en-US" b="1" dirty="0"/>
              <a:t>performance</a:t>
            </a:r>
            <a:r>
              <a:rPr lang="en-US" dirty="0"/>
              <a:t> and </a:t>
            </a:r>
            <a:r>
              <a:rPr lang="en-US" b="1" dirty="0"/>
              <a:t>reliability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/>
              <a:t>for the systems that have </a:t>
            </a:r>
            <a:r>
              <a:rPr lang="en-US" b="1" dirty="0" smtClean="0"/>
              <a:t>performance degradation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Both survivability and </a:t>
            </a:r>
            <a:r>
              <a:rPr lang="en-US" dirty="0" err="1"/>
              <a:t>performability</a:t>
            </a:r>
            <a:r>
              <a:rPr lang="en-US" dirty="0"/>
              <a:t> are of  </a:t>
            </a:r>
            <a:r>
              <a:rPr lang="en-US" b="1" dirty="0"/>
              <a:t>quantitative </a:t>
            </a:r>
            <a:r>
              <a:rPr lang="en-US" dirty="0" smtClean="0"/>
              <a:t>nature</a:t>
            </a:r>
          </a:p>
          <a:p>
            <a:pPr>
              <a:lnSpc>
                <a:spcPct val="120000"/>
              </a:lnSpc>
            </a:pPr>
            <a:r>
              <a:rPr lang="en-US" i="1" dirty="0"/>
              <a:t>Survivability is a probability, </a:t>
            </a:r>
            <a:r>
              <a:rPr lang="en-US" i="1" dirty="0" smtClean="0"/>
              <a:t>while </a:t>
            </a:r>
            <a:r>
              <a:rPr lang="en-US" i="1" dirty="0" err="1"/>
              <a:t>performability</a:t>
            </a:r>
            <a:r>
              <a:rPr lang="en-US" i="1" dirty="0"/>
              <a:t> has the same dimension </a:t>
            </a:r>
            <a:r>
              <a:rPr lang="en-US" i="1" dirty="0" smtClean="0"/>
              <a:t>as the performance metric deployed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What </a:t>
            </a:r>
            <a:r>
              <a:rPr lang="en-US" dirty="0"/>
              <a:t>affects the </a:t>
            </a:r>
            <a:r>
              <a:rPr lang="en-US" b="1" dirty="0"/>
              <a:t>survivability</a:t>
            </a:r>
            <a:r>
              <a:rPr lang="en-US" dirty="0"/>
              <a:t> of a system the most is the relationship between its building </a:t>
            </a:r>
            <a:r>
              <a:rPr lang="en-US" dirty="0" smtClean="0"/>
              <a:t>blocks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 smtClean="0"/>
              <a:t>But, </a:t>
            </a:r>
            <a:r>
              <a:rPr lang="en-US" b="1" dirty="0" err="1"/>
              <a:t>performability</a:t>
            </a:r>
            <a:r>
              <a:rPr lang="en-US" dirty="0"/>
              <a:t> of a system is affected the most by behavior of its components in the presence of </a:t>
            </a:r>
            <a:r>
              <a:rPr lang="en-US" dirty="0" smtClean="0"/>
              <a:t>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39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Chopade</a:t>
            </a:r>
            <a:r>
              <a:rPr lang="en-US" sz="1600" dirty="0"/>
              <a:t> and </a:t>
            </a:r>
            <a:r>
              <a:rPr lang="en-US" sz="1600" dirty="0" err="1"/>
              <a:t>Bikdash</a:t>
            </a:r>
            <a:r>
              <a:rPr lang="en-US" sz="1600" dirty="0"/>
              <a:t> in </a:t>
            </a:r>
            <a:r>
              <a:rPr lang="en-US" sz="1600" dirty="0" smtClean="0"/>
              <a:t>2012:</a:t>
            </a:r>
            <a:endParaRPr lang="en-US" sz="1600" dirty="0"/>
          </a:p>
          <a:p>
            <a:pPr lvl="1"/>
            <a:r>
              <a:rPr lang="en-US" sz="1400" dirty="0"/>
              <a:t>Survivability evaluation of smart grids using a </a:t>
            </a:r>
            <a:r>
              <a:rPr lang="en-US" sz="1400" b="1" dirty="0"/>
              <a:t>graph-theoretic</a:t>
            </a:r>
            <a:r>
              <a:rPr lang="en-US" sz="1400" dirty="0"/>
              <a:t> approach</a:t>
            </a:r>
          </a:p>
          <a:p>
            <a:endParaRPr lang="en-US" sz="1800" dirty="0" smtClean="0"/>
          </a:p>
          <a:p>
            <a:r>
              <a:rPr lang="en-US" sz="1800" dirty="0" smtClean="0"/>
              <a:t>Statistical </a:t>
            </a:r>
            <a:r>
              <a:rPr lang="en-US" sz="1800" dirty="0"/>
              <a:t>topology-based measures can not accurately model the behavior of the </a:t>
            </a:r>
            <a:r>
              <a:rPr lang="en-US" sz="1800" dirty="0" smtClean="0"/>
              <a:t>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38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 smtClean="0"/>
              <a:t>Menasche</a:t>
            </a:r>
            <a:r>
              <a:rPr lang="en-US" sz="1600" dirty="0" smtClean="0"/>
              <a:t> et al. in 2012:</a:t>
            </a:r>
          </a:p>
          <a:p>
            <a:pPr lvl="1"/>
            <a:r>
              <a:rPr lang="en-US" sz="1400" dirty="0" smtClean="0"/>
              <a:t>A new metric, ESAIDI (</a:t>
            </a:r>
            <a:r>
              <a:rPr lang="en-US" sz="1400" dirty="0"/>
              <a:t>extended </a:t>
            </a:r>
            <a:r>
              <a:rPr lang="en-US" sz="1400" dirty="0" smtClean="0"/>
              <a:t>SAIDI) for analyzing </a:t>
            </a:r>
            <a:r>
              <a:rPr lang="en-US" sz="1400" dirty="0"/>
              <a:t>consequences of </a:t>
            </a:r>
            <a:r>
              <a:rPr lang="en-US" sz="1400" dirty="0" smtClean="0"/>
              <a:t>failures</a:t>
            </a:r>
          </a:p>
          <a:p>
            <a:pPr lvl="1"/>
            <a:r>
              <a:rPr lang="en-US" sz="1400" dirty="0" smtClean="0"/>
              <a:t>An analytical </a:t>
            </a:r>
            <a:r>
              <a:rPr lang="en-US" sz="1400" dirty="0"/>
              <a:t>approach </a:t>
            </a:r>
            <a:r>
              <a:rPr lang="en-US" sz="1400" dirty="0" smtClean="0"/>
              <a:t>based </a:t>
            </a:r>
            <a:r>
              <a:rPr lang="en-US" sz="1400" dirty="0"/>
              <a:t>on </a:t>
            </a:r>
            <a:r>
              <a:rPr lang="en-US" sz="1400" b="1" dirty="0" smtClean="0"/>
              <a:t>Markov chains </a:t>
            </a:r>
            <a:r>
              <a:rPr lang="en-US" sz="1400" b="1" dirty="0"/>
              <a:t>with </a:t>
            </a:r>
            <a:r>
              <a:rPr lang="en-US" sz="1400" b="1" dirty="0" smtClean="0"/>
              <a:t>rewards</a:t>
            </a:r>
          </a:p>
          <a:p>
            <a:r>
              <a:rPr lang="en-US" sz="1600" dirty="0" err="1" smtClean="0"/>
              <a:t>Avritzer</a:t>
            </a:r>
            <a:r>
              <a:rPr lang="en-US" sz="1600" dirty="0" smtClean="0"/>
              <a:t> et al. in 2013:</a:t>
            </a:r>
          </a:p>
          <a:p>
            <a:pPr lvl="1"/>
            <a:r>
              <a:rPr lang="en-US" sz="1400" dirty="0" smtClean="0"/>
              <a:t>Extending </a:t>
            </a:r>
            <a:r>
              <a:rPr lang="en-US" sz="1400" dirty="0"/>
              <a:t>the previous work to account for disruptions in </a:t>
            </a:r>
            <a:r>
              <a:rPr lang="en-US" sz="1400" dirty="0" smtClean="0"/>
              <a:t>the </a:t>
            </a:r>
            <a:r>
              <a:rPr lang="en-US" sz="1400" b="1" dirty="0" smtClean="0"/>
              <a:t>communication infrastructure</a:t>
            </a:r>
          </a:p>
          <a:p>
            <a:r>
              <a:rPr lang="en-US" sz="1600" dirty="0" err="1"/>
              <a:t>Menasche</a:t>
            </a:r>
            <a:r>
              <a:rPr lang="en-US" sz="1600" dirty="0"/>
              <a:t> </a:t>
            </a:r>
            <a:r>
              <a:rPr lang="en-US" sz="1600" dirty="0" smtClean="0"/>
              <a:t>et al. in 2014:</a:t>
            </a:r>
          </a:p>
          <a:p>
            <a:pPr lvl="1"/>
            <a:r>
              <a:rPr lang="en-US" sz="1400" b="1" dirty="0" smtClean="0"/>
              <a:t>Concurrent </a:t>
            </a:r>
            <a:r>
              <a:rPr lang="en-US" sz="1400" b="1" dirty="0"/>
              <a:t>failures</a:t>
            </a:r>
            <a:r>
              <a:rPr lang="en-US" sz="1400" dirty="0"/>
              <a:t> of the power system are also </a:t>
            </a:r>
            <a:r>
              <a:rPr lang="en-US" sz="1400" dirty="0" smtClean="0"/>
              <a:t>considered</a:t>
            </a:r>
          </a:p>
          <a:p>
            <a:pPr marL="342900" lvl="1" indent="-342900">
              <a:buFont typeface="Arial"/>
              <a:buChar char="•"/>
            </a:pPr>
            <a:endParaRPr lang="en-US" sz="1600" dirty="0" smtClean="0"/>
          </a:p>
          <a:p>
            <a:pPr marL="342900" lvl="1" indent="-342900">
              <a:buFont typeface="Arial"/>
              <a:buChar char="•"/>
            </a:pPr>
            <a:r>
              <a:rPr lang="en-US" sz="1600" dirty="0" smtClean="0"/>
              <a:t>The </a:t>
            </a:r>
            <a:r>
              <a:rPr lang="en-US" sz="1600" dirty="0"/>
              <a:t>model captures time-to-recover: the </a:t>
            </a:r>
            <a:r>
              <a:rPr lang="en-US" sz="1600" dirty="0" smtClean="0"/>
              <a:t>boundary </a:t>
            </a:r>
            <a:r>
              <a:rPr lang="en-US" sz="1600" dirty="0"/>
              <a:t>between survivability and resilience is not </a:t>
            </a:r>
            <a:r>
              <a:rPr lang="en-US" sz="1600" dirty="0" smtClean="0"/>
              <a:t>clear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2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950" y="1943142"/>
            <a:ext cx="8229600" cy="4220806"/>
          </a:xfrm>
        </p:spPr>
        <p:txBody>
          <a:bodyPr>
            <a:noAutofit/>
          </a:bodyPr>
          <a:lstStyle/>
          <a:p>
            <a:r>
              <a:rPr lang="en-US" sz="1600" dirty="0" smtClean="0"/>
              <a:t>Yi </a:t>
            </a:r>
            <a:r>
              <a:rPr lang="en-US" sz="1600" dirty="0"/>
              <a:t>and </a:t>
            </a:r>
            <a:r>
              <a:rPr lang="en-US" sz="1600" dirty="0" err="1" smtClean="0"/>
              <a:t>Dohi</a:t>
            </a:r>
            <a:r>
              <a:rPr lang="en-US" sz="1600" dirty="0" smtClean="0"/>
              <a:t> in 2015:</a:t>
            </a:r>
          </a:p>
          <a:p>
            <a:pPr lvl="1"/>
            <a:r>
              <a:rPr lang="en-US" sz="1400" dirty="0" smtClean="0"/>
              <a:t>Survivability </a:t>
            </a:r>
            <a:r>
              <a:rPr lang="en-US" sz="1400" dirty="0"/>
              <a:t>evaluation of </a:t>
            </a:r>
            <a:r>
              <a:rPr lang="en-US" sz="1400" dirty="0" smtClean="0"/>
              <a:t>mobile ad hoc networks </a:t>
            </a:r>
            <a:r>
              <a:rPr lang="en-US" sz="1400" dirty="0"/>
              <a:t>by measuring the probability that all active nodes are </a:t>
            </a:r>
            <a:r>
              <a:rPr lang="en-US" sz="1400" i="1" dirty="0" smtClean="0"/>
              <a:t>k</a:t>
            </a:r>
            <a:r>
              <a:rPr lang="en-US" sz="1400" dirty="0" smtClean="0"/>
              <a:t>-connected </a:t>
            </a:r>
            <a:r>
              <a:rPr lang="en-US" sz="1400" dirty="0"/>
              <a:t>to the </a:t>
            </a:r>
            <a:r>
              <a:rPr lang="en-US" sz="1400" dirty="0" smtClean="0"/>
              <a:t>network</a:t>
            </a:r>
          </a:p>
          <a:p>
            <a:endParaRPr lang="en-US" sz="1800" dirty="0" smtClean="0"/>
          </a:p>
          <a:p>
            <a:r>
              <a:rPr lang="en-US" sz="1800" dirty="0" smtClean="0"/>
              <a:t>Connectivity solely, is not appropriate for capturing </a:t>
            </a:r>
            <a:r>
              <a:rPr lang="en-US" sz="1800" dirty="0"/>
              <a:t>survivable behavior of </a:t>
            </a:r>
            <a:r>
              <a:rPr lang="en-US" sz="1800" dirty="0" smtClean="0"/>
              <a:t>complex networks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29503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97249"/>
              </p:ext>
            </p:extLst>
          </p:nvPr>
        </p:nvGraphicFramePr>
        <p:xfrm>
          <a:off x="85090" y="1525270"/>
          <a:ext cx="9052560" cy="499872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103120"/>
                <a:gridCol w="731520"/>
                <a:gridCol w="731520"/>
                <a:gridCol w="731520"/>
                <a:gridCol w="731520"/>
                <a:gridCol w="1097280"/>
                <a:gridCol w="1097280"/>
                <a:gridCol w="914400"/>
                <a:gridCol w="914400"/>
              </a:tblGrid>
              <a:tr h="36576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Ref.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Definition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Modeling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Evaluation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Simulation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chemeClr val="bg1"/>
                          </a:solidFill>
                        </a:rPr>
                        <a:t>System Topology</a:t>
                      </a:r>
                      <a:endParaRPr lang="en-US" sz="16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65760">
                <a:tc vMerge="1"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Qual.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</a:rPr>
                        <a:t>Quan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Qual.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 smtClean="0">
                          <a:solidFill>
                            <a:schemeClr val="bg1"/>
                          </a:solidFill>
                        </a:rPr>
                        <a:t>Quan</a:t>
                      </a:r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Known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smtClean="0">
                          <a:solidFill>
                            <a:schemeClr val="bg1"/>
                          </a:solidFill>
                        </a:rPr>
                        <a:t>Random</a:t>
                      </a:r>
                      <a:endParaRPr lang="en-US" sz="16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Avritzer</a:t>
                      </a:r>
                      <a:r>
                        <a:rPr lang="en-US" sz="1400" dirty="0" smtClean="0"/>
                        <a:t> et al. [1]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Heegaard</a:t>
                      </a:r>
                      <a:r>
                        <a:rPr lang="en-US" sz="1400" dirty="0" smtClean="0"/>
                        <a:t> and Trivedi [2]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Knight and Sullivan [3]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Ma [4]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Ellison et al. [5]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Menasche</a:t>
                      </a:r>
                      <a:r>
                        <a:rPr lang="en-US" sz="1400" dirty="0" smtClean="0"/>
                        <a:t> et al. [6]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Avritzer</a:t>
                      </a:r>
                      <a:r>
                        <a:rPr lang="en-US" sz="1400" dirty="0" smtClean="0"/>
                        <a:t> et al. [7]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Koziolek</a:t>
                      </a:r>
                      <a:r>
                        <a:rPr lang="en-US" sz="1400" dirty="0" smtClean="0"/>
                        <a:t> et al. [8]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Menasche</a:t>
                      </a:r>
                      <a:r>
                        <a:rPr lang="en-US" sz="1400" dirty="0" smtClean="0"/>
                        <a:t> et al. [9]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 smtClean="0"/>
                        <a:t>Chopade</a:t>
                      </a:r>
                      <a:r>
                        <a:rPr lang="en-US" sz="1400" dirty="0" smtClean="0"/>
                        <a:t> and </a:t>
                      </a:r>
                      <a:r>
                        <a:rPr lang="en-US" sz="1400" dirty="0" err="1" smtClean="0"/>
                        <a:t>Bikdash</a:t>
                      </a:r>
                      <a:r>
                        <a:rPr lang="en-US" sz="1400" dirty="0" smtClean="0"/>
                        <a:t> [10]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Yi and </a:t>
                      </a:r>
                      <a:r>
                        <a:rPr lang="en-US" sz="1400" dirty="0" err="1" smtClean="0"/>
                        <a:t>Dohi</a:t>
                      </a:r>
                      <a:r>
                        <a:rPr lang="en-US" sz="1400" dirty="0" smtClean="0"/>
                        <a:t> [11]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Linger et al. [12]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Christie [13]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This work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✓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Metrics</a:t>
            </a:r>
            <a:endParaRPr lang="en-US" dirty="0"/>
          </a:p>
        </p:txBody>
      </p:sp>
      <p:pic>
        <p:nvPicPr>
          <p:cNvPr id="10" name="Content Placeholder 9" descr="FOM.pdf - Adobe Acrobat Pr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329" y="1612222"/>
            <a:ext cx="7331303" cy="3741495"/>
          </a:xfrm>
        </p:spPr>
      </p:pic>
      <p:sp>
        <p:nvSpPr>
          <p:cNvPr id="11" name="TextBox 10"/>
          <p:cNvSpPr txBox="1"/>
          <p:nvPr/>
        </p:nvSpPr>
        <p:spPr>
          <a:xfrm>
            <a:off x="457200" y="5353717"/>
            <a:ext cx="8229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Binary system </a:t>
            </a:r>
            <a:r>
              <a:rPr lang="en-US" dirty="0" smtClean="0"/>
              <a:t>states:</a:t>
            </a:r>
          </a:p>
          <a:p>
            <a:r>
              <a:rPr lang="en-US" b="1" dirty="0" smtClean="0"/>
              <a:t>Reliability</a:t>
            </a:r>
            <a:r>
              <a:rPr lang="en-US" dirty="0" smtClean="0"/>
              <a:t> (t</a:t>
            </a:r>
            <a:r>
              <a:rPr lang="en-US" baseline="-25000" dirty="0" smtClean="0"/>
              <a:t>0</a:t>
            </a:r>
            <a:r>
              <a:rPr lang="en-US" dirty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), </a:t>
            </a:r>
            <a:r>
              <a:rPr lang="en-US" b="1" dirty="0" smtClean="0"/>
              <a:t>Availability</a:t>
            </a:r>
            <a:r>
              <a:rPr lang="en-US" dirty="0" smtClean="0"/>
              <a:t> (t</a:t>
            </a:r>
            <a:r>
              <a:rPr lang="en-US" baseline="-25000" dirty="0" smtClean="0"/>
              <a:t>0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∞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Multiple system </a:t>
            </a:r>
            <a:r>
              <a:rPr lang="en-US" dirty="0" smtClean="0"/>
              <a:t>states:</a:t>
            </a:r>
          </a:p>
          <a:p>
            <a:r>
              <a:rPr lang="en-US" b="1" dirty="0" err="1" smtClean="0"/>
              <a:t>Performability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d</a:t>
            </a:r>
            <a:r>
              <a:rPr lang="en-US" dirty="0" smtClean="0"/>
              <a:t>), </a:t>
            </a:r>
            <a:r>
              <a:rPr lang="en-US" b="1" dirty="0" smtClean="0"/>
              <a:t>Resilience</a:t>
            </a:r>
            <a:r>
              <a:rPr lang="en-US" dirty="0" smtClean="0"/>
              <a:t> (t</a:t>
            </a:r>
            <a:r>
              <a:rPr lang="en-US" baseline="-25000" dirty="0" smtClean="0"/>
              <a:t>d</a:t>
            </a:r>
            <a:r>
              <a:rPr lang="en-US" dirty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f</a:t>
            </a:r>
            <a:r>
              <a:rPr lang="en-US" dirty="0" smtClean="0"/>
              <a:t>), </a:t>
            </a:r>
            <a:r>
              <a:rPr lang="en-US" b="1" dirty="0" smtClean="0"/>
              <a:t>Survivability</a:t>
            </a:r>
            <a:r>
              <a:rPr lang="en-US" dirty="0" smtClean="0"/>
              <a:t> (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/>
              <a:t>, </a:t>
            </a:r>
            <a:r>
              <a:rPr lang="en-US" dirty="0" smtClean="0"/>
              <a:t>t</a:t>
            </a:r>
            <a:r>
              <a:rPr lang="en-US" baseline="-25000" dirty="0" smtClean="0"/>
              <a:t>d</a:t>
            </a:r>
            <a:r>
              <a:rPr lang="en-US" dirty="0" smtClean="0"/>
              <a:t>), </a:t>
            </a:r>
            <a:r>
              <a:rPr lang="en-US" b="1" dirty="0" smtClean="0"/>
              <a:t>Robustness</a:t>
            </a:r>
            <a:r>
              <a:rPr lang="en-US" dirty="0" smtClean="0"/>
              <a:t> (t</a:t>
            </a:r>
            <a:r>
              <a:rPr lang="en-US" baseline="-25000" dirty="0" smtClean="0"/>
              <a:t>0</a:t>
            </a:r>
            <a:r>
              <a:rPr lang="en-US" dirty="0"/>
              <a:t>, </a:t>
            </a:r>
            <a:r>
              <a:rPr lang="en-US" dirty="0" err="1" smtClean="0"/>
              <a:t>t</a:t>
            </a:r>
            <a:r>
              <a:rPr lang="en-US" baseline="-25000" dirty="0" err="1" smtClean="0"/>
              <a:t>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DF3B2-5B0F-514C-AE92-94CAAA68DD3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51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2150</Words>
  <Application>Microsoft Office PowerPoint</Application>
  <PresentationFormat>On-screen Show (4:3)</PresentationFormat>
  <Paragraphs>289</Paragraphs>
  <Slides>41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Office Theme</vt:lpstr>
      <vt:lpstr>Equation</vt:lpstr>
      <vt:lpstr>PowerPoint Presentation</vt:lpstr>
      <vt:lpstr>Introduction</vt:lpstr>
      <vt:lpstr>Our Contribution</vt:lpstr>
      <vt:lpstr>Motivation</vt:lpstr>
      <vt:lpstr>Related Work</vt:lpstr>
      <vt:lpstr>Related Work</vt:lpstr>
      <vt:lpstr>Related Work</vt:lpstr>
      <vt:lpstr>Related Work</vt:lpstr>
      <vt:lpstr>System Metrics</vt:lpstr>
      <vt:lpstr>Survivability Definitions</vt:lpstr>
      <vt:lpstr>Survivable Behavior</vt:lpstr>
      <vt:lpstr>Survivability Evaluation Approach</vt:lpstr>
      <vt:lpstr>Failure Cases to Simulate</vt:lpstr>
      <vt:lpstr>Survivable Behavior Analysis</vt:lpstr>
      <vt:lpstr>System Hardening</vt:lpstr>
      <vt:lpstr>Hardening Priority</vt:lpstr>
      <vt:lpstr>Case Study:  IEEE Power Bus Systems</vt:lpstr>
      <vt:lpstr>IEEE 14-Bus Systems</vt:lpstr>
      <vt:lpstr>IEEE 30-Bus Systems</vt:lpstr>
      <vt:lpstr>IEEE 57-Bus Systems</vt:lpstr>
      <vt:lpstr>Smart Grid Simulator</vt:lpstr>
      <vt:lpstr>Power System Metrics</vt:lpstr>
      <vt:lpstr>Failure Cases Simulated</vt:lpstr>
      <vt:lpstr>FOM vs. Time Results: IEEE-14</vt:lpstr>
      <vt:lpstr>FOM vs. Time Results: IEEE-30</vt:lpstr>
      <vt:lpstr>FOM vs. Time Results: IEEE-57</vt:lpstr>
      <vt:lpstr>Survivable Behavior Analysis: IEEE-14</vt:lpstr>
      <vt:lpstr>Survivable Behavior Analysis: IEEE-14</vt:lpstr>
      <vt:lpstr>Survivable Behavior Analysis: IEEE-30</vt:lpstr>
      <vt:lpstr>Survivable Behavior Analysis: IEEE-30</vt:lpstr>
      <vt:lpstr>Survivable Behavior Analysis: IEEE-57</vt:lpstr>
      <vt:lpstr>Survivable Behavior Analysis: IEEE-57</vt:lpstr>
      <vt:lpstr>Components Hardened in IEEE-57</vt:lpstr>
      <vt:lpstr>Post Hardening Results</vt:lpstr>
      <vt:lpstr>Post Hardening Results</vt:lpstr>
      <vt:lpstr>Conclusion and Future Work</vt:lpstr>
      <vt:lpstr>References</vt:lpstr>
      <vt:lpstr>References</vt:lpstr>
      <vt:lpstr>References</vt:lpstr>
      <vt:lpstr>Questions?</vt:lpstr>
      <vt:lpstr>Survivability vs. Performability</vt:lpstr>
    </vt:vector>
  </TitlesOfParts>
  <Company>Missouri University of Science and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Joe Miner</dc:creator>
  <cp:lastModifiedBy>Koosha Marashi</cp:lastModifiedBy>
  <cp:revision>129</cp:revision>
  <dcterms:created xsi:type="dcterms:W3CDTF">2011-01-20T20:51:22Z</dcterms:created>
  <dcterms:modified xsi:type="dcterms:W3CDTF">2016-01-04T21:10:07Z</dcterms:modified>
</cp:coreProperties>
</file>