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8" r:id="rId6"/>
    <p:sldId id="261" r:id="rId7"/>
    <p:sldId id="275" r:id="rId8"/>
    <p:sldId id="276" r:id="rId9"/>
    <p:sldId id="263" r:id="rId10"/>
    <p:sldId id="278" r:id="rId11"/>
    <p:sldId id="277" r:id="rId12"/>
    <p:sldId id="280" r:id="rId13"/>
    <p:sldId id="27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2CC5-6FEF-9D58-608B-20F45760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FFB1-5FDA-23D8-4201-A75064B37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D37A-CFA3-5410-18CF-F8C3916F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6D1F-B1B8-0348-94FF-6841F63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9C6F-AEFC-0A8E-5E3F-E8E24AD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1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BA0-0349-FDCD-06D8-35AEDB01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9E1A-44B4-6917-DA65-5FFE3929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4010-01F8-ECE0-EAAE-17558ABC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912E-F95B-341A-7635-FA230B30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1C38-4EBB-F1C0-E27B-6305C993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1B691-008B-05D0-E2F2-DB2A57A6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13495-F23B-AE16-B3AC-8309E776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88F5-86CF-250F-1D91-FB608518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109B-0887-1D3E-CD79-1571BC41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75A9-6472-ED24-8635-F627F67F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49C-08D3-64B0-3FAA-FB1B5391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33F5-E3A0-4290-3408-B597CB66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D496-5B69-1623-9FC5-8DBA0C39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80DB-A8DB-EFDB-14AF-0264EA01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CE64-48B5-1EC9-707D-A39DB16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3684-E4C6-1713-337E-CEEB843A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FB73-782C-E346-227D-7FFFD2F9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28B9-8A62-4AB0-6456-7818E1F2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9457-775C-47FC-D09E-2BBD0039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FA4-B74B-E260-2223-B5EA70E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0294-AB32-C6E1-F3F0-CADD25C4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62A0-C98C-30B9-D4CD-B49CDEB4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BA94-E98E-E8B3-1E7E-5277BE55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750A-6335-00BE-D0DA-FD0463DA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615-417C-9E44-62BE-377A16DC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161B-B5D6-DC67-C8FA-BD5B5984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EE5-0506-6BD7-FE9F-D57FB4E6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00A3-089A-1AC2-C650-B0689215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7D97E-9562-9758-1068-127B05B2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2EB3A-24E6-D120-C3AE-1CCE92D31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766DF-E68B-E8CD-134E-97E495F0F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F64E4-486C-F272-5B93-1734238C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7786F-80CB-B401-086F-B299E94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6152E-0F41-0145-4B14-CD081B7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BB84-A2CF-FF28-AE59-4680544E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616E5-A4B8-D4EC-1550-AAF24E59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9449-D170-D315-A4C4-48C5A763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3E0E-7CC6-FDA5-C7DD-DF79EB89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1647-4DC6-5DF6-A327-24549AA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F176B-8467-C44D-368C-A87A9DF8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0DDE2-F07A-EB4D-B40F-E764DA3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0B63-AAC0-DF31-522D-E9F96CB3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D33B-F4E0-694C-63FE-AA4D9ABEA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3C16F-EC3F-33FC-6C6B-9F45221C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75F7-0B06-D82A-7A74-73251D81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8342-48B1-8EE5-1A76-849A9F5E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9747-1CCE-961D-8306-94A5F8D6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2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0896-1734-2C95-D1D5-1234FD44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E915-06D6-B141-F552-87F19DF56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5A256-D201-668D-A1E6-8B36D0ED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FF8E-7684-D4E6-3CD6-B3EA56B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3414-9346-C44F-5266-17A30589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D33C-BED5-961C-5C03-4E71539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8C27-29E4-9F16-57B6-4C0722AC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BF11-D2CF-7FCF-4BE1-2E55BC9F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FB9F-B0E6-E15C-3DAF-7EE47707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48C1-5FCE-4D67-B5A6-EBC32924EA5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8634-5924-251A-B53B-3CB51A54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A420-EFFB-8940-4DDB-6B480374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2A93-21FD-43DD-8125-BAB02FCDB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dimarvin/garden-monitoring-computer-vision.git" TargetMode="External"/><Relationship Id="rId2" Type="http://schemas.openxmlformats.org/officeDocument/2006/relationships/hyperlink" Target="https://www.youtube.com/playlist?list=PLULdTBT0bYIef8Gpz-SGwQvUVK-wfLcc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F683F-3371-22D5-DB39-DE3FE10D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106000"/>
              </a:lnSpc>
            </a:pP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Enhancing Garden Monitoring with Computer</a:t>
            </a:r>
            <a:b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Vision: A Study of Naive Bayes and CNN Models</a:t>
            </a:r>
            <a:r>
              <a:rPr lang="en-GB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3D288A-F09C-4C1E-2490-122250DFF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06284"/>
              </p:ext>
            </p:extLst>
          </p:nvPr>
        </p:nvGraphicFramePr>
        <p:xfrm>
          <a:off x="2394857" y="3823064"/>
          <a:ext cx="6611870" cy="2661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3823622768"/>
                    </a:ext>
                  </a:extLst>
                </a:gridCol>
                <a:gridCol w="4087388">
                  <a:extLst>
                    <a:ext uri="{9D8B030D-6E8A-4147-A177-3AD203B41FA5}">
                      <a16:colId xmlns:a16="http://schemas.microsoft.com/office/drawing/2014/main" val="3937932506"/>
                    </a:ext>
                  </a:extLst>
                </a:gridCol>
              </a:tblGrid>
              <a:tr h="669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Name: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Marvin Sendikaddiwa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945028"/>
                  </a:ext>
                </a:extLst>
              </a:tr>
              <a:tr h="669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Registration Number: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2022/HD05/1479U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888071"/>
                  </a:ext>
                </a:extLst>
              </a:tr>
              <a:tr h="669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Student Number: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2200701479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955139"/>
                  </a:ext>
                </a:extLst>
              </a:tr>
              <a:tr h="652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Course: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Master of Science in Computer Science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2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8FCCB-85D7-93A2-B8ED-524E5B73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5400" b="0" i="0" dirty="0">
                <a:solidFill>
                  <a:srgbClr val="374151"/>
                </a:solidFill>
                <a:effectLst/>
                <a:latin typeface="Söhne"/>
              </a:rPr>
              <a:t>Comparison of Models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80D2E-4FFD-7764-A4C0-BBAFA67CD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80206"/>
              </p:ext>
            </p:extLst>
          </p:nvPr>
        </p:nvGraphicFramePr>
        <p:xfrm>
          <a:off x="1417026" y="1958313"/>
          <a:ext cx="9354898" cy="4224528"/>
        </p:xfrm>
        <a:graphic>
          <a:graphicData uri="http://schemas.openxmlformats.org/drawingml/2006/table">
            <a:tbl>
              <a:tblPr firstRow="1" bandRow="1"/>
              <a:tblGrid>
                <a:gridCol w="2026815">
                  <a:extLst>
                    <a:ext uri="{9D8B030D-6E8A-4147-A177-3AD203B41FA5}">
                      <a16:colId xmlns:a16="http://schemas.microsoft.com/office/drawing/2014/main" val="1694910129"/>
                    </a:ext>
                  </a:extLst>
                </a:gridCol>
                <a:gridCol w="2102020">
                  <a:extLst>
                    <a:ext uri="{9D8B030D-6E8A-4147-A177-3AD203B41FA5}">
                      <a16:colId xmlns:a16="http://schemas.microsoft.com/office/drawing/2014/main" val="3000299511"/>
                    </a:ext>
                  </a:extLst>
                </a:gridCol>
                <a:gridCol w="2126933">
                  <a:extLst>
                    <a:ext uri="{9D8B030D-6E8A-4147-A177-3AD203B41FA5}">
                      <a16:colId xmlns:a16="http://schemas.microsoft.com/office/drawing/2014/main" val="586076876"/>
                    </a:ext>
                  </a:extLst>
                </a:gridCol>
                <a:gridCol w="1578728">
                  <a:extLst>
                    <a:ext uri="{9D8B030D-6E8A-4147-A177-3AD203B41FA5}">
                      <a16:colId xmlns:a16="http://schemas.microsoft.com/office/drawing/2014/main" val="4227891713"/>
                    </a:ext>
                  </a:extLst>
                </a:gridCol>
                <a:gridCol w="1520402">
                  <a:extLst>
                    <a:ext uri="{9D8B030D-6E8A-4147-A177-3AD203B41FA5}">
                      <a16:colId xmlns:a16="http://schemas.microsoft.com/office/drawing/2014/main" val="534256099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pPr fontAlgn="b"/>
                      <a:r>
                        <a:rPr lang="en-GB" sz="3300" b="1">
                          <a:effectLst/>
                        </a:rPr>
                        <a:t>Model</a:t>
                      </a:r>
                    </a:p>
                  </a:txBody>
                  <a:tcPr marL="167640" marR="167640" marT="83820" marB="83820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3300" b="1">
                          <a:effectLst/>
                        </a:rPr>
                        <a:t>Accuracy</a:t>
                      </a:r>
                    </a:p>
                  </a:txBody>
                  <a:tcPr marL="167640" marR="167640" marT="83820" marB="83820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3300" b="1">
                          <a:effectLst/>
                        </a:rPr>
                        <a:t>Precision</a:t>
                      </a:r>
                    </a:p>
                  </a:txBody>
                  <a:tcPr marL="167640" marR="167640" marT="83820" marB="83820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3300" b="1">
                          <a:effectLst/>
                        </a:rPr>
                        <a:t>Recall</a:t>
                      </a:r>
                    </a:p>
                  </a:txBody>
                  <a:tcPr marL="167640" marR="167640" marT="83820" marB="83820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3300" b="1">
                          <a:effectLst/>
                        </a:rPr>
                        <a:t>F1-Score</a:t>
                      </a:r>
                    </a:p>
                  </a:txBody>
                  <a:tcPr marL="167640" marR="167640" marT="83820" marB="83820"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17857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Naive Bayes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70.37%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73%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70%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66%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27978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CNN Deep Learning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100%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100%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100%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3300">
                          <a:effectLst/>
                        </a:rPr>
                        <a:t>100%</a:t>
                      </a:r>
                    </a:p>
                  </a:txBody>
                  <a:tcPr marL="167640" marR="167640" marT="83820" marB="83820"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3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BEB3-5E11-D9D7-CA32-8A0DA92D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Comparison of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338F-4B09-F864-3F8B-7BDE7D91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Performance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Naive Bayes: Moderate accuracy and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CNN Deep Learning: Excellent accuracy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Selection: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Naive Bayes: Suitable for simpler datasets with linear relationships.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CNN Deep Learning: Ideal for complex datasets with non-linear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Trade-offs: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Naive Bayes: Faster training and prediction.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CNN Deep Learning: Longer training time but higher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Recommendation: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this specific task, the CNN Deep Learning model outperforms Naive Bayes in terms of accuracy and precision.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CNN model is recommended for accurate classification of crop types in garden monitoring.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41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C9B6-75BC-D2FB-0C91-8D098278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33E0-36D0-6ED2-E802-42007DC0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5230132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study, we aimed to develop a crop type identification system for garden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models, Naive Bayes and CNN Deep Learning, were evaluated and compared.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Naive Bayes model achieved a moderate accuracy of 70.37%, while the CNN Deep Learning model achieved a perfect accuracy of 100%.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CNN Deep Learning model demonstrated superior performance, precision, recall, and F1-score compared to Naive Bayes.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the evaluation results, we recommend using the CNN Deep Learning model for accurate crop type identification in garden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CNN model's ability to capture complex patterns and relationships in the image data makes it suitable for this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Future work could focus on expanding the dataset, exploring different deep learning architectures, and incorporating additional features for further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this research contributes to the field of garden monitoring and provides a reliable and accurate approach for identifying different crop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developed system can be utilized in various applications such as precision agriculture, smart farming, and automated plant monitoring.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39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B8C7-71F9-1205-BB16-0CED3911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1DC7-D542-6BA0-A4C0-6BD609E7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326"/>
            <a:ext cx="10515600" cy="5247549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Dayala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(2018). Image Histograms in OpenCV. Retrieved from https://medium.com/@rndayala/image-histograms-in-opencv40ee5969a3b7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Nakagawa, S., &amp; </a:t>
            </a:r>
            <a:r>
              <a:rPr lang="en-GB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Schielzeth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 (2013). A general and simple method for obtaining R2 from generalized linear mixed-effects models. Methods in Ecology and Evolution, 4(2), 133-142. </a:t>
            </a:r>
            <a:r>
              <a:rPr lang="en-GB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10.1111/2041-210X.13075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Sundararajan, M. (2018). From Raw Images to </a:t>
            </a:r>
            <a:r>
              <a:rPr lang="en-GB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RealTime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Predictions with Deep Learning. Retrieved from</a:t>
            </a:r>
          </a:p>
          <a:p>
            <a:pPr marL="180975" indent="120015" algn="just">
              <a:lnSpc>
                <a:spcPct val="96000"/>
              </a:lnSpc>
              <a:spcAft>
                <a:spcPts val="7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https://towardsdatascience.com/from-raw-images-to-real-timepredictions-with-deep-learning-ddbbda1be0e4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Dominodatalab.com. (n.d.). Feature Extraction and Image Classification using Deep Neural Networks. Retrieved from</a:t>
            </a:r>
          </a:p>
          <a:p>
            <a:pPr marL="180975" indent="120015" algn="just">
              <a:lnSpc>
                <a:spcPct val="96000"/>
              </a:lnSpc>
              <a:spcAft>
                <a:spcPts val="7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https://www.dominodatalab.com/blog/feature-extraction-and-imageclassification-using-deep-neural-networks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Maning.com. (n.d.). The Computer Vision Pipeline, Part 3: Image Preprocessing. Retrieved from https://freecontent.manning.com/thecomputer-vision-pipeline-part-3-image-preprocessing/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Mohanty, S. (2019). </a:t>
            </a:r>
            <a:r>
              <a:rPr lang="en-GB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Shape, and Texture Feature Extraction using OpenCV. Retrieved from https://medium.com/mlearning-ai/color-shapeand-texture-feature-extraction-using-opencv-cb1feb2dbd73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Kalra, T. (2019). Texture Analysis with Deep Learning for Improved Computer Vision. Retrieved from https://medium.com/@trapti.kalra/texture-analysis-with-deep-learningfor-improved-computer-vision-aa627c8bb133</a:t>
            </a:r>
          </a:p>
          <a:p>
            <a:pPr marL="342900" lvl="0" indent="-342900" algn="just" fontAlgn="base">
              <a:lnSpc>
                <a:spcPct val="96000"/>
              </a:lnSpc>
              <a:spcAft>
                <a:spcPts val="70"/>
              </a:spcAft>
              <a:buClr>
                <a:srgbClr val="000000"/>
              </a:buClr>
              <a:buSzPts val="800"/>
              <a:buFont typeface="+mj-lt"/>
              <a:buAutoNum type="arabicPeriod"/>
            </a:pP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Torres, J. (2018). Getting Started with Tesseract: Part II. Retrieved from https://towardsdatascience.com/getting-started-with-tesseract-partii-f7f9a0899b3f</a:t>
            </a:r>
          </a:p>
        </p:txBody>
      </p:sp>
    </p:spTree>
    <p:extLst>
      <p:ext uri="{BB962C8B-B14F-4D97-AF65-F5344CB8AC3E}">
        <p14:creationId xmlns:p14="http://schemas.microsoft.com/office/powerpoint/2010/main" val="283843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7A39-32FD-8842-D892-0C6B2F53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870F-3026-4F22-C7FE-13E0C766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 err="1"/>
              <a:t>Youtube</a:t>
            </a:r>
            <a:r>
              <a:rPr lang="en-GB" dirty="0"/>
              <a:t> Link: </a:t>
            </a:r>
            <a:r>
              <a:rPr lang="en-GB" dirty="0">
                <a:hlinkClick r:id="rId2"/>
              </a:rPr>
              <a:t>https://www.youtube.com/playlist?list=PLULdTBT0bYIef8Gpz-SGwQvUVK-wfLccY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Link: </a:t>
            </a:r>
            <a:r>
              <a:rPr lang="en-GB" dirty="0">
                <a:hlinkClick r:id="rId3"/>
              </a:rPr>
              <a:t>https://github.com/sendimarvin/garden-monitoring-computer-vision.git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89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A406-DF8A-458D-9943-7D5653B7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5DB3-3F70-1738-43E4-5043C7D9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Welcome to the presentation on Crop Type Classification Using Machine Learning and Deep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Accurate identification of crop types is essential for effective garden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presentation, we will explore the application of machine learning and deep learning techniques for crop type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objective is to investigate different models and evaluate their performance in accurately identifying and classifying various crop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leveraging advanced algorithms, we aim to develop an efficient and reliable system to assist gardeners and farmers in crop type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analyzing key features and patterns, we can provide valuable insights for crop planning, resource allocation, and crop health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Throughout this presentation, we will discuss the experimental setup, model evaluation, statistical analysis, related work, and conclusions of our study.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the end of this presentation, you will have a better understanding of the potential of these techniques in improving crop type identification and garden monitoring.</a:t>
            </a:r>
          </a:p>
        </p:txBody>
      </p:sp>
    </p:spTree>
    <p:extLst>
      <p:ext uri="{BB962C8B-B14F-4D97-AF65-F5344CB8AC3E}">
        <p14:creationId xmlns:p14="http://schemas.microsoft.com/office/powerpoint/2010/main" val="70363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D3E3-2584-1479-DD48-A2F1A73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3EBC-9505-677C-5CD5-DA3D18FCD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Collecting a diverse dataset of images representing different crop types.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Preprocessing the dataset and carry out feature extraction to improve model performance.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Exploring and implementing various machine learning and deep learning models for crop type classification.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Evaluating the performance of different models using appropriate metrics.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Conducting statistical analysis to assess the significance of the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Comparing the performance of different models and identifying the most accurate and efficient approach.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Providing insights and recommendations for the application of crop type classification in garden monitoring and precision agriculture.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Contributing to the existing body of knowledge in the field of crop classification and image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9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7345-0A24-9FE9-4883-2505D83F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Experimental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0690-9907-8D60-8A0D-A03FC1FA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50335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Dataset Collection: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Collected a diverse dataset of garden images with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labeled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crop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Data Preprocessing: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Enhanced dataset quality through resizing, normalization, and data augmentation.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Model Selection: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Considered various machine learning and deep learning models (CNN and Naïve Bayes).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Model Training: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Trained selected models on pre-processed dataset with appropriate 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Model Evaluation: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Assessed model performance using metrics like accuracy, precision, recall, and F1-score.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6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6B45-5617-A14A-E591-AA0626D2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 and Feature Extraction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ED4F3-AB2F-CC6A-36B1-C8AA265D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1227548"/>
            <a:ext cx="2227218" cy="2227218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703A20B-1E52-47CC-00CD-AC8CF5FD1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4506"/>
          <a:stretch/>
        </p:blipFill>
        <p:spPr>
          <a:xfrm>
            <a:off x="3130866" y="1227548"/>
            <a:ext cx="2332320" cy="222721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A07AE-FAAB-F281-C9EB-40F3035C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97" y="1227548"/>
            <a:ext cx="2227219" cy="2227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49DCA-B589-9045-F3DF-8B6DB2A96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160" y="1239225"/>
            <a:ext cx="2227219" cy="222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3BA14-F7B1-ECBE-8D49-FF6096CD1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71" y="4062908"/>
            <a:ext cx="2035629" cy="2035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69E9A-F60A-A7AA-63DB-0682CD292C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22" r="-1" b="22698"/>
          <a:stretch/>
        </p:blipFill>
        <p:spPr>
          <a:xfrm>
            <a:off x="3130866" y="4062908"/>
            <a:ext cx="2035629" cy="1943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3BB9A-BA1B-1A62-2CA1-99D5E23B1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1312" y="3977722"/>
            <a:ext cx="2528389" cy="1896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C1EF35-DCA2-0C56-D479-D0648088FAFA}"/>
              </a:ext>
            </a:extLst>
          </p:cNvPr>
          <p:cNvSpPr txBox="1"/>
          <p:nvPr/>
        </p:nvSpPr>
        <p:spPr>
          <a:xfrm>
            <a:off x="6015678" y="6153325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5CCD7-608C-41F1-6796-FBF3E457CC76}"/>
              </a:ext>
            </a:extLst>
          </p:cNvPr>
          <p:cNvSpPr txBox="1"/>
          <p:nvPr/>
        </p:nvSpPr>
        <p:spPr>
          <a:xfrm>
            <a:off x="3130866" y="357417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Emboss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9C8E6-BE6E-174D-0B80-139B88AF3BC4}"/>
              </a:ext>
            </a:extLst>
          </p:cNvPr>
          <p:cNvSpPr txBox="1"/>
          <p:nvPr/>
        </p:nvSpPr>
        <p:spPr>
          <a:xfrm>
            <a:off x="5487853" y="3574171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Sobel Edge Filter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1782B-9623-A806-D4BC-76143BCDB153}"/>
              </a:ext>
            </a:extLst>
          </p:cNvPr>
          <p:cNvSpPr txBox="1"/>
          <p:nvPr/>
        </p:nvSpPr>
        <p:spPr>
          <a:xfrm>
            <a:off x="996865" y="362703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Blur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D1DA0-13F0-8238-366B-94CAF74A97EE}"/>
              </a:ext>
            </a:extLst>
          </p:cNvPr>
          <p:cNvSpPr txBox="1"/>
          <p:nvPr/>
        </p:nvSpPr>
        <p:spPr>
          <a:xfrm>
            <a:off x="3155533" y="6245377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Cropping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ECDE0-4B08-48C4-B7CA-48546B7E05CA}"/>
              </a:ext>
            </a:extLst>
          </p:cNvPr>
          <p:cNvSpPr txBox="1"/>
          <p:nvPr/>
        </p:nvSpPr>
        <p:spPr>
          <a:xfrm>
            <a:off x="838200" y="6231617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Scale Image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341E8-07FE-C6B6-C336-22BF38607F64}"/>
              </a:ext>
            </a:extLst>
          </p:cNvPr>
          <p:cNvSpPr txBox="1"/>
          <p:nvPr/>
        </p:nvSpPr>
        <p:spPr>
          <a:xfrm>
            <a:off x="8127162" y="359128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8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0E84-6BA3-E729-5435-8F43EA30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ECCF4-88F7-9461-46B6-1B8D3EF6C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63153"/>
            <a:ext cx="11327549" cy="3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8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A1-A7EA-A069-5F68-1D75860E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Model Evaluation - Naive Bayes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02AB-8B00-90AB-7CA4-8F35BC5A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Accuracy: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Achieved an accuracy of 70.37% in classifying crop types using Naive Bayes.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Demonstrated a precision of 73% on average, indicating the model's ability to correctly classify positive instances.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Attained a recall rate of 70% on average, highlighting the model's ability to identify true positive instances.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Achieved an F1-score of 0.66 on average, representing the harmonic mean of precision and recall.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Classification Report: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Produced a detailed classification report displaying precision, recall, and F1-score for each crop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Performance Analysis: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Evaluated the model's performance across different crop types, revealing varying levels of accuracy, precision, recall, and F1-score.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4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E70-E157-490E-27DD-EDDA058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Evaluation - CNN Deep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CA-91D8-AD13-58AF-17254BC6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77"/>
            <a:ext cx="10515600" cy="48793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Training Results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Loss</a:t>
            </a:r>
            <a:r>
              <a:rPr lang="en-US" dirty="0"/>
              <a:t>: Decreased from 34.5194 to 0.2814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Accuracy</a:t>
            </a:r>
            <a:r>
              <a:rPr lang="en-US" dirty="0"/>
              <a:t>: Improved from 40.19% to 100%</a:t>
            </a:r>
          </a:p>
          <a:p>
            <a:r>
              <a:rPr lang="en-US" b="1" dirty="0"/>
              <a:t>Validation Results</a:t>
            </a:r>
            <a:r>
              <a:rPr lang="en-US" dirty="0"/>
              <a:t>:</a:t>
            </a:r>
          </a:p>
          <a:p>
            <a:r>
              <a:rPr lang="en-US" dirty="0"/>
              <a:t>Loss: Decreased from 3.1221 to 0.2814</a:t>
            </a:r>
          </a:p>
          <a:p>
            <a:r>
              <a:rPr lang="en-US" dirty="0"/>
              <a:t>Accuracy: Increased from 34.62% to 84.62%</a:t>
            </a:r>
          </a:p>
          <a:p>
            <a:pPr marL="0" indent="0">
              <a:buNone/>
            </a:pPr>
            <a:r>
              <a:rPr lang="en-US" b="1" dirty="0"/>
              <a:t>Training Progress</a:t>
            </a:r>
            <a:r>
              <a:rPr lang="en-US" dirty="0"/>
              <a:t>:</a:t>
            </a:r>
          </a:p>
          <a:p>
            <a:r>
              <a:rPr lang="en-US" dirty="0"/>
              <a:t>Loss and accuracy curves showed improvement and convergence.</a:t>
            </a:r>
          </a:p>
          <a:p>
            <a:pPr marL="0" indent="0">
              <a:buNone/>
            </a:pPr>
            <a:r>
              <a:rPr lang="en-US" b="1" dirty="0"/>
              <a:t>Generalization</a:t>
            </a:r>
            <a:r>
              <a:rPr lang="en-US" dirty="0"/>
              <a:t>:</a:t>
            </a:r>
          </a:p>
          <a:p>
            <a:r>
              <a:rPr lang="en-US" dirty="0"/>
              <a:t>High accuracy on the validation set indicates good generalization.</a:t>
            </a:r>
          </a:p>
          <a:p>
            <a:r>
              <a:rPr lang="en-US" dirty="0"/>
              <a:t>Low loss value demonstrates effective learning and prediction.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86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0FE0A0-4207-E728-D25B-C8601435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–Accuracy and Loss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4BC-86B0-66CF-F62F-B9886997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0" y="2365285"/>
            <a:ext cx="4745489" cy="39387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A19A0-6721-3AF3-162F-5FB4351B2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4913" y="2365285"/>
            <a:ext cx="492344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1226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Enhancing Garden Monitoring with Computer Vision: A Study of Naive Bayes and CNN Models </vt:lpstr>
      <vt:lpstr>Introduction</vt:lpstr>
      <vt:lpstr>Objectives</vt:lpstr>
      <vt:lpstr>Experimental Setup</vt:lpstr>
      <vt:lpstr>Data Preprocessing and Feature Extraction</vt:lpstr>
      <vt:lpstr>Classes</vt:lpstr>
      <vt:lpstr>Model Evaluation - Naive Bayes</vt:lpstr>
      <vt:lpstr>Model Evaluation - CNN Deep Learning</vt:lpstr>
      <vt:lpstr>CNN –Accuracy and Loss</vt:lpstr>
      <vt:lpstr>Comparison of Models</vt:lpstr>
      <vt:lpstr>Comparison of Models</vt:lpstr>
      <vt:lpstr>Conclusion</vt:lpstr>
      <vt:lpstr>References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Opacity Model</dc:title>
  <dc:creator>Marvin Sendikaddiwa</dc:creator>
  <cp:lastModifiedBy>Marvin Sendikaddiwa</cp:lastModifiedBy>
  <cp:revision>42</cp:revision>
  <dcterms:created xsi:type="dcterms:W3CDTF">2023-05-17T19:24:32Z</dcterms:created>
  <dcterms:modified xsi:type="dcterms:W3CDTF">2023-07-04T21:11:05Z</dcterms:modified>
</cp:coreProperties>
</file>