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9" r:id="rId11"/>
    <p:sldId id="263" r:id="rId12"/>
    <p:sldId id="264" r:id="rId13"/>
    <p:sldId id="271" r:id="rId14"/>
    <p:sldId id="270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6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6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6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6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4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9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A485-8B15-4FB4-AA93-477CE6399F4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63CB3-43D1-4EA3-A846-5959900D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DL</a:t>
            </a:r>
            <a:r>
              <a:rPr lang="zh-CN" altLang="en-US" dirty="0" smtClean="0"/>
              <a:t>在线模型的性能优化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地图事业部 尹钊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54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运行速度：</a:t>
            </a:r>
            <a:r>
              <a:rPr lang="en-US" altLang="zh-CN" dirty="0" smtClean="0"/>
              <a:t>~1ns</a:t>
            </a:r>
          </a:p>
          <a:p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读写速度：</a:t>
            </a:r>
            <a:r>
              <a:rPr lang="en-US" altLang="zh-CN" dirty="0" smtClean="0"/>
              <a:t>~10ms</a:t>
            </a:r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读写速度：</a:t>
            </a:r>
            <a:r>
              <a:rPr lang="en-US" altLang="zh-CN" dirty="0" smtClean="0"/>
              <a:t>~10ns</a:t>
            </a:r>
          </a:p>
          <a:p>
            <a:r>
              <a:rPr lang="zh-CN" altLang="en-US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空间小，速度快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基于空间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时间局部特性</a:t>
            </a:r>
            <a:endParaRPr lang="en-US" altLang="zh-CN" dirty="0" smtClean="0"/>
          </a:p>
        </p:txBody>
      </p:sp>
      <p:sp>
        <p:nvSpPr>
          <p:cNvPr id="5" name="右弧形箭头 4"/>
          <p:cNvSpPr/>
          <p:nvPr/>
        </p:nvSpPr>
        <p:spPr>
          <a:xfrm>
            <a:off x="4488873" y="2784764"/>
            <a:ext cx="817418" cy="13577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右弧形箭头 5"/>
          <p:cNvSpPr/>
          <p:nvPr/>
        </p:nvSpPr>
        <p:spPr>
          <a:xfrm>
            <a:off x="5818909" y="3505200"/>
            <a:ext cx="609600" cy="13438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8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336"/>
            <a:ext cx="12514286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7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矩阵乘法的过程：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元素的乘法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加法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 descr="https://gss0.bdstatic.com/-4o3dSag_xI4khGkpoWK1HF6hhy/baike/w%3D268%3Bg%3D0/sign=78d05834df88d43ff0a996f44525b526/359b033b5bb5c9ea911dfca2dc39b6003bf3b3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01" y="1825625"/>
            <a:ext cx="4364445" cy="2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63" y="2652771"/>
            <a:ext cx="56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706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SIMD</a:t>
            </a:r>
            <a:r>
              <a:rPr lang="en-US" altLang="zh-CN" dirty="0"/>
              <a:t>——</a:t>
            </a:r>
            <a:r>
              <a:rPr lang="zh-CN" altLang="en-US" dirty="0" smtClean="0"/>
              <a:t>单</a:t>
            </a:r>
            <a:r>
              <a:rPr lang="zh-CN" altLang="en-US" dirty="0"/>
              <a:t>指令多数据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Intel</a:t>
            </a:r>
            <a:r>
              <a:rPr lang="zh-CN" altLang="en-US" dirty="0"/>
              <a:t>处理器的重要性能扩展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目前支持</a:t>
            </a:r>
            <a:r>
              <a:rPr lang="zh-CN" altLang="en-US" dirty="0"/>
              <a:t>的</a:t>
            </a:r>
            <a:r>
              <a:rPr lang="en-US" altLang="zh-CN" dirty="0"/>
              <a:t>SIMD</a:t>
            </a:r>
            <a:r>
              <a:rPr lang="zh-CN" altLang="en-US" dirty="0"/>
              <a:t>技术包括</a:t>
            </a:r>
            <a:r>
              <a:rPr lang="en-US" altLang="zh-CN" dirty="0" smtClean="0"/>
              <a:t>MMX,SSE,AVX</a:t>
            </a:r>
          </a:p>
          <a:p>
            <a:pPr lvl="2"/>
            <a:r>
              <a:rPr lang="en-US" altLang="zh-CN" dirty="0"/>
              <a:t>MMX</a:t>
            </a:r>
            <a:r>
              <a:rPr lang="zh-CN" altLang="en-US" dirty="0"/>
              <a:t>提供了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64bit</a:t>
            </a:r>
            <a:r>
              <a:rPr lang="zh-CN" altLang="en-US" dirty="0"/>
              <a:t>的寄存器进行</a:t>
            </a:r>
            <a:r>
              <a:rPr lang="en-US" altLang="zh-CN" dirty="0"/>
              <a:t>SIMD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en-US" altLang="zh-CN" dirty="0"/>
              <a:t>SSE</a:t>
            </a:r>
            <a:r>
              <a:rPr lang="zh-CN" altLang="en-US" dirty="0"/>
              <a:t>系列提供了</a:t>
            </a:r>
            <a:r>
              <a:rPr lang="en-US" altLang="zh-CN" dirty="0"/>
              <a:t>128bit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个寄存器进行</a:t>
            </a:r>
            <a:r>
              <a:rPr lang="en-US" altLang="zh-CN" dirty="0"/>
              <a:t>SIMD</a:t>
            </a:r>
            <a:r>
              <a:rPr lang="zh-CN" altLang="en-US" dirty="0"/>
              <a:t>指令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en-US" altLang="zh-CN" dirty="0"/>
              <a:t>AVX</a:t>
            </a:r>
            <a:r>
              <a:rPr lang="zh-CN" altLang="en-US" dirty="0" smtClean="0"/>
              <a:t>指令支持</a:t>
            </a:r>
            <a:r>
              <a:rPr lang="en-US" altLang="zh-CN" dirty="0"/>
              <a:t>256bit</a:t>
            </a:r>
            <a:r>
              <a:rPr lang="zh-CN" altLang="en-US" dirty="0"/>
              <a:t>的</a:t>
            </a:r>
            <a:r>
              <a:rPr lang="en-US" altLang="zh-CN" dirty="0"/>
              <a:t>SIMD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05" y="3963923"/>
            <a:ext cx="6829425" cy="1476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05" y="5432453"/>
            <a:ext cx="6828571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 +</a:t>
            </a:r>
            <a:r>
              <a:rPr lang="zh-CN" altLang="en-US" dirty="0" smtClean="0"/>
              <a:t>定点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7062"/>
          </a:xfrm>
        </p:spPr>
        <p:txBody>
          <a:bodyPr>
            <a:normAutofit/>
          </a:bodyPr>
          <a:lstStyle/>
          <a:p>
            <a:r>
              <a:rPr lang="pt-BR" altLang="zh-CN" dirty="0"/>
              <a:t>__m128 _mm_mul_ps(__m128 _A, __m128 _B) </a:t>
            </a:r>
            <a:r>
              <a:rPr lang="pt-BR" altLang="zh-CN" dirty="0" smtClean="0"/>
              <a:t>  </a:t>
            </a:r>
            <a:r>
              <a:rPr lang="en-US" altLang="zh-CN" dirty="0" smtClean="0"/>
              <a:t>=&gt;</a:t>
            </a:r>
          </a:p>
          <a:p>
            <a:r>
              <a:rPr lang="en-US" altLang="zh-CN" dirty="0" smtClean="0"/>
              <a:t>__m128i _mm_maddubs_epi16(__m128i a, __m128i b)</a:t>
            </a:r>
          </a:p>
          <a:p>
            <a:pPr lvl="2"/>
            <a:r>
              <a:rPr lang="en-US" altLang="zh-CN" dirty="0" smtClean="0"/>
              <a:t>a: 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b: 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en-US" altLang="zh-CN" dirty="0" smtClean="0"/>
              <a:t>signed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signed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，表示</a:t>
            </a:r>
            <a:r>
              <a:rPr lang="en-US" altLang="zh-CN" dirty="0" smtClean="0"/>
              <a:t> </a:t>
            </a:r>
            <a:r>
              <a:rPr lang="en-US" altLang="zh-CN" dirty="0"/>
              <a:t>saturated sum of adjacent SIMD </a:t>
            </a:r>
            <a:r>
              <a:rPr lang="en-US" altLang="zh-CN" dirty="0" smtClean="0"/>
              <a:t>products</a:t>
            </a:r>
          </a:p>
          <a:p>
            <a:pPr lvl="3"/>
            <a:r>
              <a:rPr lang="pt-BR" altLang="zh-CN" dirty="0"/>
              <a:t>r0 := SATURATE_16((a0 * b0) + (a1 * b1))</a:t>
            </a:r>
          </a:p>
          <a:p>
            <a:pPr lvl="3"/>
            <a:r>
              <a:rPr lang="pt-BR" altLang="zh-CN" dirty="0"/>
              <a:t>r1 := SATURATE_16((a2 * b2) + (a3 * b3))</a:t>
            </a:r>
          </a:p>
          <a:p>
            <a:pPr lvl="3"/>
            <a:r>
              <a:rPr lang="pt-BR" altLang="zh-CN" dirty="0"/>
              <a:t>...</a:t>
            </a:r>
          </a:p>
          <a:p>
            <a:pPr lvl="3"/>
            <a:r>
              <a:rPr lang="pt-BR" altLang="zh-CN" dirty="0"/>
              <a:t>r7 := SATURATE_16((a14 * b14) + (a15 * b15))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Float</a:t>
            </a:r>
            <a:r>
              <a:rPr lang="zh-CN" altLang="en-US" dirty="0"/>
              <a:t>型数据直接压缩为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性能加速：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倍以上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效果：没有损失（往往还有小幅收益）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27978"/>
              </p:ext>
            </p:extLst>
          </p:nvPr>
        </p:nvGraphicFramePr>
        <p:xfrm>
          <a:off x="7279205" y="5029000"/>
          <a:ext cx="37679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568"/>
                <a:gridCol w="1739341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 </a:t>
                      </a:r>
                      <a:r>
                        <a:rPr lang="en-US" altLang="zh-CN" dirty="0" smtClean="0"/>
                        <a:t>(us)</a:t>
                      </a:r>
                      <a:endParaRPr lang="zh-CN" altLang="en-US" dirty="0"/>
                    </a:p>
                  </a:txBody>
                  <a:tcPr/>
                </a:tc>
              </a:tr>
              <a:tr h="36288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cBlas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753939</a:t>
                      </a:r>
                      <a:endParaRPr lang="zh-CN" altLang="en-US" dirty="0"/>
                    </a:p>
                  </a:txBody>
                  <a:tcPr/>
                </a:tc>
              </a:tr>
              <a:tr h="36288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Fix_point_sse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426015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4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7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DL</a:t>
            </a:r>
            <a:r>
              <a:rPr lang="zh-CN" altLang="en-US" dirty="0" smtClean="0"/>
              <a:t>模型引发的思考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883" y="194845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语音识别中的一个典型的声学模型：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优化目标：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在线可用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模型效果没有</a:t>
            </a:r>
            <a:r>
              <a:rPr lang="zh-CN" altLang="en-US" b="1" dirty="0" smtClean="0">
                <a:solidFill>
                  <a:srgbClr val="FF0000"/>
                </a:solidFill>
              </a:rPr>
              <a:t>损失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05522" y="1408152"/>
            <a:ext cx="5389726" cy="4768811"/>
            <a:chOff x="5964074" y="1408152"/>
            <a:chExt cx="5389726" cy="476881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8403" y="1408152"/>
              <a:ext cx="4285397" cy="4768811"/>
            </a:xfrm>
            <a:prstGeom prst="rect">
              <a:avLst/>
            </a:prstGeom>
          </p:spPr>
        </p:pic>
        <p:sp>
          <p:nvSpPr>
            <p:cNvPr id="5" name="左大括号 4"/>
            <p:cNvSpPr/>
            <p:nvPr/>
          </p:nvSpPr>
          <p:spPr>
            <a:xfrm>
              <a:off x="6905766" y="2183642"/>
              <a:ext cx="218364" cy="3152633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64074" y="3603008"/>
              <a:ext cx="805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6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GPU</a:t>
            </a:r>
          </a:p>
          <a:p>
            <a:pPr lvl="1"/>
            <a:r>
              <a:rPr lang="zh-CN" altLang="en-US" dirty="0" smtClean="0"/>
              <a:t>计算速度快，基本不需要优化</a:t>
            </a:r>
            <a:endParaRPr lang="en-US" altLang="zh-CN" dirty="0" smtClean="0"/>
          </a:p>
          <a:p>
            <a:pPr lvl="1"/>
            <a:r>
              <a:rPr lang="zh-CN" altLang="en-US" dirty="0"/>
              <a:t>线</a:t>
            </a:r>
            <a:r>
              <a:rPr lang="zh-CN" altLang="en-US" dirty="0" smtClean="0"/>
              <a:t>上架构复杂，开发和运维成本高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采购成本和运维成本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数据在内存和显存间的转移需要时间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计算速度慢，对于</a:t>
            </a:r>
            <a:r>
              <a:rPr lang="zh-CN" altLang="en-US" dirty="0" smtClean="0"/>
              <a:t>复杂</a:t>
            </a:r>
            <a:r>
              <a:rPr lang="zh-CN" altLang="en-US" dirty="0"/>
              <a:t>模型</a:t>
            </a:r>
            <a:r>
              <a:rPr lang="zh-CN" altLang="en-US" dirty="0" smtClean="0"/>
              <a:t>，</a:t>
            </a:r>
            <a:r>
              <a:rPr lang="zh-CN" altLang="en-US" dirty="0" smtClean="0"/>
              <a:t>需要重度优化</a:t>
            </a:r>
            <a:endParaRPr lang="en-US" altLang="zh-CN" dirty="0" smtClean="0"/>
          </a:p>
          <a:p>
            <a:pPr lvl="1"/>
            <a:r>
              <a:rPr lang="zh-CN" altLang="en-US" dirty="0"/>
              <a:t>线</a:t>
            </a:r>
            <a:r>
              <a:rPr lang="zh-CN" altLang="en-US" dirty="0" smtClean="0"/>
              <a:t>上架构简单，开发和运维成本低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采购成本和运维成本低，便于大规模部署</a:t>
            </a:r>
            <a:endParaRPr lang="en-US" altLang="zh-CN" dirty="0" smtClean="0"/>
          </a:p>
          <a:p>
            <a:r>
              <a:rPr lang="en-US" altLang="zh-CN" dirty="0" smtClean="0"/>
              <a:t>FPGA</a:t>
            </a:r>
          </a:p>
          <a:p>
            <a:pPr lvl="1"/>
            <a:r>
              <a:rPr lang="zh-CN" altLang="en-US" dirty="0" smtClean="0"/>
              <a:t>门槛较高</a:t>
            </a:r>
            <a:endParaRPr lang="en-US" altLang="zh-CN" dirty="0" smtClean="0"/>
          </a:p>
          <a:p>
            <a:pPr lvl="1"/>
            <a:r>
              <a:rPr lang="zh-CN" altLang="en-US" dirty="0"/>
              <a:t>算法</a:t>
            </a:r>
            <a:r>
              <a:rPr lang="zh-CN" altLang="en-US" dirty="0" smtClean="0"/>
              <a:t>迭代成本高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10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</a:t>
            </a:r>
            <a:r>
              <a:rPr lang="zh-CN" altLang="en-US" dirty="0" smtClean="0"/>
              <a:t>的基本运算符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矩阵乘法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矩阵乘法的复杂度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基本方法：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Strassen‘s algorithm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Coppersmith–</a:t>
            </a:r>
            <a:r>
              <a:rPr lang="en-US" altLang="zh-CN" dirty="0" err="1"/>
              <a:t>Winograd</a:t>
            </a:r>
            <a:r>
              <a:rPr lang="en-US" altLang="zh-CN" dirty="0"/>
              <a:t> algorithm</a:t>
            </a:r>
            <a:r>
              <a:rPr lang="zh-CN" altLang="en-US" dirty="0"/>
              <a:t>：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975" y="2735405"/>
            <a:ext cx="695325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278" y="3467894"/>
            <a:ext cx="3124200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03" y="4374753"/>
            <a:ext cx="1514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0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模型的性能预估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模型的复杂度决定了性能的下限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预先实验，确定网络的相关参数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网络的层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Pretrain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Finetune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层的宽度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654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Auto-Encoder</a:t>
            </a:r>
            <a:r>
              <a:rPr lang="zh-CN" altLang="en-US" dirty="0" smtClean="0"/>
              <a:t>类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深度模型通常具有较大的信息冗余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用小模型逼近大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en-US" dirty="0"/>
              <a:t>通过采用预先训练好的复杂模型（</a:t>
            </a:r>
            <a:r>
              <a:rPr lang="en-US" altLang="zh-CN" dirty="0"/>
              <a:t>Teacher model</a:t>
            </a:r>
            <a:r>
              <a:rPr lang="zh-CN" altLang="en-US" dirty="0"/>
              <a:t>）的输出作为监督信号去训练另外一个简单的</a:t>
            </a:r>
            <a:r>
              <a:rPr lang="zh-CN" altLang="en-US" dirty="0" smtClean="0"/>
              <a:t>网络（</a:t>
            </a:r>
            <a:r>
              <a:rPr lang="en-US" altLang="zh-CN" dirty="0"/>
              <a:t>student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/>
              <a:t>Distilling the Knowledge in a Neural </a:t>
            </a:r>
            <a:r>
              <a:rPr lang="en-US" altLang="zh-CN" dirty="0" smtClean="0"/>
              <a:t>Network by Geoffrey </a:t>
            </a:r>
            <a:r>
              <a:rPr lang="en-US" altLang="zh-CN" dirty="0"/>
              <a:t>Hinton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效果：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往往有效果损失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可以叠加后面的加速算法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61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输入特征的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相关参数：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总计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个输入特征，维度为</a:t>
                </a:r>
                <a:r>
                  <a:rPr lang="en-US" altLang="zh-CN" dirty="0" smtClean="0"/>
                  <a:t>N1</a:t>
                </a:r>
              </a:p>
              <a:p>
                <a:pPr lvl="1"/>
                <a:r>
                  <a:rPr lang="zh-CN" altLang="en-US" dirty="0"/>
                  <a:t>一</a:t>
                </a:r>
                <a:r>
                  <a:rPr lang="zh-CN" altLang="en-US" dirty="0" smtClean="0"/>
                  <a:t>个全连接层，维度为</a:t>
                </a:r>
                <a:r>
                  <a:rPr lang="en-US" altLang="zh-CN" dirty="0" smtClean="0"/>
                  <a:t>N2</a:t>
                </a:r>
                <a:endParaRPr lang="en-US" altLang="zh-CN" dirty="0"/>
              </a:p>
              <a:p>
                <a:r>
                  <a:rPr lang="zh-CN" altLang="en-US" dirty="0" smtClean="0"/>
                  <a:t>非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化时的计算过程：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化后的计算过程：</a:t>
                </a:r>
                <a:endParaRPr lang="en-US" altLang="zh-CN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zh-CN" altLang="en-US" dirty="0" smtClean="0"/>
                  <a:t>但是，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𝑜𝑚𝑝𝑢𝑡𝑒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2)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𝐶𝑜𝑚𝑝𝑢𝑡𝑒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altLang="zh-CN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81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Bottleneck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观察网络中计算量最大的部分：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70" y="2239389"/>
            <a:ext cx="3114286" cy="35238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5030" y="2388358"/>
            <a:ext cx="3114286" cy="928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271746" y="2552129"/>
                <a:ext cx="20608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2048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46" y="2552129"/>
                <a:ext cx="2060813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693" y="2239389"/>
            <a:ext cx="3152381" cy="39047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90397" y="2374707"/>
            <a:ext cx="3114286" cy="1446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656754" y="2529216"/>
                <a:ext cx="25352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2048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2"/>
                <a:r>
                  <a:rPr lang="en-US" altLang="zh-CN" dirty="0" smtClean="0">
                    <a:ea typeface="Cambria Math" panose="02040503050406030204" pitchFamily="18" charset="0"/>
                  </a:rPr>
                  <a:t>   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128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754" y="2529216"/>
                <a:ext cx="2535246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3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稀疏化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4"/>
          </a:xfrm>
        </p:spPr>
        <p:txBody>
          <a:bodyPr>
            <a:normAutofit/>
          </a:bodyPr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层的作用：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1~n-1</a:t>
            </a:r>
            <a:r>
              <a:rPr lang="zh-CN" altLang="en-US" dirty="0" smtClean="0"/>
              <a:t>层：特征提取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</a:t>
            </a:r>
            <a:r>
              <a:rPr lang="zh-CN" altLang="en-US" dirty="0" smtClean="0"/>
              <a:t>层：分类</a:t>
            </a:r>
            <a:endParaRPr lang="en-US" altLang="zh-CN" dirty="0" smtClean="0"/>
          </a:p>
          <a:p>
            <a:r>
              <a:rPr lang="zh-CN" altLang="en-US" dirty="0" smtClean="0"/>
              <a:t>不同深度的层要区别对待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越低的层，相对重要，不易稀疏化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越接近顶层，越容易得到更高的稀疏率</a:t>
            </a:r>
            <a:endParaRPr lang="en-US" altLang="zh-CN" dirty="0" smtClean="0"/>
          </a:p>
          <a:p>
            <a:r>
              <a:rPr lang="zh-CN" altLang="en-US" dirty="0"/>
              <a:t>层</a:t>
            </a:r>
            <a:r>
              <a:rPr lang="zh-CN" altLang="en-US" dirty="0" smtClean="0"/>
              <a:t>内元素的稀疏化方法</a:t>
            </a:r>
            <a:endParaRPr lang="en-US" altLang="zh-CN" dirty="0" smtClean="0"/>
          </a:p>
          <a:p>
            <a:pPr lvl="1"/>
            <a:r>
              <a:rPr lang="zh-CN" altLang="en-US" dirty="0"/>
              <a:t>微软</a:t>
            </a:r>
            <a:r>
              <a:rPr lang="zh-CN" altLang="en-US" dirty="0" smtClean="0"/>
              <a:t>方法：统一稀疏化，效果有损失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改进方法：分析不同列的权值分布，分别稀疏化</a:t>
            </a:r>
            <a:endParaRPr lang="en-US" altLang="zh-CN" dirty="0" smtClean="0"/>
          </a:p>
          <a:p>
            <a:pPr lvl="2"/>
            <a:r>
              <a:rPr lang="zh-CN" altLang="en-US" dirty="0"/>
              <a:t>不同</a:t>
            </a:r>
            <a:r>
              <a:rPr lang="zh-CN" altLang="en-US" dirty="0" smtClean="0"/>
              <a:t>层的稀疏化率：</a:t>
            </a:r>
            <a:r>
              <a:rPr lang="en-US" altLang="zh-CN" dirty="0" smtClean="0"/>
              <a:t>80%-95%</a:t>
            </a:r>
          </a:p>
          <a:p>
            <a:pPr lvl="2"/>
            <a:r>
              <a:rPr lang="zh-CN" altLang="en-US" dirty="0" smtClean="0"/>
              <a:t>效果无损失（往往有小幅收益）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62" y="1690688"/>
            <a:ext cx="3133333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506</Words>
  <Application>Microsoft Office PowerPoint</Application>
  <PresentationFormat>宽屏</PresentationFormat>
  <Paragraphs>129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Cambria Math</vt:lpstr>
      <vt:lpstr>Office 主题</vt:lpstr>
      <vt:lpstr>DL在线模型的性能优化</vt:lpstr>
      <vt:lpstr>一个DL模型引发的思考</vt:lpstr>
      <vt:lpstr>硬件选型</vt:lpstr>
      <vt:lpstr>DL的基本运算符——矩阵乘法</vt:lpstr>
      <vt:lpstr>模型的性能预估</vt:lpstr>
      <vt:lpstr>模型压缩</vt:lpstr>
      <vt:lpstr>输入特征的batch化</vt:lpstr>
      <vt:lpstr>Bottleneck层</vt:lpstr>
      <vt:lpstr>稀疏化</vt:lpstr>
      <vt:lpstr>Cache的应用</vt:lpstr>
      <vt:lpstr>Cache的应用</vt:lpstr>
      <vt:lpstr>SIMD</vt:lpstr>
      <vt:lpstr>SIMD</vt:lpstr>
      <vt:lpstr>SIMD +定点化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DL在线模型的性能优化</dc:title>
  <dc:creator>尹钊</dc:creator>
  <cp:lastModifiedBy>尹钊</cp:lastModifiedBy>
  <cp:revision>145</cp:revision>
  <dcterms:created xsi:type="dcterms:W3CDTF">2017-07-19T11:16:15Z</dcterms:created>
  <dcterms:modified xsi:type="dcterms:W3CDTF">2017-08-02T07:19:14Z</dcterms:modified>
</cp:coreProperties>
</file>