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8"/>
  </p:notesMasterIdLst>
  <p:sldIdLst>
    <p:sldId id="256" r:id="rId2"/>
    <p:sldId id="257" r:id="rId3"/>
    <p:sldId id="258" r:id="rId4"/>
    <p:sldId id="259" r:id="rId5"/>
    <p:sldId id="260" r:id="rId6"/>
    <p:sldId id="261" r:id="rId7"/>
    <p:sldId id="264" r:id="rId8"/>
    <p:sldId id="262" r:id="rId9"/>
    <p:sldId id="265" r:id="rId10"/>
    <p:sldId id="272" r:id="rId11"/>
    <p:sldId id="267" r:id="rId12"/>
    <p:sldId id="263"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4"/>
    <p:restoredTop sz="76592"/>
  </p:normalViewPr>
  <p:slideViewPr>
    <p:cSldViewPr snapToGrid="0" snapToObjects="1">
      <p:cViewPr>
        <p:scale>
          <a:sx n="100" d="100"/>
          <a:sy n="100" d="100"/>
        </p:scale>
        <p:origin x="-8"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35903-563F-574F-ABB5-03C419DB8455}" type="doc">
      <dgm:prSet loTypeId="urn:microsoft.com/office/officeart/2005/8/layout/venn1" loCatId="" qsTypeId="urn:microsoft.com/office/officeart/2005/8/quickstyle/simple4" qsCatId="simple" csTypeId="urn:microsoft.com/office/officeart/2005/8/colors/accent1_2" csCatId="accent1" phldr="1"/>
      <dgm:spPr/>
    </dgm:pt>
    <dgm:pt modelId="{221026A5-18C3-FF43-A231-6076F195B0C6}">
      <dgm:prSet phldrT="[文本]"/>
      <dgm:spPr/>
      <dgm:t>
        <a:bodyPr/>
        <a:lstStyle/>
        <a:p>
          <a:r>
            <a:rPr lang="en-US" altLang="zh-CN" dirty="0" smtClean="0">
              <a:solidFill>
                <a:schemeClr val="tx1"/>
              </a:solidFill>
            </a:rPr>
            <a:t>1.advertiser</a:t>
          </a:r>
          <a:endParaRPr lang="zh-CN" altLang="en-US" dirty="0">
            <a:solidFill>
              <a:schemeClr val="tx1"/>
            </a:solidFill>
          </a:endParaRPr>
        </a:p>
      </dgm:t>
    </dgm:pt>
    <dgm:pt modelId="{119ADA74-945A-294C-B057-37D2FBBC8833}" type="parTrans" cxnId="{5116AB67-D5D5-D448-BC71-B4CB454FFC0F}">
      <dgm:prSet/>
      <dgm:spPr/>
      <dgm:t>
        <a:bodyPr/>
        <a:lstStyle/>
        <a:p>
          <a:endParaRPr lang="zh-CN" altLang="en-US"/>
        </a:p>
      </dgm:t>
    </dgm:pt>
    <dgm:pt modelId="{975124F1-E60D-1646-9C9E-0F6B46F33DD9}" type="sibTrans" cxnId="{5116AB67-D5D5-D448-BC71-B4CB454FFC0F}">
      <dgm:prSet/>
      <dgm:spPr/>
      <dgm:t>
        <a:bodyPr/>
        <a:lstStyle/>
        <a:p>
          <a:endParaRPr lang="zh-CN" altLang="en-US"/>
        </a:p>
      </dgm:t>
    </dgm:pt>
    <dgm:pt modelId="{1DF2FE91-B39F-A24D-A2D3-EC2146DB9D56}">
      <dgm:prSet phldrT="[文本]"/>
      <dgm:spPr>
        <a:solidFill>
          <a:schemeClr val="accent2">
            <a:lumMod val="20000"/>
            <a:lumOff val="80000"/>
            <a:alpha val="50000"/>
          </a:schemeClr>
        </a:solidFill>
      </dgm:spPr>
      <dgm:t>
        <a:bodyPr/>
        <a:lstStyle/>
        <a:p>
          <a:r>
            <a:rPr lang="en-US" altLang="zh-CN" dirty="0" smtClean="0"/>
            <a:t>2.User</a:t>
          </a:r>
          <a:endParaRPr lang="zh-CN" altLang="en-US" dirty="0"/>
        </a:p>
      </dgm:t>
    </dgm:pt>
    <dgm:pt modelId="{04E31CA9-63FB-C246-AE4A-62C63B8516DF}" type="parTrans" cxnId="{234E2902-F894-DA43-943B-EE6649D6917E}">
      <dgm:prSet/>
      <dgm:spPr/>
      <dgm:t>
        <a:bodyPr/>
        <a:lstStyle/>
        <a:p>
          <a:endParaRPr lang="zh-CN" altLang="en-US"/>
        </a:p>
      </dgm:t>
    </dgm:pt>
    <dgm:pt modelId="{B941598D-BC37-FD4F-AEDB-5CF46F39E4A5}" type="sibTrans" cxnId="{234E2902-F894-DA43-943B-EE6649D6917E}">
      <dgm:prSet/>
      <dgm:spPr/>
      <dgm:t>
        <a:bodyPr/>
        <a:lstStyle/>
        <a:p>
          <a:endParaRPr lang="zh-CN" altLang="en-US"/>
        </a:p>
      </dgm:t>
    </dgm:pt>
    <dgm:pt modelId="{EA33AD05-62A5-BC4F-882A-49546C30ECC2}">
      <dgm:prSet phldrT="[文本]"/>
      <dgm:spPr>
        <a:solidFill>
          <a:schemeClr val="bg1">
            <a:lumMod val="75000"/>
            <a:alpha val="50000"/>
          </a:schemeClr>
        </a:solidFill>
        <a:ln>
          <a:noFill/>
        </a:ln>
      </dgm:spPr>
      <dgm:t>
        <a:bodyPr/>
        <a:lstStyle/>
        <a:p>
          <a:r>
            <a:rPr lang="en-US" altLang="zh-CN" dirty="0" smtClean="0"/>
            <a:t>3.Ad</a:t>
          </a:r>
          <a:endParaRPr lang="zh-CN" altLang="en-US" dirty="0"/>
        </a:p>
      </dgm:t>
    </dgm:pt>
    <dgm:pt modelId="{A77CC883-7CB9-1E41-B0C5-CF6FCD27A4A5}" type="parTrans" cxnId="{FCDC2CD2-4F03-5541-8A74-FA1133AEAA8B}">
      <dgm:prSet/>
      <dgm:spPr/>
      <dgm:t>
        <a:bodyPr/>
        <a:lstStyle/>
        <a:p>
          <a:endParaRPr lang="zh-CN" altLang="en-US"/>
        </a:p>
      </dgm:t>
    </dgm:pt>
    <dgm:pt modelId="{62490A41-688E-904A-ACDC-CAB511BB23D4}" type="sibTrans" cxnId="{FCDC2CD2-4F03-5541-8A74-FA1133AEAA8B}">
      <dgm:prSet/>
      <dgm:spPr/>
      <dgm:t>
        <a:bodyPr/>
        <a:lstStyle/>
        <a:p>
          <a:endParaRPr lang="zh-CN" altLang="en-US"/>
        </a:p>
      </dgm:t>
    </dgm:pt>
    <dgm:pt modelId="{F6CDFEED-5584-EF4C-9C58-474EB3ED29DB}" type="pres">
      <dgm:prSet presAssocID="{95935903-563F-574F-ABB5-03C419DB8455}" presName="compositeShape" presStyleCnt="0">
        <dgm:presLayoutVars>
          <dgm:chMax val="7"/>
          <dgm:dir/>
          <dgm:resizeHandles val="exact"/>
        </dgm:presLayoutVars>
      </dgm:prSet>
      <dgm:spPr/>
    </dgm:pt>
    <dgm:pt modelId="{D301C1B6-FC70-804B-8370-EE1930A27AFD}" type="pres">
      <dgm:prSet presAssocID="{221026A5-18C3-FF43-A231-6076F195B0C6}" presName="circ1" presStyleLbl="vennNode1" presStyleIdx="0" presStyleCnt="3"/>
      <dgm:spPr/>
      <dgm:t>
        <a:bodyPr/>
        <a:lstStyle/>
        <a:p>
          <a:endParaRPr lang="zh-CN" altLang="en-US"/>
        </a:p>
      </dgm:t>
    </dgm:pt>
    <dgm:pt modelId="{BA170BF4-4941-3F49-B602-732D77DA1981}" type="pres">
      <dgm:prSet presAssocID="{221026A5-18C3-FF43-A231-6076F195B0C6}" presName="circ1Tx" presStyleLbl="revTx" presStyleIdx="0" presStyleCnt="0">
        <dgm:presLayoutVars>
          <dgm:chMax val="0"/>
          <dgm:chPref val="0"/>
          <dgm:bulletEnabled val="1"/>
        </dgm:presLayoutVars>
      </dgm:prSet>
      <dgm:spPr/>
      <dgm:t>
        <a:bodyPr/>
        <a:lstStyle/>
        <a:p>
          <a:endParaRPr lang="zh-CN" altLang="en-US"/>
        </a:p>
      </dgm:t>
    </dgm:pt>
    <dgm:pt modelId="{ADDF8A80-034E-7C4F-B450-CD2D458404BE}" type="pres">
      <dgm:prSet presAssocID="{1DF2FE91-B39F-A24D-A2D3-EC2146DB9D56}" presName="circ2" presStyleLbl="vennNode1" presStyleIdx="1" presStyleCnt="3" custLinFactNeighborX="2638" custLinFactNeighborY="-1435"/>
      <dgm:spPr/>
      <dgm:t>
        <a:bodyPr/>
        <a:lstStyle/>
        <a:p>
          <a:endParaRPr lang="zh-CN" altLang="en-US"/>
        </a:p>
      </dgm:t>
    </dgm:pt>
    <dgm:pt modelId="{063C4B84-003A-ED4C-81F7-47020DDC2740}" type="pres">
      <dgm:prSet presAssocID="{1DF2FE91-B39F-A24D-A2D3-EC2146DB9D56}" presName="circ2Tx" presStyleLbl="revTx" presStyleIdx="0" presStyleCnt="0">
        <dgm:presLayoutVars>
          <dgm:chMax val="0"/>
          <dgm:chPref val="0"/>
          <dgm:bulletEnabled val="1"/>
        </dgm:presLayoutVars>
      </dgm:prSet>
      <dgm:spPr/>
      <dgm:t>
        <a:bodyPr/>
        <a:lstStyle/>
        <a:p>
          <a:endParaRPr lang="zh-CN" altLang="en-US"/>
        </a:p>
      </dgm:t>
    </dgm:pt>
    <dgm:pt modelId="{A2291820-F744-E749-8A7C-F0B72EA998F9}" type="pres">
      <dgm:prSet presAssocID="{EA33AD05-62A5-BC4F-882A-49546C30ECC2}" presName="circ3" presStyleLbl="vennNode1" presStyleIdx="2" presStyleCnt="3" custLinFactNeighborX="262" custLinFactNeighborY="607"/>
      <dgm:spPr/>
      <dgm:t>
        <a:bodyPr/>
        <a:lstStyle/>
        <a:p>
          <a:endParaRPr lang="zh-CN" altLang="en-US"/>
        </a:p>
      </dgm:t>
    </dgm:pt>
    <dgm:pt modelId="{94EBDAAE-B5ED-B644-96FF-49165F85F04E}" type="pres">
      <dgm:prSet presAssocID="{EA33AD05-62A5-BC4F-882A-49546C30ECC2}" presName="circ3Tx" presStyleLbl="revTx" presStyleIdx="0" presStyleCnt="0">
        <dgm:presLayoutVars>
          <dgm:chMax val="0"/>
          <dgm:chPref val="0"/>
          <dgm:bulletEnabled val="1"/>
        </dgm:presLayoutVars>
      </dgm:prSet>
      <dgm:spPr/>
      <dgm:t>
        <a:bodyPr/>
        <a:lstStyle/>
        <a:p>
          <a:endParaRPr lang="zh-CN" altLang="en-US"/>
        </a:p>
      </dgm:t>
    </dgm:pt>
  </dgm:ptLst>
  <dgm:cxnLst>
    <dgm:cxn modelId="{2D0975F3-4561-7144-8A5F-C42B33B1C0DF}" type="presOf" srcId="{1DF2FE91-B39F-A24D-A2D3-EC2146DB9D56}" destId="{ADDF8A80-034E-7C4F-B450-CD2D458404BE}" srcOrd="0" destOrd="0" presId="urn:microsoft.com/office/officeart/2005/8/layout/venn1"/>
    <dgm:cxn modelId="{B4972AAE-3809-5E4B-8D1D-6E12602A611B}" type="presOf" srcId="{EA33AD05-62A5-BC4F-882A-49546C30ECC2}" destId="{A2291820-F744-E749-8A7C-F0B72EA998F9}" srcOrd="0" destOrd="0" presId="urn:microsoft.com/office/officeart/2005/8/layout/venn1"/>
    <dgm:cxn modelId="{FCDC2CD2-4F03-5541-8A74-FA1133AEAA8B}" srcId="{95935903-563F-574F-ABB5-03C419DB8455}" destId="{EA33AD05-62A5-BC4F-882A-49546C30ECC2}" srcOrd="2" destOrd="0" parTransId="{A77CC883-7CB9-1E41-B0C5-CF6FCD27A4A5}" sibTransId="{62490A41-688E-904A-ACDC-CAB511BB23D4}"/>
    <dgm:cxn modelId="{234E2902-F894-DA43-943B-EE6649D6917E}" srcId="{95935903-563F-574F-ABB5-03C419DB8455}" destId="{1DF2FE91-B39F-A24D-A2D3-EC2146DB9D56}" srcOrd="1" destOrd="0" parTransId="{04E31CA9-63FB-C246-AE4A-62C63B8516DF}" sibTransId="{B941598D-BC37-FD4F-AEDB-5CF46F39E4A5}"/>
    <dgm:cxn modelId="{3B501B2C-9242-5F44-A4DB-9821DF9C5D8B}" type="presOf" srcId="{EA33AD05-62A5-BC4F-882A-49546C30ECC2}" destId="{94EBDAAE-B5ED-B644-96FF-49165F85F04E}" srcOrd="1" destOrd="0" presId="urn:microsoft.com/office/officeart/2005/8/layout/venn1"/>
    <dgm:cxn modelId="{17BA6EF0-B424-AC44-8869-7385183CC9D4}" type="presOf" srcId="{95935903-563F-574F-ABB5-03C419DB8455}" destId="{F6CDFEED-5584-EF4C-9C58-474EB3ED29DB}" srcOrd="0" destOrd="0" presId="urn:microsoft.com/office/officeart/2005/8/layout/venn1"/>
    <dgm:cxn modelId="{5754A1CF-12C8-B54E-BA2F-4AAB2B560119}" type="presOf" srcId="{221026A5-18C3-FF43-A231-6076F195B0C6}" destId="{BA170BF4-4941-3F49-B602-732D77DA1981}" srcOrd="1" destOrd="0" presId="urn:microsoft.com/office/officeart/2005/8/layout/venn1"/>
    <dgm:cxn modelId="{16C865FC-4EB3-1E41-85C9-65543BD6413B}" type="presOf" srcId="{221026A5-18C3-FF43-A231-6076F195B0C6}" destId="{D301C1B6-FC70-804B-8370-EE1930A27AFD}" srcOrd="0" destOrd="0" presId="urn:microsoft.com/office/officeart/2005/8/layout/venn1"/>
    <dgm:cxn modelId="{5116AB67-D5D5-D448-BC71-B4CB454FFC0F}" srcId="{95935903-563F-574F-ABB5-03C419DB8455}" destId="{221026A5-18C3-FF43-A231-6076F195B0C6}" srcOrd="0" destOrd="0" parTransId="{119ADA74-945A-294C-B057-37D2FBBC8833}" sibTransId="{975124F1-E60D-1646-9C9E-0F6B46F33DD9}"/>
    <dgm:cxn modelId="{C76A82C3-07C5-0A46-93AB-47A663FBAA0C}" type="presOf" srcId="{1DF2FE91-B39F-A24D-A2D3-EC2146DB9D56}" destId="{063C4B84-003A-ED4C-81F7-47020DDC2740}" srcOrd="1" destOrd="0" presId="urn:microsoft.com/office/officeart/2005/8/layout/venn1"/>
    <dgm:cxn modelId="{A5DA6129-138E-3849-9AB4-D65ED89A88E0}" type="presParOf" srcId="{F6CDFEED-5584-EF4C-9C58-474EB3ED29DB}" destId="{D301C1B6-FC70-804B-8370-EE1930A27AFD}" srcOrd="0" destOrd="0" presId="urn:microsoft.com/office/officeart/2005/8/layout/venn1"/>
    <dgm:cxn modelId="{994FBDC3-A5EA-D84F-BEEE-17766E8D294A}" type="presParOf" srcId="{F6CDFEED-5584-EF4C-9C58-474EB3ED29DB}" destId="{BA170BF4-4941-3F49-B602-732D77DA1981}" srcOrd="1" destOrd="0" presId="urn:microsoft.com/office/officeart/2005/8/layout/venn1"/>
    <dgm:cxn modelId="{F30489FD-6159-3F47-81BF-2240F5166DEF}" type="presParOf" srcId="{F6CDFEED-5584-EF4C-9C58-474EB3ED29DB}" destId="{ADDF8A80-034E-7C4F-B450-CD2D458404BE}" srcOrd="2" destOrd="0" presId="urn:microsoft.com/office/officeart/2005/8/layout/venn1"/>
    <dgm:cxn modelId="{119296CB-A3D3-0F45-8E99-77A70DE9AB7A}" type="presParOf" srcId="{F6CDFEED-5584-EF4C-9C58-474EB3ED29DB}" destId="{063C4B84-003A-ED4C-81F7-47020DDC2740}" srcOrd="3" destOrd="0" presId="urn:microsoft.com/office/officeart/2005/8/layout/venn1"/>
    <dgm:cxn modelId="{A45ADE4C-6D5B-6743-9B0B-4316867221F1}" type="presParOf" srcId="{F6CDFEED-5584-EF4C-9C58-474EB3ED29DB}" destId="{A2291820-F744-E749-8A7C-F0B72EA998F9}" srcOrd="4" destOrd="0" presId="urn:microsoft.com/office/officeart/2005/8/layout/venn1"/>
    <dgm:cxn modelId="{E9F076AD-3EBD-1C44-BE33-8DB6AEEF4C15}" type="presParOf" srcId="{F6CDFEED-5584-EF4C-9C58-474EB3ED29DB}" destId="{94EBDAAE-B5ED-B644-96FF-49165F85F04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1C1B6-FC70-804B-8370-EE1930A27AFD}">
      <dsp:nvSpPr>
        <dsp:cNvPr id="0" name=""/>
        <dsp:cNvSpPr/>
      </dsp:nvSpPr>
      <dsp:spPr>
        <a:xfrm>
          <a:off x="734673" y="93850"/>
          <a:ext cx="1941724" cy="1941724"/>
        </a:xfrm>
        <a:prstGeom prst="ellipse">
          <a:avLst/>
        </a:prstGeom>
        <a:solidFill>
          <a:schemeClr val="accent1">
            <a:alpha val="50000"/>
            <a:hueOff val="0"/>
            <a:satOff val="0"/>
            <a:lumOff val="0"/>
            <a:alphaOff val="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en-US" altLang="zh-CN" sz="2300" kern="1200" dirty="0" smtClean="0">
              <a:solidFill>
                <a:schemeClr val="tx1"/>
              </a:solidFill>
            </a:rPr>
            <a:t>1.advertiser</a:t>
          </a:r>
          <a:endParaRPr lang="zh-CN" altLang="en-US" sz="2300" kern="1200" dirty="0">
            <a:solidFill>
              <a:schemeClr val="tx1"/>
            </a:solidFill>
          </a:endParaRPr>
        </a:p>
      </dsp:txBody>
      <dsp:txXfrm>
        <a:off x="993569" y="433651"/>
        <a:ext cx="1423931" cy="873776"/>
      </dsp:txXfrm>
    </dsp:sp>
    <dsp:sp modelId="{ADDF8A80-034E-7C4F-B450-CD2D458404BE}">
      <dsp:nvSpPr>
        <dsp:cNvPr id="0" name=""/>
        <dsp:cNvSpPr/>
      </dsp:nvSpPr>
      <dsp:spPr>
        <a:xfrm>
          <a:off x="1469346" y="1279564"/>
          <a:ext cx="1941724" cy="1941724"/>
        </a:xfrm>
        <a:prstGeom prst="ellipse">
          <a:avLst/>
        </a:prstGeom>
        <a:solidFill>
          <a:schemeClr val="accent2">
            <a:lumMod val="20000"/>
            <a:lumOff val="80000"/>
            <a:alpha val="5000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en-US" altLang="zh-CN" sz="2300" kern="1200" dirty="0" smtClean="0"/>
            <a:t>2.User</a:t>
          </a:r>
          <a:endParaRPr lang="zh-CN" altLang="en-US" sz="2300" kern="1200" dirty="0"/>
        </a:p>
      </dsp:txBody>
      <dsp:txXfrm>
        <a:off x="2063190" y="1781176"/>
        <a:ext cx="1165034" cy="1067948"/>
      </dsp:txXfrm>
    </dsp:sp>
    <dsp:sp modelId="{A2291820-F744-E749-8A7C-F0B72EA998F9}">
      <dsp:nvSpPr>
        <dsp:cNvPr id="0" name=""/>
        <dsp:cNvSpPr/>
      </dsp:nvSpPr>
      <dsp:spPr>
        <a:xfrm>
          <a:off x="39121" y="1319214"/>
          <a:ext cx="1941724" cy="1941724"/>
        </a:xfrm>
        <a:prstGeom prst="ellipse">
          <a:avLst/>
        </a:prstGeom>
        <a:solidFill>
          <a:schemeClr val="bg1">
            <a:lumMod val="75000"/>
            <a:alpha val="5000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en-US" altLang="zh-CN" sz="2300" kern="1200" dirty="0" smtClean="0"/>
            <a:t>3.Ad</a:t>
          </a:r>
          <a:endParaRPr lang="zh-CN" altLang="en-US" sz="2300" kern="1200" dirty="0"/>
        </a:p>
      </dsp:txBody>
      <dsp:txXfrm>
        <a:off x="221967" y="1820826"/>
        <a:ext cx="1165034" cy="106794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C2254-AC8C-C844-8CB7-D503AEC4053C}" type="datetimeFigureOut">
              <a:rPr kumimoji="1" lang="zh-CN" altLang="en-US" smtClean="0"/>
              <a:t>2017/5/9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67E77-9469-CB48-A549-748A7D9C0BB5}" type="slidenum">
              <a:rPr kumimoji="1" lang="zh-CN" altLang="en-US" smtClean="0"/>
              <a:t>‹#›</a:t>
            </a:fld>
            <a:endParaRPr kumimoji="1" lang="zh-CN" altLang="en-US"/>
          </a:p>
        </p:txBody>
      </p:sp>
    </p:spTree>
    <p:extLst>
      <p:ext uri="{BB962C8B-B14F-4D97-AF65-F5344CB8AC3E}">
        <p14:creationId xmlns:p14="http://schemas.microsoft.com/office/powerpoint/2010/main" val="71629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DSP</a:t>
            </a:r>
            <a:r>
              <a:rPr lang="zh-CN" altLang="en-US" dirty="0" smtClean="0"/>
              <a:t>可以使广告主更简单便捷地遵循统一的竞价和反馈方式，对位于多家广告交易平台的在线广告</a:t>
            </a:r>
            <a:r>
              <a:rPr lang="en-US" altLang="zh-CN" dirty="0" smtClean="0"/>
              <a:t>,</a:t>
            </a:r>
            <a:r>
              <a:rPr lang="zh-CN" altLang="en-US" dirty="0" smtClean="0"/>
              <a:t>以合理的价格实时购买高质量的广告库存。</a:t>
            </a:r>
            <a:r>
              <a:rPr lang="en-US" altLang="zh-CN" dirty="0" smtClean="0"/>
              <a:t>DSP</a:t>
            </a:r>
            <a:r>
              <a:rPr lang="zh-CN" altLang="en-US" dirty="0" smtClean="0"/>
              <a:t>让广告主可以通过一个统一的接口来管理一个或者多个</a:t>
            </a:r>
            <a:r>
              <a:rPr lang="en-US" altLang="zh-CN" dirty="0" smtClean="0"/>
              <a:t>Ad Exchange</a:t>
            </a:r>
            <a:r>
              <a:rPr lang="zh-CN" altLang="en-US" dirty="0" smtClean="0"/>
              <a:t>账号，甚至</a:t>
            </a:r>
            <a:r>
              <a:rPr lang="en-US" altLang="zh-CN" dirty="0" smtClean="0"/>
              <a:t>DSP</a:t>
            </a:r>
            <a:r>
              <a:rPr lang="zh-CN" altLang="en-US" dirty="0" smtClean="0"/>
              <a:t>可以帮助广告主来管理</a:t>
            </a:r>
            <a:r>
              <a:rPr lang="en-US" altLang="zh-CN" dirty="0" smtClean="0"/>
              <a:t>Ad Exchange</a:t>
            </a:r>
            <a:r>
              <a:rPr lang="zh-CN" altLang="en-US" dirty="0" smtClean="0"/>
              <a:t>的账号，提供全方位的服务。</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D6267E77-9469-CB48-A549-748A7D9C0BB5}" type="slidenum">
              <a:rPr kumimoji="1" lang="zh-CN" altLang="en-US" smtClean="0"/>
              <a:t>2</a:t>
            </a:fld>
            <a:endParaRPr kumimoji="1" lang="zh-CN" altLang="en-US"/>
          </a:p>
        </p:txBody>
      </p:sp>
    </p:spTree>
    <p:extLst>
      <p:ext uri="{BB962C8B-B14F-4D97-AF65-F5344CB8AC3E}">
        <p14:creationId xmlns:p14="http://schemas.microsoft.com/office/powerpoint/2010/main" val="39951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6267E77-9469-CB48-A549-748A7D9C0BB5}" type="slidenum">
              <a:rPr kumimoji="1" lang="zh-CN" altLang="en-US" smtClean="0"/>
              <a:t>13</a:t>
            </a:fld>
            <a:endParaRPr kumimoji="1" lang="zh-CN" altLang="en-US"/>
          </a:p>
        </p:txBody>
      </p:sp>
    </p:spTree>
    <p:extLst>
      <p:ext uri="{BB962C8B-B14F-4D97-AF65-F5344CB8AC3E}">
        <p14:creationId xmlns:p14="http://schemas.microsoft.com/office/powerpoint/2010/main" val="1248941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PID</a:t>
            </a:r>
            <a:r>
              <a:rPr lang="zh-CN" altLang="en-US" sz="1200" dirty="0" smtClean="0"/>
              <a:t>控制原理是在工业界应用最广泛的调节器控制规律。</a:t>
            </a:r>
            <a:r>
              <a:rPr lang="en-US" altLang="zh-CN" sz="1200" dirty="0" smtClean="0"/>
              <a:t>PID</a:t>
            </a:r>
            <a:r>
              <a:rPr lang="zh-CN" altLang="en-US" sz="1200" dirty="0" smtClean="0"/>
              <a:t>控制器具有结构简单、稳定性好、工作可靠、调整方便等特点。</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eaLnBrk="1" hangingPunct="1"/>
            <a:r>
              <a:rPr lang="zh-CN" altLang="en-US" sz="1200" b="1" dirty="0" smtClean="0">
                <a:latin typeface="Calibri" charset="0"/>
              </a:rPr>
              <a:t>比例环节参数 </a:t>
            </a:r>
            <a:r>
              <a:rPr lang="en-US" altLang="zh-CN" b="1" dirty="0" err="1" smtClean="0">
                <a:latin typeface="Calibri" charset="0"/>
              </a:rPr>
              <a:t>K</a:t>
            </a:r>
            <a:r>
              <a:rPr lang="en-US" altLang="zh-CN" sz="1100" b="1" dirty="0" err="1" smtClean="0">
                <a:latin typeface="Calibri" charset="0"/>
              </a:rPr>
              <a:t>p</a:t>
            </a:r>
            <a:r>
              <a:rPr lang="zh-CN" altLang="en-US" sz="1200" b="1" dirty="0" smtClean="0">
                <a:latin typeface="Calibri" charset="0"/>
              </a:rPr>
              <a:t>：决定控制的快慢，</a:t>
            </a:r>
            <a:r>
              <a:rPr lang="zh-CN" altLang="en-US" sz="1200" dirty="0" smtClean="0">
                <a:latin typeface="Calibri" charset="0"/>
              </a:rPr>
              <a:t>过大容易引起系统不稳定，超调量过大甚至失去控制；</a:t>
            </a:r>
            <a:endParaRPr lang="en-US" altLang="zh-CN" sz="1200" dirty="0" smtClean="0">
              <a:latin typeface="Calibri" charset="0"/>
            </a:endParaRPr>
          </a:p>
          <a:p>
            <a:pPr eaLnBrk="1" hangingPunct="1"/>
            <a:r>
              <a:rPr lang="zh-CN" altLang="en-US" sz="1200" b="1" dirty="0" smtClean="0">
                <a:latin typeface="Calibri" charset="0"/>
              </a:rPr>
              <a:t>积分环节系数</a:t>
            </a:r>
            <a:r>
              <a:rPr lang="en-US" altLang="zh-CN" sz="1200" b="1" dirty="0" smtClean="0">
                <a:latin typeface="Calibri" charset="0"/>
              </a:rPr>
              <a:t> K</a:t>
            </a:r>
            <a:r>
              <a:rPr lang="en-US" altLang="zh-CN" sz="1100" b="1" dirty="0" smtClean="0">
                <a:latin typeface="Calibri" charset="0"/>
              </a:rPr>
              <a:t>i </a:t>
            </a:r>
            <a:r>
              <a:rPr lang="zh-CN" altLang="en-US" sz="1100" b="1" dirty="0" smtClean="0">
                <a:latin typeface="Calibri" charset="0"/>
              </a:rPr>
              <a:t> </a:t>
            </a:r>
            <a:r>
              <a:rPr lang="zh-CN" altLang="en-US" sz="1200" b="1" dirty="0" smtClean="0">
                <a:latin typeface="Calibri" charset="0"/>
              </a:rPr>
              <a:t>：可实现稳定状态的零静差</a:t>
            </a:r>
            <a:r>
              <a:rPr lang="en-US" altLang="zh-CN" sz="1200" b="1" dirty="0" smtClean="0">
                <a:latin typeface="Calibri" charset="0"/>
              </a:rPr>
              <a:t>(</a:t>
            </a:r>
            <a:r>
              <a:rPr lang="zh-CN" altLang="en-US" sz="1200" b="1" dirty="0" smtClean="0">
                <a:latin typeface="Calibri" charset="0"/>
              </a:rPr>
              <a:t>理想状态</a:t>
            </a:r>
            <a:r>
              <a:rPr lang="en-US" altLang="zh-CN" sz="1200" b="1" dirty="0" smtClean="0">
                <a:latin typeface="Calibri" charset="0"/>
              </a:rPr>
              <a:t>)</a:t>
            </a:r>
            <a:r>
              <a:rPr lang="zh-CN" altLang="en-US" sz="1200" b="1" dirty="0" smtClean="0">
                <a:latin typeface="Calibri" charset="0"/>
              </a:rPr>
              <a:t>，提高控制精度，</a:t>
            </a:r>
            <a:r>
              <a:rPr lang="zh-CN" altLang="en-US" sz="1200" dirty="0" smtClean="0">
                <a:latin typeface="Calibri" charset="0"/>
              </a:rPr>
              <a:t>过大容易加大系统的延迟；</a:t>
            </a:r>
            <a:endParaRPr lang="en-US" altLang="zh-CN" sz="1100" dirty="0" smtClean="0">
              <a:latin typeface="Calibri" charset="0"/>
            </a:endParaRPr>
          </a:p>
          <a:p>
            <a:pPr eaLnBrk="1" hangingPunct="1"/>
            <a:r>
              <a:rPr lang="zh-CN" altLang="en-US" sz="1200" b="1" dirty="0" smtClean="0">
                <a:latin typeface="Calibri" charset="0"/>
              </a:rPr>
              <a:t>微分环节系数 </a:t>
            </a:r>
            <a:r>
              <a:rPr lang="en-US" altLang="zh-CN" sz="1200" b="1" dirty="0" err="1" smtClean="0">
                <a:latin typeface="Calibri" charset="0"/>
              </a:rPr>
              <a:t>K</a:t>
            </a:r>
            <a:r>
              <a:rPr lang="en-US" altLang="zh-CN" sz="1100" b="1" dirty="0" err="1" smtClean="0">
                <a:latin typeface="Calibri" charset="0"/>
              </a:rPr>
              <a:t>d</a:t>
            </a:r>
            <a:r>
              <a:rPr lang="en-US" altLang="zh-CN" sz="1100" b="1" dirty="0" smtClean="0">
                <a:latin typeface="Calibri" charset="0"/>
              </a:rPr>
              <a:t> </a:t>
            </a:r>
            <a:r>
              <a:rPr lang="zh-CN" altLang="en-US" sz="1200" b="1" dirty="0" smtClean="0">
                <a:latin typeface="Calibri" charset="0"/>
              </a:rPr>
              <a:t>：预测误差变化的趋势，抵消滞后因素的影响，</a:t>
            </a:r>
            <a:r>
              <a:rPr lang="zh-CN" altLang="en-US" sz="1200" dirty="0" smtClean="0">
                <a:latin typeface="Calibri" charset="0"/>
              </a:rPr>
              <a:t>缺点是使系统对干扰更敏感。</a:t>
            </a:r>
            <a:endParaRPr lang="zh-CN" altLang="en-US" dirty="0" smtClean="0">
              <a:latin typeface="Calibri"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endParaRPr kumimoji="1" lang="zh-CN" altLang="en-US" dirty="0"/>
          </a:p>
        </p:txBody>
      </p:sp>
      <p:sp>
        <p:nvSpPr>
          <p:cNvPr id="4" name="幻灯片编号占位符 3"/>
          <p:cNvSpPr>
            <a:spLocks noGrp="1"/>
          </p:cNvSpPr>
          <p:nvPr>
            <p:ph type="sldNum" sz="quarter" idx="10"/>
          </p:nvPr>
        </p:nvSpPr>
        <p:spPr/>
        <p:txBody>
          <a:bodyPr/>
          <a:lstStyle/>
          <a:p>
            <a:fld id="{D6267E77-9469-CB48-A549-748A7D9C0BB5}" type="slidenum">
              <a:rPr kumimoji="1" lang="zh-CN" altLang="en-US" smtClean="0"/>
              <a:t>14</a:t>
            </a:fld>
            <a:endParaRPr kumimoji="1" lang="zh-CN" altLang="en-US"/>
          </a:p>
        </p:txBody>
      </p:sp>
    </p:spTree>
    <p:extLst>
      <p:ext uri="{BB962C8B-B14F-4D97-AF65-F5344CB8AC3E}">
        <p14:creationId xmlns:p14="http://schemas.microsoft.com/office/powerpoint/2010/main" val="1658187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6267E77-9469-CB48-A549-748A7D9C0BB5}" type="slidenum">
              <a:rPr kumimoji="1" lang="zh-CN" altLang="en-US" smtClean="0"/>
              <a:t>15</a:t>
            </a:fld>
            <a:endParaRPr kumimoji="1" lang="zh-CN" altLang="en-US"/>
          </a:p>
        </p:txBody>
      </p:sp>
    </p:spTree>
    <p:extLst>
      <p:ext uri="{BB962C8B-B14F-4D97-AF65-F5344CB8AC3E}">
        <p14:creationId xmlns:p14="http://schemas.microsoft.com/office/powerpoint/2010/main" val="1481150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6267E77-9469-CB48-A549-748A7D9C0BB5}" type="slidenum">
              <a:rPr kumimoji="1" lang="zh-CN" altLang="en-US" smtClean="0"/>
              <a:t>16</a:t>
            </a:fld>
            <a:endParaRPr kumimoji="1" lang="zh-CN" altLang="en-US"/>
          </a:p>
        </p:txBody>
      </p:sp>
    </p:spTree>
    <p:extLst>
      <p:ext uri="{BB962C8B-B14F-4D97-AF65-F5344CB8AC3E}">
        <p14:creationId xmlns:p14="http://schemas.microsoft.com/office/powerpoint/2010/main" val="1202638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    步骤</a:t>
            </a:r>
            <a:r>
              <a:rPr lang="en-US" altLang="zh-CN" sz="1200" b="1"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 用户使用</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浏览器访问媒体网站，如</a:t>
            </a:r>
            <a:r>
              <a:rPr lang="en-US" altLang="zh-CN" sz="1200" b="0" i="0" kern="1200" dirty="0" err="1" smtClean="0">
                <a:solidFill>
                  <a:schemeClr val="tx1"/>
                </a:solidFill>
                <a:effectLst/>
                <a:latin typeface="+mn-lt"/>
                <a:ea typeface="+mn-ea"/>
                <a:cs typeface="+mn-cs"/>
              </a:rPr>
              <a:t>www.yahoo.com</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步骤</a:t>
            </a:r>
            <a:r>
              <a:rPr lang="en-US" altLang="zh-CN" sz="1200" b="1"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Yahoo!</a:t>
            </a:r>
            <a:r>
              <a:rPr lang="zh-CN" altLang="en-US" sz="1200" b="0" i="0" kern="1200" dirty="0" smtClean="0">
                <a:solidFill>
                  <a:schemeClr val="tx1"/>
                </a:solidFill>
                <a:effectLst/>
                <a:latin typeface="+mn-lt"/>
                <a:ea typeface="+mn-ea"/>
                <a:cs typeface="+mn-cs"/>
              </a:rPr>
              <a:t>将信息传递给广告交易平台，比如</a:t>
            </a:r>
            <a:r>
              <a:rPr lang="en-US" altLang="zh-CN" sz="1200" b="0" i="0" kern="1200" dirty="0" smtClean="0">
                <a:solidFill>
                  <a:schemeClr val="tx1"/>
                </a:solidFill>
                <a:effectLst/>
                <a:latin typeface="+mn-lt"/>
                <a:ea typeface="+mn-ea"/>
                <a:cs typeface="+mn-cs"/>
              </a:rPr>
              <a:t>Google DoubleClick (</a:t>
            </a:r>
            <a:r>
              <a:rPr lang="en-US" altLang="zh-CN" sz="1200" b="0" i="0" kern="1200" dirty="0" err="1" smtClean="0">
                <a:solidFill>
                  <a:schemeClr val="tx1"/>
                </a:solidFill>
                <a:effectLst/>
                <a:latin typeface="+mn-lt"/>
                <a:ea typeface="+mn-ea"/>
                <a:cs typeface="+mn-cs"/>
              </a:rPr>
              <a:t>AdX</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。传递的信息包括</a:t>
            </a:r>
            <a:r>
              <a:rPr lang="en-US" altLang="zh-CN" sz="1200" b="0" i="0" kern="1200" dirty="0" smtClean="0">
                <a:solidFill>
                  <a:schemeClr val="tx1"/>
                </a:solidFill>
                <a:effectLst/>
                <a:latin typeface="+mn-lt"/>
                <a:ea typeface="+mn-ea"/>
                <a:cs typeface="+mn-cs"/>
              </a:rPr>
              <a:t>URL, </a:t>
            </a:r>
            <a:r>
              <a:rPr lang="zh-CN" altLang="en-US" sz="1200" b="0" i="0" kern="1200" dirty="0" smtClean="0">
                <a:solidFill>
                  <a:schemeClr val="tx1"/>
                </a:solidFill>
                <a:effectLst/>
                <a:latin typeface="+mn-lt"/>
                <a:ea typeface="+mn-ea"/>
                <a:cs typeface="+mn-cs"/>
              </a:rPr>
              <a:t>广告位置、用户</a:t>
            </a:r>
            <a:r>
              <a:rPr lang="en-US" altLang="zh-CN" sz="1200" b="0" i="0" kern="1200" dirty="0" smtClean="0">
                <a:solidFill>
                  <a:schemeClr val="tx1"/>
                </a:solidFill>
                <a:effectLst/>
                <a:latin typeface="+mn-lt"/>
                <a:ea typeface="+mn-ea"/>
                <a:cs typeface="+mn-cs"/>
              </a:rPr>
              <a:t>Cookie ID</a:t>
            </a:r>
            <a:r>
              <a:rPr lang="zh-CN" altLang="en-US" sz="1200" b="0" i="0" kern="1200" dirty="0" smtClean="0">
                <a:solidFill>
                  <a:schemeClr val="tx1"/>
                </a:solidFill>
                <a:effectLst/>
                <a:latin typeface="+mn-lt"/>
                <a:ea typeface="+mn-ea"/>
                <a:cs typeface="+mn-cs"/>
              </a:rPr>
              <a:t>等。</a:t>
            </a:r>
          </a:p>
          <a:p>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步骤</a:t>
            </a:r>
            <a:r>
              <a:rPr lang="en-US" altLang="zh-CN" sz="1200" b="1"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 广告交易平台</a:t>
            </a:r>
            <a:r>
              <a:rPr lang="en-US" altLang="zh-CN" sz="1200" b="0" i="0" kern="1200" dirty="0" err="1" smtClean="0">
                <a:solidFill>
                  <a:schemeClr val="tx1"/>
                </a:solidFill>
                <a:effectLst/>
                <a:latin typeface="+mn-lt"/>
                <a:ea typeface="+mn-ea"/>
                <a:cs typeface="+mn-cs"/>
              </a:rPr>
              <a:t>AdX</a:t>
            </a:r>
            <a:r>
              <a:rPr lang="zh-CN" altLang="en-US" sz="1200" b="0" i="0" kern="1200" dirty="0" smtClean="0">
                <a:solidFill>
                  <a:schemeClr val="tx1"/>
                </a:solidFill>
                <a:effectLst/>
                <a:latin typeface="+mn-lt"/>
                <a:ea typeface="+mn-ea"/>
                <a:cs typeface="+mn-cs"/>
              </a:rPr>
              <a:t>组织一次竞价，向多家</a:t>
            </a:r>
            <a:r>
              <a:rPr lang="en-US" altLang="zh-CN" sz="1200" b="0" i="0" kern="1200" dirty="0" smtClean="0">
                <a:solidFill>
                  <a:schemeClr val="tx1"/>
                </a:solidFill>
                <a:effectLst/>
                <a:latin typeface="+mn-lt"/>
                <a:ea typeface="+mn-ea"/>
                <a:cs typeface="+mn-cs"/>
              </a:rPr>
              <a:t>DSP</a:t>
            </a:r>
            <a:r>
              <a:rPr lang="zh-CN" altLang="en-US" sz="1200" b="0" i="0" kern="1200" dirty="0" smtClean="0">
                <a:solidFill>
                  <a:schemeClr val="tx1"/>
                </a:solidFill>
                <a:effectLst/>
                <a:latin typeface="+mn-lt"/>
                <a:ea typeface="+mn-ea"/>
                <a:cs typeface="+mn-cs"/>
              </a:rPr>
              <a:t>发送竞价请求。</a:t>
            </a:r>
          </a:p>
          <a:p>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步骤</a:t>
            </a:r>
            <a:r>
              <a:rPr lang="en-US" altLang="zh-CN" sz="1200" b="1"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 当</a:t>
            </a:r>
            <a:r>
              <a:rPr lang="en-US" altLang="zh-CN" sz="1200" b="0" i="0" kern="1200" dirty="0" smtClean="0">
                <a:solidFill>
                  <a:schemeClr val="tx1"/>
                </a:solidFill>
                <a:effectLst/>
                <a:latin typeface="+mn-lt"/>
                <a:ea typeface="+mn-ea"/>
                <a:cs typeface="+mn-cs"/>
              </a:rPr>
              <a:t>DSP</a:t>
            </a:r>
            <a:r>
              <a:rPr lang="zh-CN" altLang="en-US" sz="1200" b="0" i="0" kern="1200" dirty="0" smtClean="0">
                <a:solidFill>
                  <a:schemeClr val="tx1"/>
                </a:solidFill>
                <a:effectLst/>
                <a:latin typeface="+mn-lt"/>
                <a:ea typeface="+mn-ea"/>
                <a:cs typeface="+mn-cs"/>
              </a:rPr>
              <a:t>服务器接收到</a:t>
            </a:r>
            <a:r>
              <a:rPr lang="en-US" altLang="zh-CN" sz="1200" b="0" i="0" kern="1200" dirty="0" err="1" smtClean="0">
                <a:solidFill>
                  <a:schemeClr val="tx1"/>
                </a:solidFill>
                <a:effectLst/>
                <a:latin typeface="+mn-lt"/>
                <a:ea typeface="+mn-ea"/>
                <a:cs typeface="+mn-cs"/>
              </a:rPr>
              <a:t>Adx</a:t>
            </a:r>
            <a:r>
              <a:rPr lang="zh-CN" altLang="en-US" sz="1200" b="0" i="0" kern="1200" dirty="0" smtClean="0">
                <a:solidFill>
                  <a:schemeClr val="tx1"/>
                </a:solidFill>
                <a:effectLst/>
                <a:latin typeface="+mn-lt"/>
                <a:ea typeface="+mn-ea"/>
                <a:cs typeface="+mn-cs"/>
              </a:rPr>
              <a:t>广告交易平台的请求，将数据传递给竞价引擎。</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    步骤</a:t>
            </a:r>
            <a:r>
              <a:rPr lang="en-US" altLang="zh-CN" sz="1200" b="1"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 竞价引擎发送用户</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发送给用户与广告主信息数据库，看用户与广告主的需求是否匹配。</a:t>
            </a:r>
          </a:p>
          <a:p>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步骤</a:t>
            </a:r>
            <a:r>
              <a:rPr lang="en-US" altLang="zh-CN" sz="1200" b="1"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 竞价引擎接收到用户与广告客户的信息，并决定是否参与竞价及竞标价格。</a:t>
            </a:r>
          </a:p>
          <a:p>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步骤</a:t>
            </a:r>
            <a:r>
              <a:rPr lang="en-US" altLang="zh-CN" sz="1200" b="1"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 竞价引擎生成一个出价响应，并把它传递给</a:t>
            </a:r>
            <a:r>
              <a:rPr lang="en-US" altLang="zh-CN" sz="1200" b="0" i="0" kern="1200" dirty="0" smtClean="0">
                <a:solidFill>
                  <a:schemeClr val="tx1"/>
                </a:solidFill>
                <a:effectLst/>
                <a:latin typeface="+mn-lt"/>
                <a:ea typeface="+mn-ea"/>
                <a:cs typeface="+mn-cs"/>
              </a:rPr>
              <a:t>DSP</a:t>
            </a:r>
            <a:r>
              <a:rPr lang="zh-CN" altLang="en-US" sz="1200" b="0" i="0" kern="1200" dirty="0" smtClean="0">
                <a:solidFill>
                  <a:schemeClr val="tx1"/>
                </a:solidFill>
                <a:effectLst/>
                <a:latin typeface="+mn-lt"/>
                <a:ea typeface="+mn-ea"/>
                <a:cs typeface="+mn-cs"/>
              </a:rPr>
              <a:t>服务器。竞价响应包括竞标价格及比如从哪里获取广告等其它信息。</a:t>
            </a:r>
          </a:p>
          <a:p>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步骤</a:t>
            </a:r>
            <a:r>
              <a:rPr lang="en-US" altLang="zh-CN" sz="1200" b="1"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DSP</a:t>
            </a:r>
            <a:r>
              <a:rPr lang="zh-CN" altLang="en-US" sz="1200" b="0" i="0" kern="1200" dirty="0" smtClean="0">
                <a:solidFill>
                  <a:schemeClr val="tx1"/>
                </a:solidFill>
                <a:effectLst/>
                <a:latin typeface="+mn-lt"/>
                <a:ea typeface="+mn-ea"/>
                <a:cs typeface="+mn-cs"/>
              </a:rPr>
              <a:t>服务器发送竞价响应给广告交易平台</a:t>
            </a:r>
            <a:r>
              <a:rPr lang="en-US" altLang="zh-CN" sz="1200" b="0" i="0" kern="1200" dirty="0" err="1" smtClean="0">
                <a:solidFill>
                  <a:schemeClr val="tx1"/>
                </a:solidFill>
                <a:effectLst/>
                <a:latin typeface="+mn-lt"/>
                <a:ea typeface="+mn-ea"/>
                <a:cs typeface="+mn-cs"/>
              </a:rPr>
              <a:t>AdX</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步骤</a:t>
            </a:r>
            <a:r>
              <a:rPr lang="en-US" altLang="zh-CN" sz="1200" b="1"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AdX</a:t>
            </a:r>
            <a:r>
              <a:rPr lang="zh-CN" altLang="en-US" sz="1200" b="0" i="0" kern="1200" dirty="0" smtClean="0">
                <a:solidFill>
                  <a:schemeClr val="tx1"/>
                </a:solidFill>
                <a:effectLst/>
                <a:latin typeface="+mn-lt"/>
                <a:ea typeface="+mn-ea"/>
                <a:cs typeface="+mn-cs"/>
              </a:rPr>
              <a:t>在接收到所有</a:t>
            </a:r>
            <a:r>
              <a:rPr lang="en-US" altLang="zh-CN" sz="1200" b="0" i="0" kern="1200" dirty="0" smtClean="0">
                <a:solidFill>
                  <a:schemeClr val="tx1"/>
                </a:solidFill>
                <a:effectLst/>
                <a:latin typeface="+mn-lt"/>
                <a:ea typeface="+mn-ea"/>
                <a:cs typeface="+mn-cs"/>
              </a:rPr>
              <a:t>DSP</a:t>
            </a:r>
            <a:r>
              <a:rPr lang="zh-CN" altLang="en-US" sz="1200" b="0" i="0" kern="1200" dirty="0" smtClean="0">
                <a:solidFill>
                  <a:schemeClr val="tx1"/>
                </a:solidFill>
                <a:effectLst/>
                <a:latin typeface="+mn-lt"/>
                <a:ea typeface="+mn-ea"/>
                <a:cs typeface="+mn-cs"/>
              </a:rPr>
              <a:t>服务器的响应或者截止期限到达后进行竞拍。</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步骤</a:t>
            </a:r>
            <a:r>
              <a:rPr lang="en-US" altLang="zh-CN" sz="1200" b="1"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AdX</a:t>
            </a:r>
            <a:r>
              <a:rPr lang="zh-CN" altLang="en-US" sz="1200" b="0" i="0" kern="1200" dirty="0" smtClean="0">
                <a:solidFill>
                  <a:schemeClr val="tx1"/>
                </a:solidFill>
                <a:effectLst/>
                <a:latin typeface="+mn-lt"/>
                <a:ea typeface="+mn-ea"/>
                <a:cs typeface="+mn-cs"/>
              </a:rPr>
              <a:t>通知用户</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浏览器竞拍的赢家。</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浏览器发送广告曝光请求给广告创意所在的广告服务器。</a:t>
            </a:r>
          </a:p>
          <a:p>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步骤</a:t>
            </a:r>
            <a:r>
              <a:rPr lang="en-US" altLang="zh-CN" sz="1200" b="1"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 广告服务器发送创意给用户的</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浏览器。</a:t>
            </a:r>
          </a:p>
          <a:p>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步骤</a:t>
            </a:r>
            <a:r>
              <a:rPr lang="en-US" altLang="zh-CN" sz="1200" b="1" i="0" kern="1200" dirty="0" smtClean="0">
                <a:solidFill>
                  <a:schemeClr val="tx1"/>
                </a:solidFill>
                <a:effectLst/>
                <a:latin typeface="+mn-lt"/>
                <a:ea typeface="+mn-ea"/>
                <a:cs typeface="+mn-cs"/>
              </a:rPr>
              <a:t>12</a:t>
            </a:r>
            <a:r>
              <a:rPr lang="zh-CN" altLang="en-US" sz="1200" b="0" i="0" kern="1200" dirty="0" smtClean="0">
                <a:solidFill>
                  <a:schemeClr val="tx1"/>
                </a:solidFill>
                <a:effectLst/>
                <a:latin typeface="+mn-lt"/>
                <a:ea typeface="+mn-ea"/>
                <a:cs typeface="+mn-cs"/>
              </a:rPr>
              <a:t>： 用户看到网站上的广告。</a:t>
            </a:r>
          </a:p>
          <a:p>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D6267E77-9469-CB48-A549-748A7D9C0BB5}" type="slidenum">
              <a:rPr kumimoji="1" lang="zh-CN" altLang="en-US" smtClean="0"/>
              <a:t>3</a:t>
            </a:fld>
            <a:endParaRPr kumimoji="1" lang="zh-CN" altLang="en-US"/>
          </a:p>
        </p:txBody>
      </p:sp>
    </p:spTree>
    <p:extLst>
      <p:ext uri="{BB962C8B-B14F-4D97-AF65-F5344CB8AC3E}">
        <p14:creationId xmlns:p14="http://schemas.microsoft.com/office/powerpoint/2010/main" val="802850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6267E77-9469-CB48-A549-748A7D9C0BB5}" type="slidenum">
              <a:rPr kumimoji="1" lang="zh-CN" altLang="en-US" smtClean="0"/>
              <a:t>4</a:t>
            </a:fld>
            <a:endParaRPr kumimoji="1" lang="zh-CN" altLang="en-US"/>
          </a:p>
        </p:txBody>
      </p:sp>
    </p:spTree>
    <p:extLst>
      <p:ext uri="{BB962C8B-B14F-4D97-AF65-F5344CB8AC3E}">
        <p14:creationId xmlns:p14="http://schemas.microsoft.com/office/powerpoint/2010/main" val="330592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6267E77-9469-CB48-A549-748A7D9C0BB5}" type="slidenum">
              <a:rPr kumimoji="1" lang="zh-CN" altLang="en-US" smtClean="0"/>
              <a:t>5</a:t>
            </a:fld>
            <a:endParaRPr kumimoji="1" lang="zh-CN" altLang="en-US"/>
          </a:p>
        </p:txBody>
      </p:sp>
    </p:spTree>
    <p:extLst>
      <p:ext uri="{BB962C8B-B14F-4D97-AF65-F5344CB8AC3E}">
        <p14:creationId xmlns:p14="http://schemas.microsoft.com/office/powerpoint/2010/main" val="1031895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6267E77-9469-CB48-A549-748A7D9C0BB5}" type="slidenum">
              <a:rPr kumimoji="1" lang="zh-CN" altLang="en-US" smtClean="0"/>
              <a:t>6</a:t>
            </a:fld>
            <a:endParaRPr kumimoji="1" lang="zh-CN" altLang="en-US"/>
          </a:p>
        </p:txBody>
      </p:sp>
    </p:spTree>
    <p:extLst>
      <p:ext uri="{BB962C8B-B14F-4D97-AF65-F5344CB8AC3E}">
        <p14:creationId xmlns:p14="http://schemas.microsoft.com/office/powerpoint/2010/main" val="1723066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6267E77-9469-CB48-A549-748A7D9C0BB5}" type="slidenum">
              <a:rPr kumimoji="1" lang="zh-CN" altLang="en-US" smtClean="0"/>
              <a:t>8</a:t>
            </a:fld>
            <a:endParaRPr kumimoji="1" lang="zh-CN" altLang="en-US"/>
          </a:p>
        </p:txBody>
      </p:sp>
    </p:spTree>
    <p:extLst>
      <p:ext uri="{BB962C8B-B14F-4D97-AF65-F5344CB8AC3E}">
        <p14:creationId xmlns:p14="http://schemas.microsoft.com/office/powerpoint/2010/main" val="1170360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D6267E77-9469-CB48-A549-748A7D9C0BB5}" type="slidenum">
              <a:rPr kumimoji="1" lang="zh-CN" altLang="en-US" smtClean="0"/>
              <a:t>9</a:t>
            </a:fld>
            <a:endParaRPr kumimoji="1" lang="zh-CN" altLang="en-US"/>
          </a:p>
        </p:txBody>
      </p:sp>
    </p:spTree>
    <p:extLst>
      <p:ext uri="{BB962C8B-B14F-4D97-AF65-F5344CB8AC3E}">
        <p14:creationId xmlns:p14="http://schemas.microsoft.com/office/powerpoint/2010/main" val="946793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6267E77-9469-CB48-A549-748A7D9C0BB5}" type="slidenum">
              <a:rPr kumimoji="1" lang="zh-CN" altLang="en-US" smtClean="0"/>
              <a:t>11</a:t>
            </a:fld>
            <a:endParaRPr kumimoji="1" lang="zh-CN" altLang="en-US"/>
          </a:p>
        </p:txBody>
      </p:sp>
    </p:spTree>
    <p:extLst>
      <p:ext uri="{BB962C8B-B14F-4D97-AF65-F5344CB8AC3E}">
        <p14:creationId xmlns:p14="http://schemas.microsoft.com/office/powerpoint/2010/main" val="755667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6267E77-9469-CB48-A549-748A7D9C0BB5}" type="slidenum">
              <a:rPr kumimoji="1" lang="zh-CN" altLang="en-US" smtClean="0"/>
              <a:t>12</a:t>
            </a:fld>
            <a:endParaRPr kumimoji="1" lang="zh-CN" altLang="en-US"/>
          </a:p>
        </p:txBody>
      </p:sp>
    </p:spTree>
    <p:extLst>
      <p:ext uri="{BB962C8B-B14F-4D97-AF65-F5344CB8AC3E}">
        <p14:creationId xmlns:p14="http://schemas.microsoft.com/office/powerpoint/2010/main" val="260740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586B75A-687E-405C-8A0B-8D00578BA2C3}" type="datetimeFigureOut">
              <a:rPr lang="en-US" dirty="0"/>
              <a:pPr/>
              <a:t>5/9/17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5/9/17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5/9/17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5/9/17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5/9/17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5/9/17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5/9/17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png"/><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4.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sz="4000" dirty="0" smtClean="0"/>
              <a:t>机器学习在</a:t>
            </a:r>
            <a:r>
              <a:rPr kumimoji="1" lang="en-US" altLang="zh-CN" sz="4000" dirty="0" smtClean="0"/>
              <a:t>DSP</a:t>
            </a:r>
            <a:r>
              <a:rPr kumimoji="1" lang="zh-CN" altLang="en-US" sz="4000" dirty="0" smtClean="0"/>
              <a:t>中的应用</a:t>
            </a:r>
            <a:endParaRPr kumimoji="1" lang="zh-CN" altLang="en-US" sz="4000"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638423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CTR</a:t>
            </a:r>
            <a:r>
              <a:rPr kumimoji="1" lang="zh-CN" altLang="en-US" dirty="0"/>
              <a:t>预估</a:t>
            </a:r>
          </a:p>
        </p:txBody>
      </p:sp>
      <p:sp>
        <p:nvSpPr>
          <p:cNvPr id="3" name="内容占位符 2"/>
          <p:cNvSpPr>
            <a:spLocks noGrp="1"/>
          </p:cNvSpPr>
          <p:nvPr>
            <p:ph idx="1"/>
          </p:nvPr>
        </p:nvSpPr>
        <p:spPr>
          <a:xfrm>
            <a:off x="3867912" y="970280"/>
            <a:ext cx="7315200" cy="5120640"/>
          </a:xfrm>
        </p:spPr>
        <p:txBody>
          <a:bodyPr/>
          <a:lstStyle/>
          <a:p>
            <a:r>
              <a:rPr kumimoji="1" lang="zh-CN" altLang="en-US" dirty="0" smtClean="0"/>
              <a:t>沿着负梯度方向更新参数</a:t>
            </a:r>
            <a:endParaRPr kumimoji="1" lang="en-US" altLang="zh-CN" dirty="0" smtClean="0"/>
          </a:p>
          <a:p>
            <a:pPr lvl="1"/>
            <a:r>
              <a:rPr kumimoji="1" lang="zh-CN" altLang="en-US" dirty="0" smtClean="0"/>
              <a:t>方向定了，步长怎么计算？</a:t>
            </a:r>
            <a:endParaRPr kumimoji="1" lang="en-US" altLang="zh-CN" dirty="0" smtClean="0"/>
          </a:p>
          <a:p>
            <a:r>
              <a:rPr kumimoji="1" lang="zh-CN" altLang="en-US" dirty="0" smtClean="0"/>
              <a:t>子算法</a:t>
            </a:r>
            <a:r>
              <a:rPr kumimoji="1" lang="en-US" altLang="zh-CN" dirty="0" smtClean="0"/>
              <a:t>——line</a:t>
            </a:r>
            <a:r>
              <a:rPr kumimoji="1" lang="zh-CN" altLang="en-US" dirty="0" smtClean="0"/>
              <a:t> </a:t>
            </a:r>
            <a:r>
              <a:rPr kumimoji="1" lang="en-US" altLang="zh-CN" dirty="0" smtClean="0"/>
              <a:t>search</a:t>
            </a:r>
            <a:r>
              <a:rPr kumimoji="1" lang="zh-CN" altLang="en-US" dirty="0" smtClean="0"/>
              <a:t>，搜索使</a:t>
            </a:r>
            <a:r>
              <a:rPr kumimoji="1" lang="en-US" altLang="zh-CN" dirty="0" smtClean="0"/>
              <a:t>F(w)</a:t>
            </a:r>
            <a:r>
              <a:rPr kumimoji="1" lang="zh-CN" altLang="en-US" dirty="0" smtClean="0"/>
              <a:t>下降的步长</a:t>
            </a:r>
            <a:endParaRPr kumimoji="1" lang="en-US" altLang="zh-CN" dirty="0" smtClean="0"/>
          </a:p>
          <a:p>
            <a:pPr lvl="1"/>
            <a:r>
              <a:rPr lang="zh-CN" altLang="mr-IN" dirty="0" smtClean="0"/>
              <a:t>输入</a:t>
            </a:r>
            <a:r>
              <a:rPr lang="zh-CN" altLang="mr-IN" dirty="0"/>
              <a:t>搜索方向</a:t>
            </a:r>
            <a:r>
              <a:rPr lang="mr-IN" altLang="zh-CN" dirty="0" err="1" smtClean="0"/>
              <a:t>d</a:t>
            </a:r>
            <a:r>
              <a:rPr lang="en-US" altLang="zh-CN" dirty="0" err="1" smtClean="0"/>
              <a:t>ir</a:t>
            </a:r>
            <a:r>
              <a:rPr lang="mr-IN" altLang="zh-CN" dirty="0" smtClean="0"/>
              <a:t>,</a:t>
            </a:r>
            <a:r>
              <a:rPr lang="zh-CN" altLang="mr-IN" dirty="0" smtClean="0"/>
              <a:t>梯度</a:t>
            </a:r>
            <a:r>
              <a:rPr lang="mr-IN" altLang="zh-CN" dirty="0" err="1" smtClean="0"/>
              <a:t>d</a:t>
            </a:r>
            <a:r>
              <a:rPr lang="en-US" altLang="zh-CN" dirty="0"/>
              <a:t>,</a:t>
            </a:r>
            <a:r>
              <a:rPr lang="zh-CN" altLang="mr-IN" dirty="0" smtClean="0"/>
              <a:t>当前</a:t>
            </a:r>
            <a:r>
              <a:rPr lang="zh-CN" altLang="mr-IN" dirty="0"/>
              <a:t>参数</a:t>
            </a:r>
            <a:r>
              <a:rPr lang="mr-IN" altLang="zh-CN" dirty="0" err="1" smtClean="0"/>
              <a:t>w</a:t>
            </a:r>
            <a:r>
              <a:rPr lang="en-US" altLang="zh-CN" dirty="0" smtClean="0"/>
              <a:t>,</a:t>
            </a:r>
            <a:r>
              <a:rPr lang="mr-IN" altLang="zh-CN" dirty="0" err="1" smtClean="0"/>
              <a:t>F</a:t>
            </a:r>
            <a:r>
              <a:rPr lang="mr-IN" altLang="zh-CN" dirty="0" smtClean="0"/>
              <a:t>(</a:t>
            </a:r>
            <a:r>
              <a:rPr lang="mr-IN" altLang="zh-CN" dirty="0" err="1" smtClean="0"/>
              <a:t>w</a:t>
            </a:r>
            <a:r>
              <a:rPr lang="mr-IN" altLang="zh-CN" dirty="0" smtClean="0"/>
              <a:t>)</a:t>
            </a:r>
            <a:r>
              <a:rPr lang="en-US" altLang="zh-CN" dirty="0" smtClean="0"/>
              <a:t>.</a:t>
            </a:r>
          </a:p>
          <a:p>
            <a:pPr lvl="1"/>
            <a:r>
              <a:rPr lang="zh-CN" altLang="mr-IN" dirty="0" smtClean="0"/>
              <a:t>设定</a:t>
            </a:r>
            <a:r>
              <a:rPr lang="zh-CN" altLang="mr-IN" dirty="0"/>
              <a:t>初始步长</a:t>
            </a:r>
            <a:r>
              <a:rPr lang="mr-IN" altLang="zh-CN" dirty="0" err="1" smtClean="0"/>
              <a:t>c</a:t>
            </a:r>
            <a:r>
              <a:rPr lang="mr-IN" altLang="zh-CN" dirty="0" smtClean="0"/>
              <a:t>&gt;0</a:t>
            </a:r>
            <a:r>
              <a:rPr lang="en-US" altLang="zh-CN" dirty="0" smtClean="0"/>
              <a:t>,</a:t>
            </a:r>
            <a:r>
              <a:rPr lang="zh-CN" altLang="mr-IN" dirty="0" smtClean="0"/>
              <a:t>容</a:t>
            </a:r>
            <a:r>
              <a:rPr lang="zh-CN" altLang="mr-IN" dirty="0"/>
              <a:t>许度</a:t>
            </a:r>
            <a:r>
              <a:rPr lang="mr-IN" altLang="zh-CN" dirty="0" smtClean="0"/>
              <a:t>0&lt;</a:t>
            </a:r>
            <a:r>
              <a:rPr lang="mr-IN" altLang="zh-CN" dirty="0" err="1" smtClean="0"/>
              <a:t>b</a:t>
            </a:r>
            <a:r>
              <a:rPr lang="mr-IN" altLang="zh-CN" dirty="0" smtClean="0"/>
              <a:t>&lt;1,</a:t>
            </a:r>
            <a:r>
              <a:rPr lang="zh-CN" altLang="mr-IN" dirty="0" smtClean="0"/>
              <a:t>折半</a:t>
            </a:r>
            <a:r>
              <a:rPr lang="zh-CN" altLang="mr-IN" dirty="0"/>
              <a:t>因子</a:t>
            </a:r>
            <a:r>
              <a:rPr lang="mr-IN" altLang="zh-CN" dirty="0" smtClean="0"/>
              <a:t>0&lt;</a:t>
            </a:r>
            <a:r>
              <a:rPr lang="mr-IN" altLang="zh-CN" dirty="0" err="1" smtClean="0"/>
              <a:t>a</a:t>
            </a:r>
            <a:r>
              <a:rPr lang="mr-IN" altLang="zh-CN" dirty="0" smtClean="0"/>
              <a:t>&lt;1</a:t>
            </a:r>
            <a:r>
              <a:rPr lang="zh-CN" altLang="mr-IN" dirty="0" smtClean="0"/>
              <a:t>最</a:t>
            </a:r>
            <a:r>
              <a:rPr lang="zh-CN" altLang="mr-IN" dirty="0"/>
              <a:t>大尝试</a:t>
            </a:r>
            <a:r>
              <a:rPr lang="zh-CN" altLang="mr-IN" dirty="0" smtClean="0"/>
              <a:t>次数</a:t>
            </a:r>
            <a:r>
              <a:rPr lang="en-US" altLang="zh-CN" dirty="0" err="1" smtClean="0"/>
              <a:t>max_k</a:t>
            </a:r>
            <a:r>
              <a:rPr lang="zh-CN" altLang="mr-IN" dirty="0" smtClean="0"/>
              <a:t>设定</a:t>
            </a:r>
            <a:r>
              <a:rPr lang="zh-CN" altLang="mr-IN" dirty="0"/>
              <a:t>尝试</a:t>
            </a:r>
            <a:r>
              <a:rPr lang="zh-CN" altLang="mr-IN" dirty="0" smtClean="0"/>
              <a:t>次数</a:t>
            </a:r>
            <a:r>
              <a:rPr lang="en-US" altLang="zh-CN" dirty="0" smtClean="0"/>
              <a:t>k&lt;- 1</a:t>
            </a:r>
          </a:p>
          <a:p>
            <a:pPr lvl="1"/>
            <a:r>
              <a:rPr kumimoji="1" lang="zh-CN" altLang="en-US" dirty="0" smtClean="0"/>
              <a:t>尝试</a:t>
            </a:r>
            <a:r>
              <a:rPr kumimoji="1" lang="en-US" altLang="zh-CN" dirty="0" smtClean="0"/>
              <a:t>			</a:t>
            </a:r>
            <a:r>
              <a:rPr kumimoji="1" lang="zh-CN" altLang="en-US" dirty="0" smtClean="0"/>
              <a:t>，计算</a:t>
            </a:r>
            <a:endParaRPr kumimoji="1" lang="en-US" altLang="zh-CN" dirty="0" smtClean="0"/>
          </a:p>
          <a:p>
            <a:pPr lvl="1"/>
            <a:r>
              <a:rPr kumimoji="1" lang="zh-CN" altLang="en-US" dirty="0" smtClean="0"/>
              <a:t>如果                            </a:t>
            </a:r>
            <a:r>
              <a:rPr kumimoji="1" lang="en-US" altLang="zh-CN" dirty="0" smtClean="0"/>
              <a:t>			</a:t>
            </a:r>
            <a:r>
              <a:rPr kumimoji="1" lang="zh-CN" altLang="en-US" dirty="0" smtClean="0"/>
              <a:t>或者</a:t>
            </a:r>
            <a:r>
              <a:rPr kumimoji="1" lang="en-US" altLang="zh-CN" dirty="0" smtClean="0"/>
              <a:t>k&gt;=</a:t>
            </a:r>
            <a:r>
              <a:rPr kumimoji="1" lang="en-US" altLang="zh-CN" dirty="0" err="1" smtClean="0"/>
              <a:t>max_k</a:t>
            </a:r>
            <a:r>
              <a:rPr kumimoji="1" lang="en-US" altLang="zh-CN" dirty="0" smtClean="0"/>
              <a:t>,</a:t>
            </a:r>
            <a:r>
              <a:rPr kumimoji="1" lang="zh-CN" altLang="en-US" dirty="0" smtClean="0"/>
              <a:t>跳出，返回，                                      ，否则</a:t>
            </a:r>
            <a:r>
              <a:rPr kumimoji="1" lang="en-US" altLang="zh-CN" dirty="0" smtClean="0"/>
              <a:t>c&lt;-</a:t>
            </a:r>
            <a:r>
              <a:rPr kumimoji="1" lang="en-US" altLang="zh-CN" dirty="0" smtClean="0"/>
              <a:t>a*c,</a:t>
            </a:r>
            <a:r>
              <a:rPr kumimoji="1" lang="zh-CN" altLang="en-US" dirty="0" smtClean="0"/>
              <a:t>跳</a:t>
            </a:r>
            <a:r>
              <a:rPr kumimoji="1" lang="zh-CN" altLang="en-US" dirty="0" smtClean="0"/>
              <a:t>回</a:t>
            </a:r>
            <a:r>
              <a:rPr kumimoji="1" lang="zh-CN" altLang="en-US" dirty="0" smtClean="0"/>
              <a:t>第二步</a:t>
            </a:r>
            <a:endParaRPr lang="zh-CN" altLang="en-US" dirty="0"/>
          </a:p>
          <a:p>
            <a:r>
              <a:rPr lang="en-US" altLang="zh-CN" dirty="0" smtClean="0"/>
              <a:t>Line </a:t>
            </a:r>
            <a:r>
              <a:rPr lang="en-US" altLang="zh-CN" dirty="0"/>
              <a:t>search</a:t>
            </a:r>
            <a:r>
              <a:rPr lang="zh-CN" altLang="en-US" dirty="0"/>
              <a:t>可以用来搜索任何下降方向的可行步长</a:t>
            </a:r>
            <a:r>
              <a:rPr lang="zh-CN" altLang="en-US" dirty="0" smtClean="0"/>
              <a:t>。</a:t>
            </a:r>
            <a:endParaRPr lang="en-US" altLang="zh-CN" dirty="0"/>
          </a:p>
        </p:txBody>
      </p:sp>
      <p:sp>
        <p:nvSpPr>
          <p:cNvPr id="4" name="文本占位符 3"/>
          <p:cNvSpPr>
            <a:spLocks noGrp="1"/>
          </p:cNvSpPr>
          <p:nvPr>
            <p:ph type="body" sz="half" idx="2"/>
          </p:nvPr>
        </p:nvSpPr>
        <p:spPr/>
        <p:txBody>
          <a:bodyPr/>
          <a:lstStyle/>
          <a:p>
            <a:r>
              <a:rPr kumimoji="1" lang="en-US" altLang="zh-CN" dirty="0" smtClean="0"/>
              <a:t>	</a:t>
            </a:r>
            <a:r>
              <a:rPr kumimoji="1" lang="en-US" altLang="zh-CN" sz="1800" dirty="0" smtClean="0"/>
              <a:t>——</a:t>
            </a:r>
            <a:r>
              <a:rPr kumimoji="1" lang="zh-CN" altLang="en-US" sz="1800" dirty="0" smtClean="0"/>
              <a:t>  步长搜索</a:t>
            </a:r>
            <a:endParaRPr kumimoji="1" lang="zh-CN" altLang="en-US" sz="1800" dirty="0"/>
          </a:p>
        </p:txBody>
      </p:sp>
      <p:pic>
        <p:nvPicPr>
          <p:cNvPr id="6" name="图片 5"/>
          <p:cNvPicPr>
            <a:picLocks noChangeAspect="1"/>
          </p:cNvPicPr>
          <p:nvPr/>
        </p:nvPicPr>
        <p:blipFill>
          <a:blip r:embed="rId2"/>
          <a:stretch>
            <a:fillRect/>
          </a:stretch>
        </p:blipFill>
        <p:spPr>
          <a:xfrm>
            <a:off x="5167406" y="4129304"/>
            <a:ext cx="3237006" cy="307161"/>
          </a:xfrm>
          <a:prstGeom prst="rect">
            <a:avLst/>
          </a:prstGeom>
        </p:spPr>
      </p:pic>
      <p:pic>
        <p:nvPicPr>
          <p:cNvPr id="8" name="图片 7"/>
          <p:cNvPicPr>
            <a:picLocks noChangeAspect="1"/>
          </p:cNvPicPr>
          <p:nvPr/>
        </p:nvPicPr>
        <p:blipFill>
          <a:blip r:embed="rId3"/>
          <a:stretch>
            <a:fillRect/>
          </a:stretch>
        </p:blipFill>
        <p:spPr>
          <a:xfrm>
            <a:off x="5167406" y="4490071"/>
            <a:ext cx="1485900" cy="266700"/>
          </a:xfrm>
          <a:prstGeom prst="rect">
            <a:avLst/>
          </a:prstGeom>
        </p:spPr>
      </p:pic>
      <p:pic>
        <p:nvPicPr>
          <p:cNvPr id="9" name="图片 8"/>
          <p:cNvPicPr>
            <a:picLocks noChangeAspect="1"/>
          </p:cNvPicPr>
          <p:nvPr/>
        </p:nvPicPr>
        <p:blipFill>
          <a:blip r:embed="rId4"/>
          <a:stretch>
            <a:fillRect/>
          </a:stretch>
        </p:blipFill>
        <p:spPr>
          <a:xfrm>
            <a:off x="8346500" y="3861857"/>
            <a:ext cx="838200" cy="254000"/>
          </a:xfrm>
          <a:prstGeom prst="rect">
            <a:avLst/>
          </a:prstGeom>
        </p:spPr>
      </p:pic>
      <p:pic>
        <p:nvPicPr>
          <p:cNvPr id="10" name="图片 9"/>
          <p:cNvPicPr>
            <a:picLocks noChangeAspect="1"/>
          </p:cNvPicPr>
          <p:nvPr/>
        </p:nvPicPr>
        <p:blipFill>
          <a:blip r:embed="rId5"/>
          <a:stretch>
            <a:fillRect/>
          </a:stretch>
        </p:blipFill>
        <p:spPr>
          <a:xfrm>
            <a:off x="5167406" y="3825816"/>
            <a:ext cx="2717800" cy="292100"/>
          </a:xfrm>
          <a:prstGeom prst="rect">
            <a:avLst/>
          </a:prstGeom>
        </p:spPr>
      </p:pic>
    </p:spTree>
    <p:extLst>
      <p:ext uri="{BB962C8B-B14F-4D97-AF65-F5344CB8AC3E}">
        <p14:creationId xmlns:p14="http://schemas.microsoft.com/office/powerpoint/2010/main" val="47601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p:tgtEl>
                                          <p:spTgt spid="10"/>
                                        </p:tgtEl>
                                        <p:attrNameLst>
                                          <p:attrName>ppt_y</p:attrName>
                                        </p:attrNameLst>
                                      </p:cBhvr>
                                      <p:tavLst>
                                        <p:tav tm="0">
                                          <p:val>
                                            <p:strVal val="#ppt_y+#ppt_h*1.125000"/>
                                          </p:val>
                                        </p:tav>
                                        <p:tav tm="100000">
                                          <p:val>
                                            <p:strVal val="#ppt_y"/>
                                          </p:val>
                                        </p:tav>
                                      </p:tavLst>
                                    </p:anim>
                                    <p:animEffect transition="in" filter="wipe(up)">
                                      <p:cBhvr>
                                        <p:cTn id="25" dur="500"/>
                                        <p:tgtEl>
                                          <p:spTgt spid="10"/>
                                        </p:tgtEl>
                                      </p:cBhvr>
                                    </p:animEffect>
                                  </p:childTnLst>
                                </p:cTn>
                              </p:par>
                              <p:par>
                                <p:cTn id="26" presetID="12" presetClass="entr" presetSubtype="4"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p:tgtEl>
                                          <p:spTgt spid="6"/>
                                        </p:tgtEl>
                                        <p:attrNameLst>
                                          <p:attrName>ppt_y</p:attrName>
                                        </p:attrNameLst>
                                      </p:cBhvr>
                                      <p:tavLst>
                                        <p:tav tm="0">
                                          <p:val>
                                            <p:strVal val="#ppt_y+#ppt_h*1.125000"/>
                                          </p:val>
                                        </p:tav>
                                        <p:tav tm="100000">
                                          <p:val>
                                            <p:strVal val="#ppt_y"/>
                                          </p:val>
                                        </p:tav>
                                      </p:tavLst>
                                    </p:anim>
                                    <p:animEffect transition="in" filter="wipe(up)">
                                      <p:cBhvr>
                                        <p:cTn id="29" dur="500"/>
                                        <p:tgtEl>
                                          <p:spTgt spid="6"/>
                                        </p:tgtEl>
                                      </p:cBhvr>
                                    </p:animEffect>
                                  </p:childTnLst>
                                </p:cTn>
                              </p:par>
                              <p:par>
                                <p:cTn id="30" presetID="12" presetClass="entr" presetSubtype="4"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p:tgtEl>
                                          <p:spTgt spid="8"/>
                                        </p:tgtEl>
                                        <p:attrNameLst>
                                          <p:attrName>ppt_y</p:attrName>
                                        </p:attrNameLst>
                                      </p:cBhvr>
                                      <p:tavLst>
                                        <p:tav tm="0">
                                          <p:val>
                                            <p:strVal val="#ppt_y+#ppt_h*1.125000"/>
                                          </p:val>
                                        </p:tav>
                                        <p:tav tm="100000">
                                          <p:val>
                                            <p:strVal val="#ppt_y"/>
                                          </p:val>
                                        </p:tav>
                                      </p:tavLst>
                                    </p:anim>
                                    <p:animEffect transition="in" filter="wipe(up)">
                                      <p:cBhvr>
                                        <p:cTn id="33" dur="500"/>
                                        <p:tgtEl>
                                          <p:spTgt spid="8"/>
                                        </p:tgtEl>
                                      </p:cBhvr>
                                    </p:animEffect>
                                  </p:childTnLst>
                                </p:cTn>
                              </p:par>
                              <p:par>
                                <p:cTn id="34" presetID="12" presetClass="entr" presetSubtype="4"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p:tgtEl>
                                          <p:spTgt spid="9"/>
                                        </p:tgtEl>
                                        <p:attrNameLst>
                                          <p:attrName>ppt_y</p:attrName>
                                        </p:attrNameLst>
                                      </p:cBhvr>
                                      <p:tavLst>
                                        <p:tav tm="0">
                                          <p:val>
                                            <p:strVal val="#ppt_y+#ppt_h*1.125000"/>
                                          </p:val>
                                        </p:tav>
                                        <p:tav tm="100000">
                                          <p:val>
                                            <p:strVal val="#ppt_y"/>
                                          </p:val>
                                        </p:tav>
                                      </p:tavLst>
                                    </p:anim>
                                    <p:animEffect transition="in" filter="wipe(up)">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CTR</a:t>
            </a:r>
            <a:r>
              <a:rPr kumimoji="1" lang="zh-CN" altLang="en-US" dirty="0"/>
              <a:t>预估</a:t>
            </a:r>
          </a:p>
        </p:txBody>
      </p:sp>
      <p:sp>
        <p:nvSpPr>
          <p:cNvPr id="3" name="内容占位符 2"/>
          <p:cNvSpPr>
            <a:spLocks noGrp="1"/>
          </p:cNvSpPr>
          <p:nvPr>
            <p:ph idx="1"/>
          </p:nvPr>
        </p:nvSpPr>
        <p:spPr/>
        <p:txBody>
          <a:bodyPr/>
          <a:lstStyle/>
          <a:p>
            <a:r>
              <a:rPr kumimoji="1" lang="en-US" altLang="zh-CN" dirty="0" smtClean="0"/>
              <a:t>GBDT+LR</a:t>
            </a:r>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smtClean="0"/>
          </a:p>
          <a:p>
            <a:r>
              <a:rPr kumimoji="1" lang="en-US" altLang="zh-CN" dirty="0" err="1" smtClean="0"/>
              <a:t>LogitBoost</a:t>
            </a:r>
            <a:endParaRPr kumimoji="1" lang="zh-CN" altLang="en-US" dirty="0"/>
          </a:p>
        </p:txBody>
      </p:sp>
      <p:sp>
        <p:nvSpPr>
          <p:cNvPr id="4" name="文本占位符 3"/>
          <p:cNvSpPr>
            <a:spLocks noGrp="1"/>
          </p:cNvSpPr>
          <p:nvPr>
            <p:ph type="body" sz="half" idx="2"/>
          </p:nvPr>
        </p:nvSpPr>
        <p:spPr/>
        <p:txBody>
          <a:bodyPr/>
          <a:lstStyle/>
          <a:p>
            <a:r>
              <a:rPr kumimoji="1" lang="en-US" altLang="zh-CN" sz="1800" dirty="0" smtClean="0"/>
              <a:t>	——</a:t>
            </a:r>
            <a:r>
              <a:rPr kumimoji="1" lang="zh-CN" altLang="en-US" sz="1800" dirty="0" smtClean="0"/>
              <a:t>  常用算法</a:t>
            </a:r>
            <a:endParaRPr kumimoji="1" lang="zh-CN" altLang="en-US" sz="1800" dirty="0"/>
          </a:p>
          <a:p>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078" y="1205574"/>
            <a:ext cx="3419856" cy="2182368"/>
          </a:xfrm>
          <a:prstGeom prst="rect">
            <a:avLst/>
          </a:prstGeom>
        </p:spPr>
      </p:pic>
      <p:pic>
        <p:nvPicPr>
          <p:cNvPr id="6" name="图片 5"/>
          <p:cNvPicPr>
            <a:picLocks noChangeAspect="1"/>
          </p:cNvPicPr>
          <p:nvPr/>
        </p:nvPicPr>
        <p:blipFill>
          <a:blip r:embed="rId4"/>
          <a:stretch>
            <a:fillRect/>
          </a:stretch>
        </p:blipFill>
        <p:spPr>
          <a:xfrm>
            <a:off x="6411898" y="3494176"/>
            <a:ext cx="4975893" cy="2566416"/>
          </a:xfrm>
          <a:prstGeom prst="rect">
            <a:avLst/>
          </a:prstGeom>
        </p:spPr>
      </p:pic>
    </p:spTree>
    <p:extLst>
      <p:ext uri="{BB962C8B-B14F-4D97-AF65-F5344CB8AC3E}">
        <p14:creationId xmlns:p14="http://schemas.microsoft.com/office/powerpoint/2010/main" val="1289287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CTR</a:t>
            </a:r>
            <a:r>
              <a:rPr kumimoji="1" lang="zh-CN" altLang="en-US" dirty="0" smtClean="0"/>
              <a:t> 预估</a:t>
            </a:r>
            <a:endParaRPr kumimoji="1" lang="zh-CN" altLang="en-US" dirty="0"/>
          </a:p>
        </p:txBody>
      </p:sp>
      <p:sp>
        <p:nvSpPr>
          <p:cNvPr id="3" name="内容占位符 2"/>
          <p:cNvSpPr>
            <a:spLocks noGrp="1"/>
          </p:cNvSpPr>
          <p:nvPr>
            <p:ph idx="1"/>
          </p:nvPr>
        </p:nvSpPr>
        <p:spPr>
          <a:xfrm>
            <a:off x="3867911" y="868680"/>
            <a:ext cx="7804135" cy="5088367"/>
          </a:xfrm>
        </p:spPr>
        <p:txBody>
          <a:bodyPr>
            <a:normAutofit lnSpcReduction="10000"/>
          </a:bodyPr>
          <a:lstStyle/>
          <a:p>
            <a:endParaRPr lang="en-US" altLang="zh-CN" dirty="0"/>
          </a:p>
          <a:p>
            <a:r>
              <a:rPr lang="en-US" altLang="zh-CN" dirty="0"/>
              <a:t>1</a:t>
            </a:r>
            <a:r>
              <a:rPr lang="zh-CN" altLang="en-US" dirty="0" smtClean="0"/>
              <a:t>，</a:t>
            </a:r>
            <a:r>
              <a:rPr lang="en-US" altLang="zh-CN" dirty="0" smtClean="0"/>
              <a:t>Advertiser</a:t>
            </a:r>
            <a:r>
              <a:rPr lang="zh-CN" altLang="en-US" dirty="0" smtClean="0"/>
              <a:t>：</a:t>
            </a:r>
            <a:endParaRPr lang="en-US" altLang="zh-CN" dirty="0" smtClean="0"/>
          </a:p>
          <a:p>
            <a:pPr lvl="1"/>
            <a:r>
              <a:rPr lang="zh-CN" altLang="en-US" dirty="0" smtClean="0"/>
              <a:t>创意、</a:t>
            </a:r>
            <a:r>
              <a:rPr lang="zh-CN" altLang="en-US" dirty="0"/>
              <a:t>历史</a:t>
            </a:r>
            <a:r>
              <a:rPr lang="en-US" altLang="zh-CN" dirty="0"/>
              <a:t>CTR</a:t>
            </a:r>
            <a:r>
              <a:rPr lang="zh-CN" altLang="en-US" dirty="0"/>
              <a:t>；</a:t>
            </a:r>
          </a:p>
          <a:p>
            <a:r>
              <a:rPr lang="en-US" altLang="zh-CN" dirty="0"/>
              <a:t>2</a:t>
            </a:r>
            <a:r>
              <a:rPr lang="zh-CN" altLang="en-US" dirty="0"/>
              <a:t>，</a:t>
            </a:r>
            <a:r>
              <a:rPr lang="en-US" altLang="zh-CN" dirty="0"/>
              <a:t>User</a:t>
            </a:r>
            <a:r>
              <a:rPr lang="zh-CN" altLang="en-US" dirty="0" smtClean="0"/>
              <a:t>：</a:t>
            </a:r>
            <a:endParaRPr lang="en-US" altLang="zh-CN" dirty="0" smtClean="0"/>
          </a:p>
          <a:p>
            <a:pPr lvl="1"/>
            <a:r>
              <a:rPr lang="zh-CN" altLang="en-US" dirty="0" smtClean="0"/>
              <a:t>年龄</a:t>
            </a:r>
            <a:r>
              <a:rPr lang="zh-CN" altLang="en-US" dirty="0"/>
              <a:t>、性别、历史</a:t>
            </a:r>
            <a:r>
              <a:rPr lang="en-US" altLang="zh-CN" dirty="0" smtClean="0"/>
              <a:t>CTR</a:t>
            </a:r>
            <a:endParaRPr lang="en-US" altLang="zh-CN" dirty="0"/>
          </a:p>
          <a:p>
            <a:pPr lvl="1"/>
            <a:r>
              <a:rPr lang="zh-CN" altLang="en-US" dirty="0" smtClean="0"/>
              <a:t>用户的各种历史访问行为</a:t>
            </a:r>
            <a:r>
              <a:rPr lang="en-US" altLang="zh-CN" dirty="0" smtClean="0"/>
              <a:t>(</a:t>
            </a:r>
            <a:r>
              <a:rPr lang="zh-CN" altLang="en-US" dirty="0" smtClean="0"/>
              <a:t>全站、</a:t>
            </a:r>
            <a:endParaRPr lang="en-US" altLang="zh-CN" dirty="0" smtClean="0"/>
          </a:p>
          <a:p>
            <a:pPr lvl="1"/>
            <a:r>
              <a:rPr lang="zh-CN" altLang="en-US" dirty="0" smtClean="0"/>
              <a:t>单品购物车、订单</a:t>
            </a:r>
            <a:r>
              <a:rPr lang="en-US" altLang="zh-CN" dirty="0" smtClean="0"/>
              <a:t>)</a:t>
            </a:r>
            <a:endParaRPr lang="zh-CN" altLang="en-US" dirty="0"/>
          </a:p>
          <a:p>
            <a:r>
              <a:rPr lang="de-DE" altLang="zh-CN" dirty="0"/>
              <a:t>3</a:t>
            </a:r>
            <a:r>
              <a:rPr lang="zh-CN" altLang="de-DE" dirty="0" smtClean="0"/>
              <a:t>，</a:t>
            </a:r>
            <a:r>
              <a:rPr lang="en-US" altLang="zh-CN" dirty="0" smtClean="0"/>
              <a:t>Ad:</a:t>
            </a:r>
          </a:p>
          <a:p>
            <a:pPr lvl="1"/>
            <a:r>
              <a:rPr lang="en-US" altLang="zh-CN" dirty="0" err="1" smtClean="0"/>
              <a:t>domain,adslotId,height,width</a:t>
            </a:r>
            <a:endParaRPr lang="en-US" altLang="zh-CN" dirty="0" smtClean="0"/>
          </a:p>
          <a:p>
            <a:pPr lvl="1"/>
            <a:r>
              <a:rPr lang="zh-CN" altLang="en-US" dirty="0" smtClean="0"/>
              <a:t>位置，各种</a:t>
            </a:r>
            <a:r>
              <a:rPr lang="zh-CN" altLang="en-US" dirty="0"/>
              <a:t>历史</a:t>
            </a:r>
            <a:r>
              <a:rPr lang="en-US" altLang="zh-CN" dirty="0"/>
              <a:t>CTR</a:t>
            </a:r>
            <a:r>
              <a:rPr lang="zh-CN" altLang="en-US" dirty="0"/>
              <a:t>；</a:t>
            </a:r>
          </a:p>
          <a:p>
            <a:r>
              <a:rPr lang="en-US" altLang="zh-CN" dirty="0"/>
              <a:t>4</a:t>
            </a:r>
            <a:r>
              <a:rPr lang="zh-CN" altLang="en-US" dirty="0" smtClean="0"/>
              <a:t>，</a:t>
            </a:r>
            <a:r>
              <a:rPr lang="en-US" altLang="zh-CN" dirty="0" smtClean="0"/>
              <a:t>Advertiser</a:t>
            </a:r>
            <a:r>
              <a:rPr lang="zh-CN" altLang="en-US" dirty="0" smtClean="0"/>
              <a:t>与</a:t>
            </a:r>
            <a:r>
              <a:rPr lang="en-US" altLang="zh-CN" dirty="0"/>
              <a:t>Ad</a:t>
            </a:r>
            <a:r>
              <a:rPr lang="zh-CN" altLang="en-US" dirty="0"/>
              <a:t>的组合：</a:t>
            </a:r>
          </a:p>
          <a:p>
            <a:r>
              <a:rPr lang="en-US" altLang="zh-CN" dirty="0"/>
              <a:t>5</a:t>
            </a:r>
            <a:r>
              <a:rPr lang="zh-CN" altLang="en-US" dirty="0"/>
              <a:t>，</a:t>
            </a:r>
            <a:r>
              <a:rPr lang="en-US" altLang="zh-CN" dirty="0" smtClean="0"/>
              <a:t>Advertiser</a:t>
            </a:r>
            <a:r>
              <a:rPr lang="zh-CN" altLang="en-US" dirty="0" smtClean="0"/>
              <a:t>与</a:t>
            </a:r>
            <a:r>
              <a:rPr lang="en-US" altLang="zh-CN" dirty="0"/>
              <a:t>User</a:t>
            </a:r>
            <a:r>
              <a:rPr lang="zh-CN" altLang="en-US" dirty="0"/>
              <a:t>的组合；</a:t>
            </a:r>
          </a:p>
          <a:p>
            <a:r>
              <a:rPr lang="en-US" altLang="zh-CN" dirty="0"/>
              <a:t>6</a:t>
            </a:r>
            <a:r>
              <a:rPr lang="zh-CN" altLang="en-US" dirty="0" smtClean="0"/>
              <a:t>，</a:t>
            </a:r>
            <a:r>
              <a:rPr lang="en-US" altLang="zh-CN" dirty="0" smtClean="0"/>
              <a:t>Ad</a:t>
            </a:r>
            <a:r>
              <a:rPr lang="zh-CN" altLang="en-US" dirty="0" smtClean="0"/>
              <a:t>与</a:t>
            </a:r>
            <a:r>
              <a:rPr lang="en-US" altLang="zh-CN" dirty="0"/>
              <a:t>User</a:t>
            </a:r>
            <a:r>
              <a:rPr lang="zh-CN" altLang="en-US" dirty="0"/>
              <a:t>的组合：</a:t>
            </a:r>
          </a:p>
          <a:p>
            <a:r>
              <a:rPr lang="en-US" altLang="zh-CN" dirty="0"/>
              <a:t>7</a:t>
            </a:r>
            <a:r>
              <a:rPr lang="zh-CN" altLang="en-US" dirty="0" smtClean="0"/>
              <a:t>，</a:t>
            </a:r>
            <a:r>
              <a:rPr lang="en-US" altLang="zh-CN" dirty="0" smtClean="0"/>
              <a:t>Advertiser</a:t>
            </a:r>
            <a:r>
              <a:rPr lang="zh-CN" altLang="en-US" dirty="0" smtClean="0"/>
              <a:t>、</a:t>
            </a:r>
            <a:r>
              <a:rPr lang="en-US" altLang="zh-CN" dirty="0"/>
              <a:t>Ad</a:t>
            </a:r>
            <a:r>
              <a:rPr lang="zh-CN" altLang="en-US" dirty="0"/>
              <a:t>、</a:t>
            </a:r>
            <a:r>
              <a:rPr lang="en-US" altLang="zh-CN" dirty="0"/>
              <a:t>User</a:t>
            </a:r>
            <a:r>
              <a:rPr lang="zh-CN" altLang="en-US" dirty="0"/>
              <a:t>的组合。</a:t>
            </a:r>
            <a:endParaRPr kumimoji="1" lang="zh-CN" altLang="en-US" dirty="0"/>
          </a:p>
        </p:txBody>
      </p:sp>
      <p:sp>
        <p:nvSpPr>
          <p:cNvPr id="4" name="文本占位符 3"/>
          <p:cNvSpPr>
            <a:spLocks noGrp="1"/>
          </p:cNvSpPr>
          <p:nvPr>
            <p:ph type="body" sz="half" idx="2"/>
          </p:nvPr>
        </p:nvSpPr>
        <p:spPr/>
        <p:txBody>
          <a:bodyPr/>
          <a:lstStyle/>
          <a:p>
            <a:r>
              <a:rPr kumimoji="1" lang="en-US" altLang="zh-CN" dirty="0"/>
              <a:t>	</a:t>
            </a:r>
            <a:r>
              <a:rPr kumimoji="1" lang="en-US" altLang="zh-CN" dirty="0" smtClean="0"/>
              <a:t>——</a:t>
            </a:r>
            <a:r>
              <a:rPr kumimoji="1" lang="zh-CN" altLang="en-US" dirty="0" smtClean="0"/>
              <a:t>  </a:t>
            </a:r>
            <a:r>
              <a:rPr kumimoji="1" lang="en-US" altLang="zh-CN" dirty="0" smtClean="0"/>
              <a:t>Feature</a:t>
            </a:r>
            <a:endParaRPr kumimoji="1" lang="zh-CN" altLang="en-US" sz="2000" dirty="0"/>
          </a:p>
        </p:txBody>
      </p:sp>
      <p:graphicFrame>
        <p:nvGraphicFramePr>
          <p:cNvPr id="8" name="图表 7"/>
          <p:cNvGraphicFramePr/>
          <p:nvPr>
            <p:extLst>
              <p:ext uri="{D42A27DB-BD31-4B8C-83A1-F6EECF244321}">
                <p14:modId xmlns:p14="http://schemas.microsoft.com/office/powerpoint/2010/main" val="1240285623"/>
              </p:ext>
            </p:extLst>
          </p:nvPr>
        </p:nvGraphicFramePr>
        <p:xfrm>
          <a:off x="8063753" y="2001338"/>
          <a:ext cx="3411071" cy="3343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直线箭头连接符 9"/>
          <p:cNvCxnSpPr/>
          <p:nvPr/>
        </p:nvCxnSpPr>
        <p:spPr>
          <a:xfrm flipV="1">
            <a:off x="10213042" y="2828781"/>
            <a:ext cx="900953" cy="827442"/>
          </a:xfrm>
          <a:prstGeom prst="straightConnector1">
            <a:avLst/>
          </a:prstGeom>
          <a:ln cap="rnd">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flipH="1">
            <a:off x="7525512" y="3862651"/>
            <a:ext cx="2263947" cy="436349"/>
          </a:xfrm>
          <a:prstGeom prst="straightConnector1">
            <a:avLst/>
          </a:prstGeom>
          <a:ln cap="rnd">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a:off x="9769288" y="4257995"/>
            <a:ext cx="194983" cy="1335981"/>
          </a:xfrm>
          <a:prstGeom prst="straightConnector1">
            <a:avLst/>
          </a:prstGeom>
          <a:ln cap="rnd">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descr="4" title="4"/>
          <p:cNvCxnSpPr/>
          <p:nvPr/>
        </p:nvCxnSpPr>
        <p:spPr>
          <a:xfrm flipH="1" flipV="1">
            <a:off x="8063753" y="3001976"/>
            <a:ext cx="1256226" cy="690883"/>
          </a:xfrm>
          <a:prstGeom prst="straightConnector1">
            <a:avLst/>
          </a:prstGeom>
          <a:ln cap="rnd">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063753" y="2622479"/>
            <a:ext cx="327211" cy="369332"/>
          </a:xfrm>
          <a:prstGeom prst="rect">
            <a:avLst/>
          </a:prstGeom>
          <a:noFill/>
        </p:spPr>
        <p:txBody>
          <a:bodyPr wrap="square" rtlCol="0">
            <a:spAutoFit/>
          </a:bodyPr>
          <a:lstStyle/>
          <a:p>
            <a:r>
              <a:rPr kumimoji="1" lang="en-US" altLang="zh-CN" dirty="0" smtClean="0"/>
              <a:t>4</a:t>
            </a:r>
            <a:endParaRPr kumimoji="1" lang="zh-CN" altLang="en-US" dirty="0"/>
          </a:p>
        </p:txBody>
      </p:sp>
      <p:sp>
        <p:nvSpPr>
          <p:cNvPr id="23" name="文本框 22"/>
          <p:cNvSpPr txBox="1"/>
          <p:nvPr/>
        </p:nvSpPr>
        <p:spPr>
          <a:xfrm>
            <a:off x="11019506" y="2394480"/>
            <a:ext cx="327211" cy="369332"/>
          </a:xfrm>
          <a:prstGeom prst="rect">
            <a:avLst/>
          </a:prstGeom>
          <a:noFill/>
        </p:spPr>
        <p:txBody>
          <a:bodyPr wrap="square" rtlCol="0">
            <a:spAutoFit/>
          </a:bodyPr>
          <a:lstStyle/>
          <a:p>
            <a:r>
              <a:rPr kumimoji="1" lang="en-US" altLang="zh-CN" dirty="0"/>
              <a:t>5</a:t>
            </a:r>
            <a:endParaRPr kumimoji="1" lang="zh-CN" altLang="en-US" dirty="0"/>
          </a:p>
        </p:txBody>
      </p:sp>
      <p:sp>
        <p:nvSpPr>
          <p:cNvPr id="24" name="文本框 23"/>
          <p:cNvSpPr txBox="1"/>
          <p:nvPr/>
        </p:nvSpPr>
        <p:spPr>
          <a:xfrm>
            <a:off x="9812454" y="5482164"/>
            <a:ext cx="327211" cy="369332"/>
          </a:xfrm>
          <a:prstGeom prst="rect">
            <a:avLst/>
          </a:prstGeom>
          <a:noFill/>
        </p:spPr>
        <p:txBody>
          <a:bodyPr wrap="square" rtlCol="0">
            <a:spAutoFit/>
          </a:bodyPr>
          <a:lstStyle/>
          <a:p>
            <a:r>
              <a:rPr kumimoji="1" lang="en-US" altLang="zh-CN" dirty="0" smtClean="0"/>
              <a:t>6</a:t>
            </a:r>
            <a:endParaRPr kumimoji="1" lang="zh-CN" altLang="en-US" dirty="0"/>
          </a:p>
        </p:txBody>
      </p:sp>
      <p:sp>
        <p:nvSpPr>
          <p:cNvPr id="25" name="文本框 24"/>
          <p:cNvSpPr txBox="1"/>
          <p:nvPr/>
        </p:nvSpPr>
        <p:spPr>
          <a:xfrm>
            <a:off x="7286513" y="4080825"/>
            <a:ext cx="327211" cy="369332"/>
          </a:xfrm>
          <a:prstGeom prst="rect">
            <a:avLst/>
          </a:prstGeom>
          <a:noFill/>
        </p:spPr>
        <p:txBody>
          <a:bodyPr wrap="square" rtlCol="0">
            <a:spAutoFit/>
          </a:bodyPr>
          <a:lstStyle/>
          <a:p>
            <a:r>
              <a:rPr kumimoji="1" lang="en-US" altLang="zh-CN" dirty="0"/>
              <a:t>7</a:t>
            </a:r>
            <a:endParaRPr kumimoji="1" lang="zh-CN" altLang="en-US" dirty="0"/>
          </a:p>
        </p:txBody>
      </p:sp>
    </p:spTree>
    <p:extLst>
      <p:ext uri="{BB962C8B-B14F-4D97-AF65-F5344CB8AC3E}">
        <p14:creationId xmlns:p14="http://schemas.microsoft.com/office/powerpoint/2010/main" val="1338950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Model</a:t>
            </a:r>
            <a:r>
              <a:rPr kumimoji="1" lang="zh-CN" altLang="en-US" dirty="0" smtClean="0"/>
              <a:t> </a:t>
            </a:r>
            <a:r>
              <a:rPr kumimoji="1" lang="en-US" altLang="zh-CN" dirty="0" smtClean="0"/>
              <a:t>vs</a:t>
            </a:r>
            <a:r>
              <a:rPr kumimoji="1" lang="en-US" altLang="zh-CN" dirty="0"/>
              <a:t>.</a:t>
            </a:r>
            <a:r>
              <a:rPr kumimoji="1" lang="zh-CN" altLang="en-US" dirty="0" smtClean="0"/>
              <a:t> </a:t>
            </a:r>
            <a:r>
              <a:rPr kumimoji="1" lang="en-US" altLang="zh-CN" dirty="0" smtClean="0"/>
              <a:t>Feature</a:t>
            </a:r>
            <a:endParaRPr kumimoji="1" lang="zh-CN" altLang="en-US" dirty="0"/>
          </a:p>
        </p:txBody>
      </p:sp>
      <p:sp>
        <p:nvSpPr>
          <p:cNvPr id="4" name="文本占位符 3"/>
          <p:cNvSpPr>
            <a:spLocks noGrp="1"/>
          </p:cNvSpPr>
          <p:nvPr>
            <p:ph type="body" sz="half" idx="2"/>
          </p:nvPr>
        </p:nvSpPr>
        <p:spPr/>
        <p:txBody>
          <a:bodyPr/>
          <a:lstStyle/>
          <a:p>
            <a:endParaRPr kumimoji="1" lang="zh-CN" altLang="en-US" dirty="0"/>
          </a:p>
        </p:txBody>
      </p:sp>
      <p:sp>
        <p:nvSpPr>
          <p:cNvPr id="7" name="内容占位符 6"/>
          <p:cNvSpPr>
            <a:spLocks noGrp="1"/>
          </p:cNvSpPr>
          <p:nvPr>
            <p:ph idx="1"/>
          </p:nvPr>
        </p:nvSpPr>
        <p:spPr/>
        <p:txBody>
          <a:bodyPr/>
          <a:lstStyle/>
          <a:p>
            <a:r>
              <a:rPr kumimoji="1" lang="en-US" altLang="zh-CN" dirty="0" smtClean="0"/>
              <a:t>Feature</a:t>
            </a:r>
            <a:r>
              <a:rPr kumimoji="1" lang="zh-CN" altLang="en-US" dirty="0" smtClean="0"/>
              <a:t> 决定了</a:t>
            </a:r>
            <a:r>
              <a:rPr kumimoji="1" lang="en-US" altLang="zh-CN" dirty="0" err="1" smtClean="0"/>
              <a:t>UpperBound</a:t>
            </a:r>
            <a:endParaRPr kumimoji="1" lang="en-US" altLang="zh-CN" dirty="0" smtClean="0"/>
          </a:p>
          <a:p>
            <a:r>
              <a:rPr lang="en-US" altLang="zh-CN" dirty="0"/>
              <a:t>Model</a:t>
            </a:r>
            <a:r>
              <a:rPr lang="zh-CN" altLang="en-US" dirty="0"/>
              <a:t>决定接近</a:t>
            </a:r>
            <a:r>
              <a:rPr lang="en-US" altLang="zh-CN" dirty="0" err="1"/>
              <a:t>UpperBound</a:t>
            </a:r>
            <a:r>
              <a:rPr lang="zh-CN" altLang="en-US" dirty="0"/>
              <a:t>的程度</a:t>
            </a:r>
            <a:endParaRPr kumimoji="1" lang="en-US" altLang="zh-CN" dirty="0" smtClean="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zh-CN" altLang="en-US" dirty="0"/>
          </a:p>
        </p:txBody>
      </p:sp>
      <p:pic>
        <p:nvPicPr>
          <p:cNvPr id="8" name="内容占位符 4"/>
          <p:cNvPicPr>
            <a:picLocks noChangeAspect="1"/>
          </p:cNvPicPr>
          <p:nvPr/>
        </p:nvPicPr>
        <p:blipFill>
          <a:blip r:embed="rId3"/>
          <a:stretch>
            <a:fillRect/>
          </a:stretch>
        </p:blipFill>
        <p:spPr>
          <a:xfrm>
            <a:off x="4000874" y="2331720"/>
            <a:ext cx="7315200" cy="3465094"/>
          </a:xfrm>
          <a:prstGeom prst="rect">
            <a:avLst/>
          </a:prstGeom>
        </p:spPr>
      </p:pic>
    </p:spTree>
    <p:extLst>
      <p:ext uri="{BB962C8B-B14F-4D97-AF65-F5344CB8AC3E}">
        <p14:creationId xmlns:p14="http://schemas.microsoft.com/office/powerpoint/2010/main" val="110029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CTR</a:t>
            </a:r>
            <a:r>
              <a:rPr kumimoji="1" lang="zh-CN" altLang="en-US" dirty="0" smtClean="0"/>
              <a:t> 控制</a:t>
            </a:r>
            <a:endParaRPr kumimoji="1" lang="zh-CN" altLang="en-US" dirty="0"/>
          </a:p>
        </p:txBody>
      </p:sp>
      <p:sp>
        <p:nvSpPr>
          <p:cNvPr id="3" name="内容占位符 2"/>
          <p:cNvSpPr>
            <a:spLocks noGrp="1"/>
          </p:cNvSpPr>
          <p:nvPr>
            <p:ph idx="1"/>
          </p:nvPr>
        </p:nvSpPr>
        <p:spPr/>
        <p:txBody>
          <a:bodyPr/>
          <a:lstStyle/>
          <a:p>
            <a:r>
              <a:rPr lang="zh-CN" altLang="en-US" dirty="0"/>
              <a:t>常见反馈控制系统</a:t>
            </a:r>
            <a:r>
              <a:rPr lang="zh-CN" altLang="en-US" dirty="0" smtClean="0"/>
              <a:t>结构</a:t>
            </a:r>
            <a:endParaRPr lang="en-US" altLang="zh-CN" dirty="0" smtClean="0"/>
          </a:p>
          <a:p>
            <a:endParaRPr lang="en-US" altLang="zh-CN" dirty="0"/>
          </a:p>
          <a:p>
            <a:endParaRPr lang="en-US" altLang="zh-CN" dirty="0" smtClean="0"/>
          </a:p>
          <a:p>
            <a:endParaRPr lang="en-US" altLang="zh-CN" dirty="0"/>
          </a:p>
          <a:p>
            <a:endParaRPr lang="en-US" altLang="zh-CN" dirty="0"/>
          </a:p>
          <a:p>
            <a:r>
              <a:rPr lang="en-US" altLang="zh-CN" dirty="0" smtClean="0"/>
              <a:t>PID</a:t>
            </a:r>
            <a:r>
              <a:rPr lang="zh-CN" altLang="en-US" dirty="0"/>
              <a:t>控制系统结构</a:t>
            </a:r>
            <a:endParaRPr lang="en-US" altLang="zh-CN" dirty="0" smtClean="0"/>
          </a:p>
          <a:p>
            <a:endParaRPr lang="en-US" altLang="zh-CN" dirty="0" smtClean="0"/>
          </a:p>
          <a:p>
            <a:endParaRPr lang="en-US" altLang="zh-CN" dirty="0"/>
          </a:p>
          <a:p>
            <a:endParaRPr lang="en-US" altLang="zh-CN" dirty="0"/>
          </a:p>
          <a:p>
            <a:endParaRPr lang="en-US" altLang="zh-CN" dirty="0" smtClean="0"/>
          </a:p>
          <a:p>
            <a:pPr lvl="1"/>
            <a:endParaRPr kumimoji="1" lang="zh-CN" altLang="en-US" dirty="0"/>
          </a:p>
        </p:txBody>
      </p:sp>
      <p:sp>
        <p:nvSpPr>
          <p:cNvPr id="4" name="文本占位符 3"/>
          <p:cNvSpPr>
            <a:spLocks noGrp="1"/>
          </p:cNvSpPr>
          <p:nvPr>
            <p:ph type="body" sz="half" idx="2"/>
          </p:nvPr>
        </p:nvSpPr>
        <p:spPr/>
        <p:txBody>
          <a:bodyPr/>
          <a:lstStyle/>
          <a:p>
            <a:r>
              <a:rPr kumimoji="1" lang="en-US" altLang="zh-CN" dirty="0" smtClean="0"/>
              <a:t>	</a:t>
            </a:r>
            <a:r>
              <a:rPr kumimoji="1" lang="en-US" altLang="zh-CN" sz="1800" dirty="0" smtClean="0"/>
              <a:t>——</a:t>
            </a:r>
            <a:r>
              <a:rPr kumimoji="1" lang="zh-CN" altLang="en-US" sz="1800" dirty="0" smtClean="0"/>
              <a:t>  </a:t>
            </a:r>
            <a:r>
              <a:rPr kumimoji="1" lang="en-US" altLang="zh-CN" sz="1800" dirty="0" smtClean="0"/>
              <a:t>PID</a:t>
            </a:r>
            <a:r>
              <a:rPr kumimoji="1" lang="zh-CN" altLang="en-US" sz="1800" dirty="0" smtClean="0"/>
              <a:t>控制原理</a:t>
            </a:r>
            <a:endParaRPr kumimoji="1" lang="zh-CN" altLang="en-US" sz="18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1604555"/>
            <a:ext cx="6750812" cy="138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a:stretch>
            <a:fillRect/>
          </a:stretch>
        </p:blipFill>
        <p:spPr>
          <a:xfrm>
            <a:off x="4604512" y="3721100"/>
            <a:ext cx="6388100" cy="2673985"/>
          </a:xfrm>
          <a:prstGeom prst="rect">
            <a:avLst/>
          </a:prstGeom>
        </p:spPr>
      </p:pic>
    </p:spTree>
    <p:extLst>
      <p:ext uri="{BB962C8B-B14F-4D97-AF65-F5344CB8AC3E}">
        <p14:creationId xmlns:p14="http://schemas.microsoft.com/office/powerpoint/2010/main" val="499423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CTR</a:t>
            </a:r>
            <a:r>
              <a:rPr kumimoji="1" lang="zh-CN" altLang="en-US" dirty="0" smtClean="0"/>
              <a:t> 控制</a:t>
            </a:r>
            <a:endParaRPr kumimoji="1" lang="zh-CN" altLang="en-US" dirty="0"/>
          </a:p>
        </p:txBody>
      </p:sp>
      <p:sp>
        <p:nvSpPr>
          <p:cNvPr id="3" name="内容占位符 2"/>
          <p:cNvSpPr>
            <a:spLocks noGrp="1"/>
          </p:cNvSpPr>
          <p:nvPr>
            <p:ph idx="1"/>
          </p:nvPr>
        </p:nvSpPr>
        <p:spPr/>
        <p:txBody>
          <a:bodyPr/>
          <a:lstStyle/>
          <a:p>
            <a:r>
              <a:rPr lang="en-US" altLang="zh-CN" dirty="0"/>
              <a:t>CTR</a:t>
            </a:r>
            <a:r>
              <a:rPr lang="zh-CN" altLang="en-US" dirty="0"/>
              <a:t>控制目标</a:t>
            </a:r>
            <a:r>
              <a:rPr lang="en-US" altLang="zh-CN" dirty="0" smtClean="0"/>
              <a:t>:</a:t>
            </a:r>
          </a:p>
          <a:p>
            <a:pPr lvl="1"/>
            <a:r>
              <a:rPr lang="zh-CN" altLang="en-US" dirty="0" smtClean="0"/>
              <a:t>实际</a:t>
            </a:r>
            <a:r>
              <a:rPr lang="en-US" altLang="zh-CN" dirty="0"/>
              <a:t>CTR</a:t>
            </a:r>
            <a:r>
              <a:rPr lang="zh-CN" altLang="en-US" dirty="0"/>
              <a:t>尽量逼近效果目标</a:t>
            </a:r>
            <a:r>
              <a:rPr lang="en-US" altLang="zh-CN" dirty="0" smtClean="0"/>
              <a:t>CTR</a:t>
            </a:r>
          </a:p>
          <a:p>
            <a:endParaRPr lang="en-US" altLang="zh-CN" dirty="0" smtClean="0"/>
          </a:p>
          <a:p>
            <a:r>
              <a:rPr lang="en-US" altLang="zh-CN" dirty="0" smtClean="0"/>
              <a:t>PID</a:t>
            </a:r>
            <a:r>
              <a:rPr lang="zh-CN" altLang="en-US" dirty="0" smtClean="0"/>
              <a:t>控制结构</a:t>
            </a:r>
            <a:r>
              <a:rPr lang="en-US" altLang="zh-CN" dirty="0" smtClean="0"/>
              <a:t>u</a:t>
            </a:r>
            <a:r>
              <a:rPr lang="zh-CN" altLang="en-US" dirty="0" smtClean="0"/>
              <a:t>与目标之间联系：</a:t>
            </a:r>
            <a:endParaRPr lang="en-US" altLang="zh-CN" dirty="0" smtClean="0"/>
          </a:p>
          <a:p>
            <a:endParaRPr lang="en-US" altLang="zh-CN" dirty="0"/>
          </a:p>
          <a:p>
            <a:endParaRPr lang="en-US" altLang="zh-CN" dirty="0" smtClean="0"/>
          </a:p>
          <a:p>
            <a:endParaRPr lang="en-US" altLang="zh-CN" dirty="0"/>
          </a:p>
          <a:p>
            <a:endParaRPr lang="en-US" altLang="zh-CN" dirty="0" smtClean="0"/>
          </a:p>
          <a:p>
            <a:pPr lvl="1"/>
            <a:endParaRPr lang="en-US" altLang="zh-CN" dirty="0" smtClean="0"/>
          </a:p>
          <a:p>
            <a:pPr lvl="1"/>
            <a:endParaRPr kumimoji="1" lang="en-US" altLang="zh-CN" dirty="0"/>
          </a:p>
          <a:p>
            <a:endParaRPr kumimoji="1" lang="zh-CN" altLang="en-US" dirty="0"/>
          </a:p>
        </p:txBody>
      </p:sp>
      <p:sp>
        <p:nvSpPr>
          <p:cNvPr id="4" name="文本占位符 3"/>
          <p:cNvSpPr>
            <a:spLocks noGrp="1"/>
          </p:cNvSpPr>
          <p:nvPr>
            <p:ph type="body" sz="half" idx="2"/>
          </p:nvPr>
        </p:nvSpPr>
        <p:spPr/>
        <p:txBody>
          <a:bodyPr/>
          <a:lstStyle/>
          <a:p>
            <a:endParaRPr kumimoji="1"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3287" y="3035300"/>
            <a:ext cx="7170500" cy="218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490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Thank</a:t>
            </a:r>
            <a:r>
              <a:rPr kumimoji="1" lang="zh-CN" altLang="en-US" dirty="0" smtClean="0"/>
              <a:t> </a:t>
            </a:r>
            <a:r>
              <a:rPr kumimoji="1" lang="en-US" altLang="zh-CN" dirty="0" smtClean="0"/>
              <a:t>you</a:t>
            </a:r>
            <a:endParaRPr kumimoji="1" lang="zh-CN" altLang="en-US" dirty="0"/>
          </a:p>
        </p:txBody>
      </p:sp>
      <p:pic>
        <p:nvPicPr>
          <p:cNvPr id="5" name="内容占位符 4"/>
          <p:cNvPicPr>
            <a:picLocks noGrp="1" noChangeAspect="1"/>
          </p:cNvPicPr>
          <p:nvPr>
            <p:ph idx="1"/>
          </p:nvPr>
        </p:nvPicPr>
        <p:blipFill>
          <a:blip r:embed="rId3"/>
          <a:stretch>
            <a:fillRect/>
          </a:stretch>
        </p:blipFill>
        <p:spPr>
          <a:xfrm>
            <a:off x="3867150" y="1369490"/>
            <a:ext cx="7315200" cy="4119020"/>
          </a:xfrm>
          <a:prstGeom prst="rect">
            <a:avLst/>
          </a:prstGeom>
        </p:spPr>
      </p:pic>
      <p:sp>
        <p:nvSpPr>
          <p:cNvPr id="4" name="文本占位符 3"/>
          <p:cNvSpPr>
            <a:spLocks noGrp="1"/>
          </p:cNvSpPr>
          <p:nvPr>
            <p:ph type="body" sz="half" idx="2"/>
          </p:nvPr>
        </p:nvSpPr>
        <p:spPr/>
        <p:txBody>
          <a:bodyPr/>
          <a:lstStyle/>
          <a:p>
            <a:endParaRPr kumimoji="1" lang="zh-CN" altLang="en-US" dirty="0"/>
          </a:p>
        </p:txBody>
      </p:sp>
    </p:spTree>
    <p:extLst>
      <p:ext uri="{BB962C8B-B14F-4D97-AF65-F5344CB8AC3E}">
        <p14:creationId xmlns:p14="http://schemas.microsoft.com/office/powerpoint/2010/main" val="1366553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名称解释</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p:txBody>
          <a:bodyPr/>
          <a:lstStyle/>
          <a:p>
            <a:r>
              <a:rPr kumimoji="1" lang="en-US" altLang="zh-CN" dirty="0" smtClean="0"/>
              <a:t>RTB</a:t>
            </a:r>
            <a:r>
              <a:rPr kumimoji="1" lang="zh-CN" altLang="en-US" dirty="0" smtClean="0"/>
              <a:t>：</a:t>
            </a:r>
            <a:r>
              <a:rPr lang="zh-CN" altLang="en-US" dirty="0"/>
              <a:t>（</a:t>
            </a:r>
            <a:r>
              <a:rPr lang="en-US" altLang="zh-CN" dirty="0" err="1"/>
              <a:t>RealTime</a:t>
            </a:r>
            <a:r>
              <a:rPr lang="en-US" altLang="zh-CN" dirty="0"/>
              <a:t> Bidding</a:t>
            </a:r>
            <a:r>
              <a:rPr lang="zh-CN" altLang="en-US" dirty="0"/>
              <a:t>）</a:t>
            </a:r>
            <a:r>
              <a:rPr lang="zh-CN" altLang="en-US" dirty="0" smtClean="0"/>
              <a:t>实时竞价，</a:t>
            </a:r>
            <a:r>
              <a:rPr lang="zh-CN" altLang="en-US" dirty="0"/>
              <a:t>是一种利用第三方技术在数以百万计的网站上针对每一个用户展示行为进行评估以及出价的竞价</a:t>
            </a:r>
            <a:r>
              <a:rPr lang="zh-CN" altLang="en-US" dirty="0" smtClean="0"/>
              <a:t>技术。</a:t>
            </a:r>
            <a:endParaRPr lang="en-US" altLang="zh-CN" dirty="0" smtClean="0"/>
          </a:p>
          <a:p>
            <a:r>
              <a:rPr kumimoji="1" lang="en-US" altLang="zh-CN" dirty="0" smtClean="0"/>
              <a:t>DSP</a:t>
            </a:r>
            <a:r>
              <a:rPr kumimoji="1" lang="zh-CN" altLang="en-US" dirty="0" smtClean="0"/>
              <a:t>：</a:t>
            </a:r>
            <a:r>
              <a:rPr lang="zh-CN" altLang="nb-NO" dirty="0"/>
              <a:t>（</a:t>
            </a:r>
            <a:r>
              <a:rPr lang="nb-NO" altLang="zh-CN" dirty="0" err="1"/>
              <a:t>Demand</a:t>
            </a:r>
            <a:r>
              <a:rPr lang="nb-NO" altLang="zh-CN" dirty="0"/>
              <a:t>-Side Platform</a:t>
            </a:r>
            <a:r>
              <a:rPr lang="zh-CN" altLang="nb-NO" dirty="0"/>
              <a:t>）</a:t>
            </a:r>
            <a:r>
              <a:rPr lang="zh-CN" altLang="en-US" dirty="0" smtClean="0"/>
              <a:t>一</a:t>
            </a:r>
            <a:r>
              <a:rPr lang="zh-CN" altLang="en-US" dirty="0"/>
              <a:t>种在线广告平台。它服务于广告主，帮助广告主在互联网或者移动互联网上进行广告</a:t>
            </a:r>
            <a:r>
              <a:rPr lang="zh-CN" altLang="en-US" dirty="0" smtClean="0"/>
              <a:t>投放。</a:t>
            </a:r>
            <a:endParaRPr lang="en-US" altLang="zh-CN" dirty="0" smtClean="0"/>
          </a:p>
          <a:p>
            <a:r>
              <a:rPr kumimoji="1" lang="en-US" altLang="zh-CN" dirty="0" smtClean="0"/>
              <a:t>Ad</a:t>
            </a:r>
            <a:r>
              <a:rPr kumimoji="1" lang="zh-CN" altLang="en-US" dirty="0" smtClean="0"/>
              <a:t> </a:t>
            </a:r>
            <a:r>
              <a:rPr kumimoji="1" lang="en-US" altLang="zh-CN" dirty="0" smtClean="0"/>
              <a:t>Exchange</a:t>
            </a:r>
            <a:r>
              <a:rPr kumimoji="1" lang="zh-CN" altLang="en-US" dirty="0" smtClean="0"/>
              <a:t>：</a:t>
            </a:r>
            <a:r>
              <a:rPr lang="zh-CN" altLang="en-US" dirty="0"/>
              <a:t>是互联网广告交易平台，像股票交易平台一样</a:t>
            </a:r>
            <a:r>
              <a:rPr lang="zh-CN" altLang="en-US" dirty="0" smtClean="0"/>
              <a:t>，联系</a:t>
            </a:r>
            <a:r>
              <a:rPr lang="zh-CN" altLang="en-US" dirty="0"/>
              <a:t>的是广告交易的买方和卖方，也就是广告主方和广告位拥有方</a:t>
            </a:r>
            <a:r>
              <a:rPr lang="zh-CN" altLang="en-US" dirty="0" smtClean="0"/>
              <a:t>。</a:t>
            </a:r>
            <a:endParaRPr lang="en-US" altLang="zh-CN" dirty="0" smtClean="0"/>
          </a:p>
        </p:txBody>
      </p:sp>
      <p:sp>
        <p:nvSpPr>
          <p:cNvPr id="4" name="文本占位符 3"/>
          <p:cNvSpPr>
            <a:spLocks noGrp="1"/>
          </p:cNvSpPr>
          <p:nvPr>
            <p:ph type="body" sz="half" idx="2"/>
          </p:nvPr>
        </p:nvSpPr>
        <p:spPr/>
        <p:txBody>
          <a:bodyPr/>
          <a:lstStyle/>
          <a:p>
            <a:endParaRPr kumimoji="1" lang="zh-CN" altLang="en-US" dirty="0"/>
          </a:p>
        </p:txBody>
      </p:sp>
    </p:spTree>
    <p:extLst>
      <p:ext uri="{BB962C8B-B14F-4D97-AF65-F5344CB8AC3E}">
        <p14:creationId xmlns:p14="http://schemas.microsoft.com/office/powerpoint/2010/main" val="265679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RTB </a:t>
            </a:r>
            <a:r>
              <a:rPr kumimoji="1" lang="zh-CN" altLang="en-US" dirty="0" smtClean="0"/>
              <a:t>竞价流程</a:t>
            </a:r>
            <a:endParaRPr kumimoji="1"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8327" y="868363"/>
            <a:ext cx="7467600" cy="5475265"/>
          </a:xfrm>
        </p:spPr>
      </p:pic>
      <p:sp>
        <p:nvSpPr>
          <p:cNvPr id="4" name="文本占位符 3"/>
          <p:cNvSpPr>
            <a:spLocks noGrp="1"/>
          </p:cNvSpPr>
          <p:nvPr>
            <p:ph type="body" sz="half" idx="2"/>
          </p:nvPr>
        </p:nvSpPr>
        <p:spPr/>
        <p:txBody>
          <a:bodyPr/>
          <a:lstStyle/>
          <a:p>
            <a:endParaRPr kumimoji="1" lang="zh-CN" altLang="en-US" dirty="0"/>
          </a:p>
        </p:txBody>
      </p:sp>
    </p:spTree>
    <p:extLst>
      <p:ext uri="{BB962C8B-B14F-4D97-AF65-F5344CB8AC3E}">
        <p14:creationId xmlns:p14="http://schemas.microsoft.com/office/powerpoint/2010/main" val="210363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日志</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
        <p:nvSpPr>
          <p:cNvPr id="4" name="文本占位符 3"/>
          <p:cNvSpPr>
            <a:spLocks noGrp="1"/>
          </p:cNvSpPr>
          <p:nvPr>
            <p:ph type="body" sz="half" idx="2"/>
          </p:nvPr>
        </p:nvSpPr>
        <p:spPr/>
        <p:txBody>
          <a:bodyPr/>
          <a:lstStyle/>
          <a:p>
            <a:endParaRPr kumimoji="1" lang="zh-CN" altLang="en-US" dirty="0"/>
          </a:p>
        </p:txBody>
      </p:sp>
      <p:sp>
        <p:nvSpPr>
          <p:cNvPr id="5" name="罐形 4"/>
          <p:cNvSpPr/>
          <p:nvPr/>
        </p:nvSpPr>
        <p:spPr>
          <a:xfrm>
            <a:off x="4493172" y="1422587"/>
            <a:ext cx="940474" cy="10920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request</a:t>
            </a:r>
            <a:endParaRPr kumimoji="1" lang="zh-CN" altLang="en-US" dirty="0"/>
          </a:p>
        </p:txBody>
      </p:sp>
      <p:sp>
        <p:nvSpPr>
          <p:cNvPr id="8" name="右箭头 7"/>
          <p:cNvSpPr/>
          <p:nvPr/>
        </p:nvSpPr>
        <p:spPr>
          <a:xfrm>
            <a:off x="5610176" y="174271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罐形 9"/>
          <p:cNvSpPr/>
          <p:nvPr/>
        </p:nvSpPr>
        <p:spPr>
          <a:xfrm>
            <a:off x="8818264" y="3865909"/>
            <a:ext cx="940474" cy="10920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click</a:t>
            </a:r>
            <a:endParaRPr kumimoji="1" lang="zh-CN" altLang="en-US" dirty="0"/>
          </a:p>
        </p:txBody>
      </p:sp>
      <p:sp>
        <p:nvSpPr>
          <p:cNvPr id="11" name="罐形 10"/>
          <p:cNvSpPr/>
          <p:nvPr/>
        </p:nvSpPr>
        <p:spPr>
          <a:xfrm>
            <a:off x="8818264" y="1403564"/>
            <a:ext cx="940474" cy="10920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Imp</a:t>
            </a:r>
            <a:br>
              <a:rPr kumimoji="1" lang="en-US" altLang="zh-CN" dirty="0" smtClean="0"/>
            </a:br>
            <a:r>
              <a:rPr kumimoji="1" lang="en-US" altLang="zh-CN" dirty="0" err="1" smtClean="0"/>
              <a:t>unimp</a:t>
            </a:r>
            <a:endParaRPr kumimoji="1" lang="zh-CN" altLang="en-US" dirty="0"/>
          </a:p>
        </p:txBody>
      </p:sp>
      <p:sp>
        <p:nvSpPr>
          <p:cNvPr id="12" name="罐形 11"/>
          <p:cNvSpPr/>
          <p:nvPr/>
        </p:nvSpPr>
        <p:spPr>
          <a:xfrm>
            <a:off x="6668086" y="3833234"/>
            <a:ext cx="940474" cy="10920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adv</a:t>
            </a:r>
            <a:endParaRPr kumimoji="1" lang="zh-CN" altLang="en-US" dirty="0"/>
          </a:p>
        </p:txBody>
      </p:sp>
      <p:sp>
        <p:nvSpPr>
          <p:cNvPr id="13" name="罐形 12"/>
          <p:cNvSpPr/>
          <p:nvPr/>
        </p:nvSpPr>
        <p:spPr>
          <a:xfrm>
            <a:off x="6668086" y="1403564"/>
            <a:ext cx="940474" cy="10920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t>Bid</a:t>
            </a:r>
            <a:br>
              <a:rPr kumimoji="1" lang="en-US" altLang="zh-CN" dirty="0" smtClean="0"/>
            </a:br>
            <a:r>
              <a:rPr kumimoji="1" lang="en-US" altLang="zh-CN" dirty="0" smtClean="0"/>
              <a:t>unbid</a:t>
            </a:r>
            <a:endParaRPr kumimoji="1" lang="zh-CN" altLang="en-US" dirty="0"/>
          </a:p>
        </p:txBody>
      </p:sp>
      <p:sp>
        <p:nvSpPr>
          <p:cNvPr id="16" name="右箭头 15"/>
          <p:cNvSpPr/>
          <p:nvPr/>
        </p:nvSpPr>
        <p:spPr>
          <a:xfrm>
            <a:off x="7744616" y="174271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罐形 18"/>
          <p:cNvSpPr/>
          <p:nvPr/>
        </p:nvSpPr>
        <p:spPr>
          <a:xfrm>
            <a:off x="4503820" y="3833234"/>
            <a:ext cx="940474" cy="10920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cvt</a:t>
            </a:r>
            <a:endParaRPr kumimoji="1" lang="zh-CN" altLang="en-US" dirty="0"/>
          </a:p>
        </p:txBody>
      </p:sp>
      <p:sp>
        <p:nvSpPr>
          <p:cNvPr id="20" name="下箭头 19"/>
          <p:cNvSpPr/>
          <p:nvPr/>
        </p:nvSpPr>
        <p:spPr>
          <a:xfrm>
            <a:off x="9046185" y="2691539"/>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左箭头 20"/>
          <p:cNvSpPr/>
          <p:nvPr/>
        </p:nvSpPr>
        <p:spPr>
          <a:xfrm>
            <a:off x="5566986" y="4170539"/>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左箭头 21"/>
          <p:cNvSpPr/>
          <p:nvPr/>
        </p:nvSpPr>
        <p:spPr>
          <a:xfrm>
            <a:off x="7744616" y="4170539"/>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61305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算法应用</a:t>
            </a:r>
            <a:endParaRPr kumimoji="1" lang="zh-CN" altLang="en-US" dirty="0"/>
          </a:p>
        </p:txBody>
      </p:sp>
      <p:sp>
        <p:nvSpPr>
          <p:cNvPr id="3" name="内容占位符 2"/>
          <p:cNvSpPr>
            <a:spLocks noGrp="1"/>
          </p:cNvSpPr>
          <p:nvPr>
            <p:ph idx="1"/>
          </p:nvPr>
        </p:nvSpPr>
        <p:spPr/>
        <p:txBody>
          <a:bodyPr/>
          <a:lstStyle/>
          <a:p>
            <a:r>
              <a:rPr kumimoji="1" lang="en-US" altLang="zh-CN" dirty="0" smtClean="0"/>
              <a:t>CTR</a:t>
            </a:r>
            <a:r>
              <a:rPr kumimoji="1" lang="zh-CN" altLang="en-US" dirty="0" smtClean="0"/>
              <a:t> </a:t>
            </a:r>
            <a:endParaRPr kumimoji="1" lang="en-US" altLang="zh-CN" dirty="0" smtClean="0"/>
          </a:p>
          <a:p>
            <a:r>
              <a:rPr kumimoji="1" lang="en-US" altLang="zh-CN" dirty="0" smtClean="0"/>
              <a:t>CVR</a:t>
            </a:r>
            <a:r>
              <a:rPr kumimoji="1" lang="zh-CN" altLang="en-US" dirty="0" smtClean="0"/>
              <a:t> </a:t>
            </a:r>
            <a:endParaRPr kumimoji="1" lang="en-US" altLang="zh-CN" dirty="0" smtClean="0"/>
          </a:p>
          <a:p>
            <a:r>
              <a:rPr kumimoji="1" lang="en-US" altLang="zh-CN" dirty="0" err="1" smtClean="0"/>
              <a:t>BidPrice</a:t>
            </a:r>
            <a:r>
              <a:rPr kumimoji="1" lang="zh-CN" altLang="en-US" dirty="0" smtClean="0"/>
              <a:t> </a:t>
            </a:r>
            <a:endParaRPr kumimoji="1" lang="en-US" altLang="zh-CN" dirty="0" smtClean="0"/>
          </a:p>
          <a:p>
            <a:r>
              <a:rPr kumimoji="1" lang="en-US" altLang="zh-CN" dirty="0" smtClean="0"/>
              <a:t>Ranking</a:t>
            </a:r>
          </a:p>
          <a:p>
            <a:r>
              <a:rPr kumimoji="1" lang="en-US" altLang="zh-CN" dirty="0" smtClean="0"/>
              <a:t>Recommendation</a:t>
            </a:r>
          </a:p>
          <a:p>
            <a:r>
              <a:rPr kumimoji="1" lang="en-US" altLang="zh-CN" dirty="0" smtClean="0"/>
              <a:t>Pacing</a:t>
            </a:r>
          </a:p>
          <a:p>
            <a:r>
              <a:rPr kumimoji="1" lang="en-US" altLang="zh-CN" dirty="0" smtClean="0"/>
              <a:t>Calibration</a:t>
            </a:r>
          </a:p>
          <a:p>
            <a:r>
              <a:rPr lang="en-US" altLang="zh-CN" dirty="0" smtClean="0"/>
              <a:t>Explore/Exploitation</a:t>
            </a:r>
            <a:endParaRPr kumimoji="1" lang="en-US" altLang="zh-CN" dirty="0" smtClean="0"/>
          </a:p>
          <a:p>
            <a:endParaRPr kumimoji="1" lang="zh-CN" altLang="en-US" dirty="0"/>
          </a:p>
        </p:txBody>
      </p:sp>
      <p:sp>
        <p:nvSpPr>
          <p:cNvPr id="4" name="文本占位符 3"/>
          <p:cNvSpPr>
            <a:spLocks noGrp="1"/>
          </p:cNvSpPr>
          <p:nvPr>
            <p:ph type="body" sz="half" idx="2"/>
          </p:nvPr>
        </p:nvSpPr>
        <p:spPr/>
        <p:txBody>
          <a:bodyPr/>
          <a:lstStyle/>
          <a:p>
            <a:endParaRPr kumimoji="1" lang="zh-CN" altLang="en-US"/>
          </a:p>
        </p:txBody>
      </p:sp>
    </p:spTree>
    <p:extLst>
      <p:ext uri="{BB962C8B-B14F-4D97-AF65-F5344CB8AC3E}">
        <p14:creationId xmlns:p14="http://schemas.microsoft.com/office/powerpoint/2010/main" val="1548661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CTR</a:t>
            </a:r>
            <a:r>
              <a:rPr kumimoji="1" lang="zh-CN" altLang="en-US" dirty="0" smtClean="0"/>
              <a:t>预估</a:t>
            </a:r>
            <a:endParaRPr kumimoji="1" lang="zh-CN" altLang="en-US" dirty="0"/>
          </a:p>
        </p:txBody>
      </p:sp>
      <p:sp>
        <p:nvSpPr>
          <p:cNvPr id="3" name="内容占位符 2"/>
          <p:cNvSpPr>
            <a:spLocks noGrp="1"/>
          </p:cNvSpPr>
          <p:nvPr>
            <p:ph idx="1"/>
          </p:nvPr>
        </p:nvSpPr>
        <p:spPr/>
        <p:txBody>
          <a:bodyPr>
            <a:normAutofit/>
          </a:bodyPr>
          <a:lstStyle/>
          <a:p>
            <a:endParaRPr lang="zh-CN" altLang="en-US" dirty="0"/>
          </a:p>
          <a:p>
            <a:endParaRPr lang="zh-CN" altLang="en-US" dirty="0"/>
          </a:p>
          <a:p>
            <a:r>
              <a:rPr kumimoji="1" lang="zh-CN" altLang="en-US" dirty="0"/>
              <a:t>因变量</a:t>
            </a:r>
            <a:r>
              <a:rPr kumimoji="1" lang="en-US" altLang="zh-CN" dirty="0"/>
              <a:t>y</a:t>
            </a:r>
            <a:r>
              <a:rPr kumimoji="1" lang="zh-CN" altLang="en-US" dirty="0"/>
              <a:t>是类别标号 </a:t>
            </a:r>
            <a:r>
              <a:rPr kumimoji="1" lang="en-US" altLang="zh-CN" dirty="0"/>
              <a:t>{0,1} </a:t>
            </a:r>
          </a:p>
          <a:p>
            <a:pPr lvl="1"/>
            <a:r>
              <a:rPr kumimoji="1" lang="en-US" altLang="zh-CN" sz="2000" dirty="0"/>
              <a:t>1:</a:t>
            </a:r>
            <a:r>
              <a:rPr kumimoji="1" lang="zh-CN" altLang="en-US" sz="2000" dirty="0"/>
              <a:t>发生，</a:t>
            </a:r>
            <a:r>
              <a:rPr kumimoji="1" lang="en-US" altLang="zh-CN" sz="2000" dirty="0"/>
              <a:t>0:</a:t>
            </a:r>
            <a:r>
              <a:rPr kumimoji="1" lang="zh-CN" altLang="en-US" sz="2000" dirty="0"/>
              <a:t>不发生 </a:t>
            </a:r>
          </a:p>
          <a:p>
            <a:r>
              <a:rPr kumimoji="1" lang="zh-CN" altLang="en-US" dirty="0"/>
              <a:t>目标：根据特征</a:t>
            </a:r>
            <a:r>
              <a:rPr kumimoji="1" lang="en-US" altLang="zh-CN" dirty="0"/>
              <a:t>x</a:t>
            </a:r>
            <a:r>
              <a:rPr kumimoji="1" lang="zh-CN" altLang="en-US" dirty="0"/>
              <a:t>，预测发生概率</a:t>
            </a:r>
            <a:r>
              <a:rPr kumimoji="1" lang="en-US" altLang="zh-CN" dirty="0"/>
              <a:t>p(</a:t>
            </a:r>
            <a:r>
              <a:rPr kumimoji="1" lang="en-US" altLang="zh-CN" dirty="0" err="1"/>
              <a:t>y|x</a:t>
            </a:r>
            <a:r>
              <a:rPr kumimoji="1" lang="en-US" altLang="zh-CN" dirty="0"/>
              <a:t>)</a:t>
            </a:r>
            <a:endParaRPr kumimoji="1" lang="zh-CN" altLang="en-US" dirty="0"/>
          </a:p>
          <a:p>
            <a:r>
              <a:rPr kumimoji="1" lang="zh-CN" altLang="en-US" dirty="0"/>
              <a:t>假定</a:t>
            </a:r>
            <a:r>
              <a:rPr kumimoji="1" lang="en-US" altLang="zh-CN" dirty="0"/>
              <a:t>p(y=1|x)</a:t>
            </a:r>
            <a:r>
              <a:rPr kumimoji="1" lang="zh-CN" altLang="en-US" dirty="0"/>
              <a:t>依赖于线性函数</a:t>
            </a:r>
            <a:r>
              <a:rPr kumimoji="1" lang="en-US" altLang="zh-CN" dirty="0" err="1"/>
              <a:t>wx</a:t>
            </a:r>
            <a:r>
              <a:rPr kumimoji="1" lang="en-US" altLang="zh-CN" dirty="0"/>
              <a:t> </a:t>
            </a:r>
          </a:p>
          <a:p>
            <a:pPr lvl="1"/>
            <a:r>
              <a:rPr kumimoji="1" lang="zh-CN" altLang="mr-IN" sz="2000" dirty="0"/>
              <a:t>设定</a:t>
            </a:r>
            <a:r>
              <a:rPr kumimoji="1" lang="mr-IN" altLang="zh-CN" sz="2000" dirty="0" err="1"/>
              <a:t>p</a:t>
            </a:r>
            <a:r>
              <a:rPr kumimoji="1" lang="mr-IN" altLang="zh-CN" sz="2000" dirty="0"/>
              <a:t>(</a:t>
            </a:r>
            <a:r>
              <a:rPr kumimoji="1" lang="mr-IN" altLang="zh-CN" sz="2000" dirty="0" err="1"/>
              <a:t>y</a:t>
            </a:r>
            <a:r>
              <a:rPr kumimoji="1" lang="mr-IN" altLang="zh-CN" sz="2000" dirty="0"/>
              <a:t>=1|x)=</a:t>
            </a:r>
            <a:r>
              <a:rPr kumimoji="1" lang="mr-IN" altLang="zh-CN" sz="2000" dirty="0" err="1"/>
              <a:t>wx</a:t>
            </a:r>
            <a:r>
              <a:rPr kumimoji="1" lang="zh-CN" altLang="mr-IN" sz="2000" dirty="0"/>
              <a:t>？</a:t>
            </a:r>
            <a:r>
              <a:rPr kumimoji="1" lang="mr-IN" altLang="zh-CN" sz="2000" dirty="0" err="1"/>
              <a:t>wx</a:t>
            </a:r>
            <a:r>
              <a:rPr kumimoji="1" lang="zh-CN" altLang="mr-IN" sz="2000" dirty="0"/>
              <a:t>可能不在</a:t>
            </a:r>
            <a:r>
              <a:rPr kumimoji="1" lang="mr-IN" altLang="zh-CN" sz="2000" dirty="0"/>
              <a:t>[0,1]</a:t>
            </a:r>
            <a:r>
              <a:rPr kumimoji="1" lang="zh-CN" altLang="mr-IN" sz="2000" dirty="0"/>
              <a:t>内</a:t>
            </a:r>
            <a:r>
              <a:rPr kumimoji="1" lang="mr-IN" altLang="zh-CN" sz="2000" dirty="0"/>
              <a:t>! </a:t>
            </a:r>
            <a:endParaRPr kumimoji="1" lang="zh-CN" altLang="en-US" sz="2000" dirty="0"/>
          </a:p>
          <a:p>
            <a:pPr lvl="1"/>
            <a:r>
              <a:rPr kumimoji="1" lang="zh-CN" altLang="mr-IN" sz="2000" dirty="0"/>
              <a:t>指数变换</a:t>
            </a:r>
            <a:r>
              <a:rPr kumimoji="1" lang="mr-IN" altLang="zh-CN" sz="2000" dirty="0"/>
              <a:t>:</a:t>
            </a:r>
            <a:r>
              <a:rPr kumimoji="1" lang="mr-IN" altLang="zh-CN" sz="2000" dirty="0" err="1"/>
              <a:t>exp</a:t>
            </a:r>
            <a:r>
              <a:rPr kumimoji="1" lang="mr-IN" altLang="zh-CN" sz="2000" dirty="0"/>
              <a:t>(</a:t>
            </a:r>
            <a:r>
              <a:rPr kumimoji="1" lang="mr-IN" altLang="zh-CN" sz="2000" dirty="0" err="1"/>
              <a:t>wx</a:t>
            </a:r>
            <a:r>
              <a:rPr kumimoji="1" lang="mr-IN" altLang="zh-CN" sz="2000" dirty="0"/>
              <a:t>) ∈(0,+∞) </a:t>
            </a:r>
            <a:endParaRPr kumimoji="1" lang="en-US" altLang="zh-CN" sz="2000" dirty="0"/>
          </a:p>
          <a:p>
            <a:pPr lvl="1"/>
            <a:r>
              <a:rPr kumimoji="1" lang="zh-CN" altLang="en-US" sz="2000" dirty="0"/>
              <a:t>设定几率</a:t>
            </a:r>
            <a:endParaRPr kumimoji="1" lang="en-US" altLang="zh-CN" sz="2000" dirty="0"/>
          </a:p>
          <a:p>
            <a:pPr lvl="1"/>
            <a:r>
              <a:rPr kumimoji="1" lang="zh-CN" altLang="en-US" sz="2000" dirty="0" smtClean="0"/>
              <a:t>设定</a:t>
            </a:r>
            <a:endParaRPr kumimoji="1" lang="en-US" altLang="zh-CN" sz="2000" dirty="0"/>
          </a:p>
          <a:p>
            <a:pPr lvl="1"/>
            <a:endParaRPr kumimoji="1" lang="en-US" altLang="zh-CN" sz="2000" dirty="0"/>
          </a:p>
          <a:p>
            <a:pPr lvl="1"/>
            <a:endParaRPr kumimoji="1" lang="en-US" altLang="zh-CN" sz="2000" dirty="0"/>
          </a:p>
          <a:p>
            <a:r>
              <a:rPr kumimoji="1" lang="zh-CN" altLang="en-US" dirty="0"/>
              <a:t>所以 </a:t>
            </a:r>
            <a:endParaRPr kumimoji="1" lang="mr-IN" altLang="zh-CN" dirty="0"/>
          </a:p>
          <a:p>
            <a:pPr lvl="1"/>
            <a:endParaRPr lang="en-US" altLang="zh-CN" dirty="0"/>
          </a:p>
          <a:p>
            <a:endParaRPr lang="en-US" altLang="zh-CN" dirty="0"/>
          </a:p>
          <a:p>
            <a:endParaRPr kumimoji="1" lang="en-US" altLang="zh-CN" dirty="0" smtClean="0"/>
          </a:p>
        </p:txBody>
      </p:sp>
      <p:sp>
        <p:nvSpPr>
          <p:cNvPr id="4" name="文本占位符 3"/>
          <p:cNvSpPr>
            <a:spLocks noGrp="1"/>
          </p:cNvSpPr>
          <p:nvPr>
            <p:ph type="body" sz="half" idx="2"/>
          </p:nvPr>
        </p:nvSpPr>
        <p:spPr/>
        <p:txBody>
          <a:bodyPr>
            <a:normAutofit/>
          </a:bodyPr>
          <a:lstStyle/>
          <a:p>
            <a:r>
              <a:rPr kumimoji="1" lang="en-US" altLang="zh-CN" sz="1800" dirty="0" smtClean="0"/>
              <a:t>	——</a:t>
            </a:r>
            <a:r>
              <a:rPr kumimoji="1" lang="zh-CN" altLang="en-US" sz="1800" dirty="0"/>
              <a:t> </a:t>
            </a:r>
            <a:r>
              <a:rPr kumimoji="1" lang="zh-CN" altLang="en-US" sz="1800" dirty="0" smtClean="0"/>
              <a:t> </a:t>
            </a:r>
            <a:r>
              <a:rPr kumimoji="1" lang="en-US" altLang="zh-CN" sz="1800" dirty="0" smtClean="0"/>
              <a:t>Model</a:t>
            </a:r>
            <a:endParaRPr kumimoji="1" lang="zh-CN" altLang="en-US" sz="1800" dirty="0"/>
          </a:p>
        </p:txBody>
      </p:sp>
      <p:pic>
        <p:nvPicPr>
          <p:cNvPr id="10" name="图片 9"/>
          <p:cNvPicPr>
            <a:picLocks noChangeAspect="1"/>
          </p:cNvPicPr>
          <p:nvPr/>
        </p:nvPicPr>
        <p:blipFill>
          <a:blip r:embed="rId3"/>
          <a:stretch>
            <a:fillRect/>
          </a:stretch>
        </p:blipFill>
        <p:spPr>
          <a:xfrm>
            <a:off x="5391150" y="3880471"/>
            <a:ext cx="5524500" cy="774700"/>
          </a:xfrm>
          <a:prstGeom prst="rect">
            <a:avLst/>
          </a:prstGeom>
        </p:spPr>
      </p:pic>
      <p:pic>
        <p:nvPicPr>
          <p:cNvPr id="11" name="图片 10"/>
          <p:cNvPicPr>
            <a:picLocks noChangeAspect="1"/>
          </p:cNvPicPr>
          <p:nvPr/>
        </p:nvPicPr>
        <p:blipFill>
          <a:blip r:embed="rId4"/>
          <a:stretch>
            <a:fillRect/>
          </a:stretch>
        </p:blipFill>
        <p:spPr>
          <a:xfrm>
            <a:off x="4814406" y="5041466"/>
            <a:ext cx="4699000" cy="838200"/>
          </a:xfrm>
          <a:prstGeom prst="rect">
            <a:avLst/>
          </a:prstGeom>
        </p:spPr>
      </p:pic>
      <p:pic>
        <p:nvPicPr>
          <p:cNvPr id="12" name="图片 11"/>
          <p:cNvPicPr>
            <a:picLocks noChangeAspect="1"/>
          </p:cNvPicPr>
          <p:nvPr/>
        </p:nvPicPr>
        <p:blipFill>
          <a:blip r:embed="rId5"/>
          <a:stretch>
            <a:fillRect/>
          </a:stretch>
        </p:blipFill>
        <p:spPr>
          <a:xfrm>
            <a:off x="5709756" y="3494176"/>
            <a:ext cx="2908300" cy="457200"/>
          </a:xfrm>
          <a:prstGeom prst="rect">
            <a:avLst/>
          </a:prstGeom>
        </p:spPr>
      </p:pic>
      <p:pic>
        <p:nvPicPr>
          <p:cNvPr id="13" name="图片 12"/>
          <p:cNvPicPr>
            <a:picLocks noChangeAspect="1"/>
          </p:cNvPicPr>
          <p:nvPr/>
        </p:nvPicPr>
        <p:blipFill>
          <a:blip r:embed="rId3"/>
          <a:stretch>
            <a:fillRect/>
          </a:stretch>
        </p:blipFill>
        <p:spPr>
          <a:xfrm>
            <a:off x="5391150" y="3951376"/>
            <a:ext cx="5524500" cy="774700"/>
          </a:xfrm>
          <a:prstGeom prst="rect">
            <a:avLst/>
          </a:prstGeom>
        </p:spPr>
      </p:pic>
    </p:spTree>
    <p:extLst>
      <p:ext uri="{BB962C8B-B14F-4D97-AF65-F5344CB8AC3E}">
        <p14:creationId xmlns:p14="http://schemas.microsoft.com/office/powerpoint/2010/main" val="201975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CTR</a:t>
            </a:r>
            <a:r>
              <a:rPr kumimoji="1" lang="zh-CN" altLang="en-US" dirty="0"/>
              <a:t>预估</a:t>
            </a:r>
          </a:p>
        </p:txBody>
      </p:sp>
      <p:sp>
        <p:nvSpPr>
          <p:cNvPr id="3" name="内容占位符 2"/>
          <p:cNvSpPr>
            <a:spLocks noGrp="1"/>
          </p:cNvSpPr>
          <p:nvPr>
            <p:ph idx="1"/>
          </p:nvPr>
        </p:nvSpPr>
        <p:spPr/>
        <p:txBody>
          <a:bodyPr>
            <a:normAutofit lnSpcReduction="10000"/>
          </a:bodyPr>
          <a:lstStyle/>
          <a:p>
            <a:endParaRPr lang="zh-CN" altLang="en-US" dirty="0"/>
          </a:p>
          <a:p>
            <a:endParaRPr lang="zh-CN" altLang="en-US" dirty="0"/>
          </a:p>
          <a:p>
            <a:r>
              <a:rPr lang="fr-FR" altLang="zh-CN" dirty="0" err="1"/>
              <a:t>sigmoid</a:t>
            </a:r>
            <a:r>
              <a:rPr lang="zh-CN" altLang="fr-FR" dirty="0"/>
              <a:t>函数</a:t>
            </a:r>
            <a:r>
              <a:rPr lang="fr-FR" altLang="zh-CN" dirty="0"/>
              <a:t>: </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smtClean="0"/>
          </a:p>
          <a:p>
            <a:endParaRPr lang="en-US" altLang="zh-CN" dirty="0"/>
          </a:p>
          <a:p>
            <a:endParaRPr lang="en-US" altLang="zh-CN" dirty="0" smtClean="0"/>
          </a:p>
          <a:p>
            <a:r>
              <a:rPr lang="zh-CN" altLang="en-US" dirty="0" smtClean="0"/>
              <a:t>类别概率</a:t>
            </a:r>
            <a:endParaRPr lang="en-US" altLang="zh-CN" dirty="0" smtClean="0"/>
          </a:p>
          <a:p>
            <a:pPr lvl="1"/>
            <a:endParaRPr lang="en-US" altLang="zh-CN" dirty="0"/>
          </a:p>
          <a:p>
            <a:endParaRPr lang="en-US" altLang="zh-CN" dirty="0"/>
          </a:p>
          <a:p>
            <a:endParaRPr lang="en-US" altLang="zh-CN" dirty="0"/>
          </a:p>
          <a:p>
            <a:endParaRPr lang="fr-FR" altLang="zh-CN" dirty="0"/>
          </a:p>
        </p:txBody>
      </p:sp>
      <p:sp>
        <p:nvSpPr>
          <p:cNvPr id="4" name="文本占位符 3"/>
          <p:cNvSpPr>
            <a:spLocks noGrp="1"/>
          </p:cNvSpPr>
          <p:nvPr>
            <p:ph type="body" sz="half" idx="2"/>
          </p:nvPr>
        </p:nvSpPr>
        <p:spPr/>
        <p:txBody>
          <a:bodyPr>
            <a:normAutofit/>
          </a:bodyPr>
          <a:lstStyle/>
          <a:p>
            <a:r>
              <a:rPr kumimoji="1" lang="en-US" altLang="zh-CN" sz="1800" dirty="0"/>
              <a:t>	</a:t>
            </a:r>
            <a:r>
              <a:rPr kumimoji="1" lang="en-US" altLang="zh-CN" sz="1800" dirty="0" smtClean="0"/>
              <a:t>——</a:t>
            </a:r>
            <a:r>
              <a:rPr kumimoji="1" lang="zh-CN" altLang="en-US" sz="1800" dirty="0" smtClean="0"/>
              <a:t>  </a:t>
            </a:r>
            <a:r>
              <a:rPr kumimoji="1" lang="en-US" altLang="zh-CN" sz="1800" dirty="0" smtClean="0"/>
              <a:t>Model</a:t>
            </a:r>
            <a:endParaRPr kumimoji="1" lang="zh-CN" altLang="en-US" sz="1800" dirty="0"/>
          </a:p>
        </p:txBody>
      </p:sp>
      <p:pic>
        <p:nvPicPr>
          <p:cNvPr id="5" name="图片 4"/>
          <p:cNvPicPr>
            <a:picLocks noChangeAspect="1"/>
          </p:cNvPicPr>
          <p:nvPr/>
        </p:nvPicPr>
        <p:blipFill>
          <a:blip r:embed="rId2"/>
          <a:stretch>
            <a:fillRect/>
          </a:stretch>
        </p:blipFill>
        <p:spPr>
          <a:xfrm>
            <a:off x="6025777" y="868680"/>
            <a:ext cx="2184400" cy="647700"/>
          </a:xfrm>
          <a:prstGeom prst="rect">
            <a:avLst/>
          </a:prstGeom>
        </p:spPr>
      </p:pic>
      <p:pic>
        <p:nvPicPr>
          <p:cNvPr id="6" name="图片 5"/>
          <p:cNvPicPr>
            <a:picLocks noChangeAspect="1"/>
          </p:cNvPicPr>
          <p:nvPr/>
        </p:nvPicPr>
        <p:blipFill>
          <a:blip r:embed="rId3"/>
          <a:stretch>
            <a:fillRect/>
          </a:stretch>
        </p:blipFill>
        <p:spPr>
          <a:xfrm>
            <a:off x="4782872" y="1682003"/>
            <a:ext cx="5485280" cy="3173205"/>
          </a:xfrm>
          <a:prstGeom prst="rect">
            <a:avLst/>
          </a:prstGeom>
        </p:spPr>
      </p:pic>
      <p:pic>
        <p:nvPicPr>
          <p:cNvPr id="7" name="图片 6"/>
          <p:cNvPicPr>
            <a:picLocks noChangeAspect="1"/>
          </p:cNvPicPr>
          <p:nvPr/>
        </p:nvPicPr>
        <p:blipFill>
          <a:blip r:embed="rId4"/>
          <a:stretch>
            <a:fillRect/>
          </a:stretch>
        </p:blipFill>
        <p:spPr>
          <a:xfrm>
            <a:off x="4280662" y="5358966"/>
            <a:ext cx="6489700" cy="457200"/>
          </a:xfrm>
          <a:prstGeom prst="rect">
            <a:avLst/>
          </a:prstGeom>
        </p:spPr>
      </p:pic>
    </p:spTree>
    <p:extLst>
      <p:ext uri="{BB962C8B-B14F-4D97-AF65-F5344CB8AC3E}">
        <p14:creationId xmlns:p14="http://schemas.microsoft.com/office/powerpoint/2010/main" val="2137221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CTR</a:t>
            </a:r>
            <a:r>
              <a:rPr kumimoji="1" lang="zh-CN" altLang="en-US" dirty="0"/>
              <a:t>预估</a:t>
            </a:r>
          </a:p>
        </p:txBody>
      </p:sp>
      <p:sp>
        <p:nvSpPr>
          <p:cNvPr id="3" name="内容占位符 2"/>
          <p:cNvSpPr>
            <a:spLocks noGrp="1"/>
          </p:cNvSpPr>
          <p:nvPr>
            <p:ph idx="1"/>
          </p:nvPr>
        </p:nvSpPr>
        <p:spPr/>
        <p:txBody>
          <a:bodyPr/>
          <a:lstStyle/>
          <a:p>
            <a:r>
              <a:rPr kumimoji="1" lang="zh-CN" altLang="en-US" dirty="0" smtClean="0"/>
              <a:t>训练目标</a:t>
            </a:r>
            <a:endParaRPr kumimoji="1" lang="en-US" altLang="zh-CN" dirty="0" smtClean="0"/>
          </a:p>
          <a:p>
            <a:pPr lvl="1"/>
            <a:r>
              <a:rPr kumimoji="1" lang="zh-CN" altLang="en-US" dirty="0" smtClean="0"/>
              <a:t>负对数似然</a:t>
            </a:r>
            <a:endParaRPr kumimoji="1" lang="en-US" altLang="zh-CN" dirty="0" smtClean="0"/>
          </a:p>
          <a:p>
            <a:pPr lvl="1"/>
            <a:endParaRPr kumimoji="1" lang="en-US" altLang="zh-CN" dirty="0"/>
          </a:p>
          <a:p>
            <a:endParaRPr kumimoji="1" lang="en-US" altLang="zh-CN" dirty="0" smtClean="0"/>
          </a:p>
          <a:p>
            <a:endParaRPr kumimoji="1" lang="en-US" altLang="zh-CN" dirty="0"/>
          </a:p>
          <a:p>
            <a:endParaRPr kumimoji="1" lang="en-US" altLang="zh-CN" dirty="0" smtClean="0"/>
          </a:p>
          <a:p>
            <a:r>
              <a:rPr kumimoji="1" lang="zh-CN" altLang="en-US" dirty="0" smtClean="0"/>
              <a:t>参数估计方法</a:t>
            </a:r>
            <a:endParaRPr kumimoji="1" lang="en-US" altLang="zh-CN" dirty="0" smtClean="0"/>
          </a:p>
          <a:p>
            <a:pPr lvl="1"/>
            <a:r>
              <a:rPr kumimoji="1" lang="zh-CN" altLang="en-US" dirty="0" smtClean="0"/>
              <a:t>梯度下降</a:t>
            </a:r>
            <a:endParaRPr kumimoji="1" lang="en-US" altLang="zh-CN" dirty="0" smtClean="0"/>
          </a:p>
          <a:p>
            <a:pPr lvl="1"/>
            <a:r>
              <a:rPr kumimoji="1" lang="zh-CN" altLang="en-US" dirty="0" smtClean="0"/>
              <a:t>牛顿法</a:t>
            </a:r>
            <a:endParaRPr kumimoji="1" lang="en-US" altLang="zh-CN" dirty="0" smtClean="0"/>
          </a:p>
          <a:p>
            <a:pPr lvl="1"/>
            <a:r>
              <a:rPr kumimoji="1" lang="en-US" altLang="zh-CN" dirty="0" smtClean="0"/>
              <a:t>L-BFGS</a:t>
            </a:r>
          </a:p>
          <a:p>
            <a:pPr lvl="1"/>
            <a:r>
              <a:rPr kumimoji="1" lang="en-US" altLang="zh-CN" dirty="0" smtClean="0"/>
              <a:t>FTRL</a:t>
            </a:r>
            <a:endParaRPr kumimoji="1" lang="zh-CN" altLang="en-US" dirty="0"/>
          </a:p>
        </p:txBody>
      </p:sp>
      <p:sp>
        <p:nvSpPr>
          <p:cNvPr id="4" name="文本占位符 3"/>
          <p:cNvSpPr>
            <a:spLocks noGrp="1"/>
          </p:cNvSpPr>
          <p:nvPr>
            <p:ph type="body" sz="half" idx="2"/>
          </p:nvPr>
        </p:nvSpPr>
        <p:spPr/>
        <p:txBody>
          <a:bodyPr/>
          <a:lstStyle/>
          <a:p>
            <a:r>
              <a:rPr kumimoji="1" lang="en-US" altLang="zh-CN" dirty="0"/>
              <a:t>	</a:t>
            </a:r>
            <a:r>
              <a:rPr kumimoji="1" lang="en-US" altLang="zh-CN" sz="2000" dirty="0" smtClean="0"/>
              <a:t>——</a:t>
            </a:r>
            <a:r>
              <a:rPr kumimoji="1" lang="zh-CN" altLang="en-US" sz="2000" dirty="0"/>
              <a:t> </a:t>
            </a:r>
            <a:r>
              <a:rPr kumimoji="1" lang="zh-CN" altLang="en-US" sz="2000" dirty="0" smtClean="0"/>
              <a:t> 算法</a:t>
            </a:r>
            <a:endParaRPr kumimoji="1" lang="zh-CN" altLang="en-US" sz="2000" dirty="0"/>
          </a:p>
        </p:txBody>
      </p:sp>
      <p:pic>
        <p:nvPicPr>
          <p:cNvPr id="5" name="图片 4"/>
          <p:cNvPicPr>
            <a:picLocks noChangeAspect="1"/>
          </p:cNvPicPr>
          <p:nvPr/>
        </p:nvPicPr>
        <p:blipFill>
          <a:blip r:embed="rId3"/>
          <a:stretch>
            <a:fillRect/>
          </a:stretch>
        </p:blipFill>
        <p:spPr>
          <a:xfrm>
            <a:off x="4479006" y="2257519"/>
            <a:ext cx="6704106" cy="1262921"/>
          </a:xfrm>
          <a:prstGeom prst="rect">
            <a:avLst/>
          </a:prstGeom>
        </p:spPr>
      </p:pic>
    </p:spTree>
    <p:extLst>
      <p:ext uri="{BB962C8B-B14F-4D97-AF65-F5344CB8AC3E}">
        <p14:creationId xmlns:p14="http://schemas.microsoft.com/office/powerpoint/2010/main" val="875954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CTR</a:t>
            </a:r>
            <a:r>
              <a:rPr kumimoji="1" lang="zh-CN" altLang="en-US" dirty="0"/>
              <a:t>预估</a:t>
            </a:r>
          </a:p>
        </p:txBody>
      </p:sp>
      <p:sp>
        <p:nvSpPr>
          <p:cNvPr id="3" name="内容占位符 2"/>
          <p:cNvSpPr>
            <a:spLocks noGrp="1"/>
          </p:cNvSpPr>
          <p:nvPr>
            <p:ph idx="1"/>
          </p:nvPr>
        </p:nvSpPr>
        <p:spPr/>
        <p:txBody>
          <a:bodyPr>
            <a:normAutofit lnSpcReduction="10000"/>
          </a:bodyPr>
          <a:lstStyle/>
          <a:p>
            <a:r>
              <a:rPr kumimoji="1" lang="zh-CN" altLang="en-US" dirty="0" smtClean="0"/>
              <a:t>牛顿法：最小化</a:t>
            </a:r>
            <a:r>
              <a:rPr kumimoji="1" lang="en-US" altLang="zh-CN" dirty="0" smtClean="0"/>
              <a:t>F(w)</a:t>
            </a:r>
          </a:p>
          <a:p>
            <a:pPr lvl="1"/>
            <a:r>
              <a:rPr kumimoji="1" lang="zh-CN" altLang="en-US" dirty="0" smtClean="0"/>
              <a:t>设置初始值</a:t>
            </a:r>
            <a:r>
              <a:rPr kumimoji="1" lang="en-US" altLang="zh-CN" dirty="0" smtClean="0"/>
              <a:t>w</a:t>
            </a:r>
            <a:r>
              <a:rPr kumimoji="1" lang="zh-CN" altLang="en-US" dirty="0" smtClean="0"/>
              <a:t>，计算</a:t>
            </a:r>
            <a:r>
              <a:rPr kumimoji="1" lang="en-US" altLang="zh-CN" dirty="0" smtClean="0"/>
              <a:t>F(w)</a:t>
            </a:r>
          </a:p>
          <a:p>
            <a:pPr lvl="1"/>
            <a:endParaRPr kumimoji="1" lang="en-US" altLang="zh-CN" dirty="0" smtClean="0"/>
          </a:p>
          <a:p>
            <a:pPr lvl="1"/>
            <a:r>
              <a:rPr kumimoji="1" lang="zh-CN" altLang="en-US" dirty="0" smtClean="0"/>
              <a:t>计算 </a:t>
            </a:r>
            <a:endParaRPr kumimoji="1" lang="en-US" altLang="zh-CN" dirty="0" smtClean="0"/>
          </a:p>
          <a:p>
            <a:pPr lvl="1"/>
            <a:endParaRPr kumimoji="1" lang="en-US" altLang="zh-CN" dirty="0" smtClean="0"/>
          </a:p>
          <a:p>
            <a:pPr lvl="1"/>
            <a:r>
              <a:rPr kumimoji="1" lang="zh-CN" altLang="en-US" dirty="0" smtClean="0"/>
              <a:t>更新</a:t>
            </a:r>
            <a:endParaRPr kumimoji="1" lang="en-US" altLang="zh-CN" dirty="0"/>
          </a:p>
          <a:p>
            <a:pPr lvl="1"/>
            <a:endParaRPr kumimoji="1" lang="en-US" altLang="zh-CN" dirty="0" smtClean="0"/>
          </a:p>
          <a:p>
            <a:pPr lvl="1"/>
            <a:r>
              <a:rPr kumimoji="1" lang="zh-CN" altLang="en-US" dirty="0" smtClean="0"/>
              <a:t>计算 </a:t>
            </a:r>
            <a:endParaRPr kumimoji="1" lang="en-US" altLang="zh-CN" dirty="0" smtClean="0"/>
          </a:p>
          <a:p>
            <a:pPr lvl="1"/>
            <a:endParaRPr kumimoji="1" lang="en-US" altLang="zh-CN" dirty="0" smtClean="0"/>
          </a:p>
          <a:p>
            <a:pPr lvl="1"/>
            <a:r>
              <a:rPr kumimoji="1" lang="zh-CN" altLang="en-US" dirty="0" smtClean="0"/>
              <a:t>如果 </a:t>
            </a:r>
            <a:r>
              <a:rPr kumimoji="1" lang="en-US" altLang="zh-CN" dirty="0" smtClean="0"/>
              <a:t>	</a:t>
            </a:r>
            <a:r>
              <a:rPr kumimoji="1" lang="zh-CN" altLang="en-US" dirty="0" smtClean="0"/>
              <a:t>                               较小，停止</a:t>
            </a:r>
            <a:endParaRPr kumimoji="1" lang="en-US" altLang="zh-CN" dirty="0" smtClean="0"/>
          </a:p>
          <a:p>
            <a:pPr lvl="2"/>
            <a:endParaRPr kumimoji="1" lang="en-US" altLang="zh-CN" dirty="0" smtClean="0"/>
          </a:p>
          <a:p>
            <a:pPr lvl="2"/>
            <a:r>
              <a:rPr kumimoji="1" lang="zh-CN" altLang="en-US" dirty="0" smtClean="0"/>
              <a:t>否则</a:t>
            </a:r>
            <a:r>
              <a:rPr kumimoji="1" lang="en-US" altLang="zh-CN" dirty="0" smtClean="0"/>
              <a:t>			</a:t>
            </a:r>
            <a:r>
              <a:rPr kumimoji="1" lang="zh-CN" altLang="en-US" dirty="0" smtClean="0"/>
              <a:t>                                    </a:t>
            </a:r>
            <a:r>
              <a:rPr kumimoji="1" lang="zh-CN" altLang="en-US" dirty="0" smtClean="0"/>
              <a:t>，跳到</a:t>
            </a:r>
            <a:r>
              <a:rPr kumimoji="1" lang="zh-CN" altLang="en-US" dirty="0" smtClean="0"/>
              <a:t>第二步</a:t>
            </a:r>
            <a:endParaRPr kumimoji="1" lang="en-US" altLang="zh-CN" dirty="0" smtClean="0"/>
          </a:p>
          <a:p>
            <a:endParaRPr kumimoji="1" lang="en-US" altLang="zh-CN" dirty="0" smtClean="0"/>
          </a:p>
          <a:p>
            <a:r>
              <a:rPr lang="zh-CN" altLang="en-US" dirty="0">
                <a:solidFill>
                  <a:schemeClr val="tx1"/>
                </a:solidFill>
              </a:rPr>
              <a:t>牛顿法的问题</a:t>
            </a:r>
            <a:r>
              <a:rPr lang="en-US" altLang="zh-CN" dirty="0">
                <a:solidFill>
                  <a:schemeClr val="tx1"/>
                </a:solidFill>
              </a:rPr>
              <a:t>: </a:t>
            </a:r>
            <a:endParaRPr lang="en-US" altLang="zh-CN" dirty="0" smtClean="0">
              <a:solidFill>
                <a:schemeClr val="tx1"/>
              </a:solidFill>
            </a:endParaRPr>
          </a:p>
          <a:p>
            <a:pPr lvl="1"/>
            <a:r>
              <a:rPr lang="en-US" altLang="zh-CN" dirty="0" smtClean="0">
                <a:solidFill>
                  <a:schemeClr val="tx1"/>
                </a:solidFill>
              </a:rPr>
              <a:t>Hessian</a:t>
            </a:r>
            <a:r>
              <a:rPr lang="zh-CN" altLang="en-US" dirty="0">
                <a:solidFill>
                  <a:schemeClr val="tx1"/>
                </a:solidFill>
              </a:rPr>
              <a:t>逆矩阵计算</a:t>
            </a:r>
            <a:r>
              <a:rPr lang="zh-CN" altLang="en-US" dirty="0" smtClean="0">
                <a:solidFill>
                  <a:schemeClr val="tx1"/>
                </a:solidFill>
              </a:rPr>
              <a:t>复杂</a:t>
            </a:r>
            <a:endParaRPr lang="en-US" altLang="zh-CN" dirty="0" smtClean="0">
              <a:solidFill>
                <a:schemeClr val="tx1"/>
              </a:solidFill>
            </a:endParaRPr>
          </a:p>
          <a:p>
            <a:r>
              <a:rPr kumimoji="1" lang="en-US" altLang="zh-CN" dirty="0" smtClean="0">
                <a:solidFill>
                  <a:schemeClr val="tx1"/>
                </a:solidFill>
              </a:rPr>
              <a:t>L-BFGS</a:t>
            </a:r>
          </a:p>
        </p:txBody>
      </p:sp>
      <p:sp>
        <p:nvSpPr>
          <p:cNvPr id="4" name="文本占位符 3"/>
          <p:cNvSpPr>
            <a:spLocks noGrp="1"/>
          </p:cNvSpPr>
          <p:nvPr>
            <p:ph type="body" sz="half" idx="2"/>
          </p:nvPr>
        </p:nvSpPr>
        <p:spPr/>
        <p:txBody>
          <a:bodyPr/>
          <a:lstStyle/>
          <a:p>
            <a:r>
              <a:rPr kumimoji="1" lang="en-US" altLang="zh-CN" dirty="0" smtClean="0"/>
              <a:t>	</a:t>
            </a:r>
            <a:r>
              <a:rPr kumimoji="1" lang="en-US" altLang="zh-CN" sz="1800" dirty="0" smtClean="0"/>
              <a:t>——</a:t>
            </a:r>
            <a:r>
              <a:rPr kumimoji="1" lang="zh-CN" altLang="en-US" sz="1800" dirty="0" smtClean="0"/>
              <a:t>  参数估计</a:t>
            </a:r>
            <a:endParaRPr kumimoji="1" lang="zh-CN" altLang="en-US" sz="1800" dirty="0"/>
          </a:p>
        </p:txBody>
      </p:sp>
      <p:pic>
        <p:nvPicPr>
          <p:cNvPr id="5" name="图片 4"/>
          <p:cNvPicPr>
            <a:picLocks noChangeAspect="1"/>
          </p:cNvPicPr>
          <p:nvPr/>
        </p:nvPicPr>
        <p:blipFill>
          <a:blip r:embed="rId3"/>
          <a:stretch>
            <a:fillRect/>
          </a:stretch>
        </p:blipFill>
        <p:spPr>
          <a:xfrm>
            <a:off x="5259667" y="1865083"/>
            <a:ext cx="2730500" cy="266700"/>
          </a:xfrm>
          <a:prstGeom prst="rect">
            <a:avLst/>
          </a:prstGeom>
        </p:spPr>
      </p:pic>
      <p:pic>
        <p:nvPicPr>
          <p:cNvPr id="6" name="图片 5"/>
          <p:cNvPicPr>
            <a:picLocks noChangeAspect="1"/>
          </p:cNvPicPr>
          <p:nvPr/>
        </p:nvPicPr>
        <p:blipFill>
          <a:blip r:embed="rId4"/>
          <a:stretch>
            <a:fillRect/>
          </a:stretch>
        </p:blipFill>
        <p:spPr>
          <a:xfrm>
            <a:off x="5361454" y="2399360"/>
            <a:ext cx="2070100" cy="342900"/>
          </a:xfrm>
          <a:prstGeom prst="rect">
            <a:avLst/>
          </a:prstGeom>
        </p:spPr>
      </p:pic>
      <p:pic>
        <p:nvPicPr>
          <p:cNvPr id="8" name="图片 7"/>
          <p:cNvPicPr>
            <a:picLocks noChangeAspect="1"/>
          </p:cNvPicPr>
          <p:nvPr/>
        </p:nvPicPr>
        <p:blipFill>
          <a:blip r:embed="rId5"/>
          <a:stretch>
            <a:fillRect/>
          </a:stretch>
        </p:blipFill>
        <p:spPr>
          <a:xfrm>
            <a:off x="5259667" y="2939863"/>
            <a:ext cx="1244600" cy="419100"/>
          </a:xfrm>
          <a:prstGeom prst="rect">
            <a:avLst/>
          </a:prstGeom>
        </p:spPr>
      </p:pic>
      <p:pic>
        <p:nvPicPr>
          <p:cNvPr id="12" name="图片 11"/>
          <p:cNvPicPr>
            <a:picLocks noChangeAspect="1"/>
          </p:cNvPicPr>
          <p:nvPr/>
        </p:nvPicPr>
        <p:blipFill>
          <a:blip r:embed="rId6"/>
          <a:stretch>
            <a:fillRect/>
          </a:stretch>
        </p:blipFill>
        <p:spPr>
          <a:xfrm>
            <a:off x="5198034" y="3532782"/>
            <a:ext cx="1841500" cy="457200"/>
          </a:xfrm>
          <a:prstGeom prst="rect">
            <a:avLst/>
          </a:prstGeom>
        </p:spPr>
      </p:pic>
      <p:pic>
        <p:nvPicPr>
          <p:cNvPr id="13" name="图片 12"/>
          <p:cNvPicPr>
            <a:picLocks noChangeAspect="1"/>
          </p:cNvPicPr>
          <p:nvPr/>
        </p:nvPicPr>
        <p:blipFill>
          <a:blip r:embed="rId7"/>
          <a:stretch>
            <a:fillRect/>
          </a:stretch>
        </p:blipFill>
        <p:spPr>
          <a:xfrm>
            <a:off x="5607424" y="4143259"/>
            <a:ext cx="3648260" cy="420030"/>
          </a:xfrm>
          <a:prstGeom prst="rect">
            <a:avLst/>
          </a:prstGeom>
        </p:spPr>
      </p:pic>
    </p:spTree>
    <p:extLst>
      <p:ext uri="{BB962C8B-B14F-4D97-AF65-F5344CB8AC3E}">
        <p14:creationId xmlns:p14="http://schemas.microsoft.com/office/powerpoint/2010/main" val="1555732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图文框">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框架</Template>
  <TotalTime>1101</TotalTime>
  <Words>660</Words>
  <Application>Microsoft Macintosh PowerPoint</Application>
  <PresentationFormat>宽屏</PresentationFormat>
  <Paragraphs>190</Paragraphs>
  <Slides>16</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Calibri</vt:lpstr>
      <vt:lpstr>Corbel</vt:lpstr>
      <vt:lpstr>DengXian</vt:lpstr>
      <vt:lpstr>Mangal</vt:lpstr>
      <vt:lpstr>Wingdings 2</vt:lpstr>
      <vt:lpstr>幼圆</vt:lpstr>
      <vt:lpstr>图文框</vt:lpstr>
      <vt:lpstr>机器学习在DSP中的应用</vt:lpstr>
      <vt:lpstr>名称解释 </vt:lpstr>
      <vt:lpstr>RTB 竞价流程</vt:lpstr>
      <vt:lpstr>日志</vt:lpstr>
      <vt:lpstr>算法应用</vt:lpstr>
      <vt:lpstr>CTR预估</vt:lpstr>
      <vt:lpstr>CTR预估</vt:lpstr>
      <vt:lpstr>CTR预估</vt:lpstr>
      <vt:lpstr>CTR预估</vt:lpstr>
      <vt:lpstr>CTR预估</vt:lpstr>
      <vt:lpstr>CTR预估</vt:lpstr>
      <vt:lpstr>CTR 预估</vt:lpstr>
      <vt:lpstr>Model vs. Feature</vt:lpstr>
      <vt:lpstr>CTR 控制</vt:lpstr>
      <vt:lpstr>CTR 控制</vt:lpstr>
      <vt:lpstr>Thank you</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63</cp:revision>
  <dcterms:created xsi:type="dcterms:W3CDTF">2017-05-08T11:13:23Z</dcterms:created>
  <dcterms:modified xsi:type="dcterms:W3CDTF">2017-05-09T11:20:04Z</dcterms:modified>
</cp:coreProperties>
</file>