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339" autoAdjust="0"/>
  </p:normalViewPr>
  <p:slideViewPr>
    <p:cSldViewPr>
      <p:cViewPr varScale="1">
        <p:scale>
          <a:sx n="86" d="100"/>
          <a:sy n="86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E43FD-913D-4A73-865C-89CE63F5DC54}" type="datetimeFigureOut">
              <a:rPr lang="zh-CN" altLang="en-US" smtClean="0"/>
              <a:pPr/>
              <a:t>2016/3/30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73AD8-AC42-4C73-81A0-9D5DE9A4F0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bastianruder.com/optimizing-gradient-descent/index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ired.com/2012/06/google-x-neural-network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3AD8-AC42-4C73-81A0-9D5DE9A4F05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 is well-suited for dealing with sparse data. Dean et al. [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have found that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Adagrad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greatly improved the robustness of SGD and used it for training large-scale neural nets at Google, which -- among other things -- learned to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recognize cats in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Youtube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 videos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Moreover, Pennington et al. [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5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used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Adagrad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train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GloVe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word embeddings, as infrequent words require much larger updates than frequent ones.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3AD8-AC42-4C73-81A0-9D5DE9A4F05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algorithms aim to resolve this flaw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3AD8-AC42-4C73-81A0-9D5DE9A4F05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3AD8-AC42-4C73-81A0-9D5DE9A4F05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73AD8-AC42-4C73-81A0-9D5DE9A4F05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76F6F-CB31-439B-BE5B-128207AA6CF1}" type="datetimeFigureOut">
              <a:rPr lang="zh-CN" altLang="en-US"/>
              <a:pPr>
                <a:defRPr/>
              </a:pPr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F6D2C-F574-4173-A271-155052B66F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内页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65715-DD67-47C2-BE76-63CF081A7385}" type="datetimeFigureOut">
              <a:rPr lang="zh-CN" altLang="en-US"/>
              <a:pPr>
                <a:defRPr/>
              </a:pPr>
              <a:t>2016/3/30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621BC-DA5E-4D71-80C0-5B871FC8E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封底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656AB-D93E-4AC8-A3F1-D969CB4A23F5}" type="datetimeFigureOut">
              <a:rPr lang="zh-CN" altLang="en-US"/>
              <a:pPr>
                <a:defRPr/>
              </a:pPr>
              <a:t>2016/3/30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D0017-EA13-45E4-9CF6-88245F4F5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内页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A487-7A7B-4D66-BFAB-8076A0E738D0}" type="datetimeFigureOut">
              <a:rPr lang="zh-CN" altLang="en-US"/>
              <a:pPr>
                <a:defRPr/>
              </a:pPr>
              <a:t>2016/3/30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E02A0-28FC-4532-952B-7453AB95DD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内页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82513-FFE5-450A-86F0-38902EBC74AE}" type="datetimeFigureOut">
              <a:rPr lang="zh-CN" altLang="en-US"/>
              <a:pPr>
                <a:defRPr/>
              </a:pPr>
              <a:t>2016/3/30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92C79-9CAC-4C9B-9D7E-093E130CE3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7" descr="内页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B407A-332B-43D7-B7B6-6B880A8B9C1B}" type="datetimeFigureOut">
              <a:rPr lang="zh-CN" altLang="en-US"/>
              <a:pPr>
                <a:defRPr/>
              </a:pPr>
              <a:t>2016/3/30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B202C-7ED3-4274-B897-F3C1A32676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7" descr="内页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27E52-AFAC-4229-B43A-C6F3FB790725}" type="datetimeFigureOut">
              <a:rPr lang="zh-CN" altLang="en-US"/>
              <a:pPr>
                <a:defRPr/>
              </a:pPr>
              <a:t>2016/3/30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BA64D-1744-412B-9BB6-CFEF7E6534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 descr="内页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193FB-CF8F-4311-8410-84A6E2D6A652}" type="datetimeFigureOut">
              <a:rPr lang="zh-CN" altLang="en-US"/>
              <a:pPr>
                <a:defRPr/>
              </a:pPr>
              <a:t>2016/3/30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78ED5-EF3E-434C-847A-B156CE4BDE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 descr="内页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D2EDB-5A98-4B16-A584-557B8FA60983}" type="datetimeFigureOut">
              <a:rPr lang="zh-CN" altLang="en-US"/>
              <a:pPr>
                <a:defRPr/>
              </a:pPr>
              <a:t>2016/3/30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28F96-DC7F-4AD0-97AF-DE9366192E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7" descr="内页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82ADF-F8E4-449A-B93B-A3D665851701}" type="datetimeFigureOut">
              <a:rPr lang="zh-CN" altLang="en-US"/>
              <a:pPr>
                <a:defRPr/>
              </a:pPr>
              <a:t>2016/3/30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AFE41-FED0-433C-8225-A91BF515D0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7" descr="内页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8EED9-B183-4965-B185-B2E9A2D9295B}" type="datetimeFigureOut">
              <a:rPr lang="zh-CN" altLang="en-US"/>
              <a:pPr>
                <a:defRPr/>
              </a:pPr>
              <a:t>2016/3/30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F6EB8-D751-4520-9043-51956219D0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ED2131E-6DCC-4B41-AE97-62CFFBC25683}" type="datetimeFigureOut">
              <a:rPr lang="zh-CN" altLang="en-US"/>
              <a:pPr>
                <a:defRPr/>
              </a:pPr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438A9BB-63D1-482D-A10B-1CA8F8071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6" descr="封面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ctrTitle"/>
          </p:nvPr>
        </p:nvSpPr>
        <p:spPr>
          <a:xfrm>
            <a:off x="685800" y="1557338"/>
            <a:ext cx="7772400" cy="2043112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 overview of gradient descent optimization algorithms </a:t>
            </a:r>
            <a:endParaRPr lang="zh-CN" altLang="en-US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副标题 2"/>
          <p:cNvSpPr>
            <a:spLocks noGrp="1"/>
          </p:cNvSpPr>
          <p:nvPr>
            <p:ph type="subTitle" idx="1"/>
          </p:nvPr>
        </p:nvSpPr>
        <p:spPr>
          <a:xfrm>
            <a:off x="6572263" y="5500702"/>
            <a:ext cx="1128699" cy="425436"/>
          </a:xfrm>
        </p:spPr>
        <p:txBody>
          <a:bodyPr/>
          <a:lstStyle/>
          <a:p>
            <a:pPr eaLnBrk="1" hangingPunct="1"/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2016.03.29</a:t>
            </a:r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Adagrad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It adapts the learning rate to the parameters, performing larger updates for infrequent and smaller updates for frequent parameters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we set        to be the gradient of the objective function </a:t>
            </a:r>
            <a:r>
              <a:rPr lang="en-US" sz="2000" dirty="0" err="1" smtClean="0"/>
              <a:t>w.r.t</a:t>
            </a:r>
            <a:r>
              <a:rPr lang="en-US" sz="2000" dirty="0" smtClean="0"/>
              <a:t>. to the parameter      at time step t: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Adagrad</a:t>
            </a:r>
            <a:r>
              <a:rPr lang="en-US" sz="2000" dirty="0" smtClean="0"/>
              <a:t> modifies the general learning rate η at each time step t for every parameter    based on the past gradients that have been computed for :</a:t>
            </a:r>
            <a:endParaRPr lang="fr-FR" sz="20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714620"/>
            <a:ext cx="3238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3000372"/>
            <a:ext cx="2190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3429000"/>
            <a:ext cx="6357982" cy="176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900" y="5500702"/>
            <a:ext cx="2190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5500702"/>
            <a:ext cx="2190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err="1" smtClean="0"/>
              <a:t>Adagrad</a:t>
            </a:r>
            <a:endParaRPr 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                   here is a diagonal matrix where each diagonal element </a:t>
            </a:r>
            <a:r>
              <a:rPr lang="en-US" sz="2000" dirty="0" err="1" smtClean="0"/>
              <a:t>i,i</a:t>
            </a:r>
            <a:r>
              <a:rPr lang="en-US" sz="2000" dirty="0" smtClean="0"/>
              <a:t> is the sum of the squares of the gradients </a:t>
            </a:r>
            <a:r>
              <a:rPr lang="en-US" sz="2000" dirty="0" err="1" smtClean="0"/>
              <a:t>w.r.t</a:t>
            </a:r>
            <a:r>
              <a:rPr lang="en-US" sz="2000" dirty="0" smtClean="0"/>
              <a:t>.     up to time step t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Benefits: eliminates the need to manually tune the learning rate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Weakness: the learning rate to shrink and eventually become infinitesimally small</a:t>
            </a:r>
            <a:endParaRPr lang="fr-FR" sz="200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643050"/>
            <a:ext cx="349815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3071810"/>
            <a:ext cx="2190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2643182"/>
            <a:ext cx="914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538" y="3571876"/>
            <a:ext cx="273505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Adadelta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 Instead of accumulating all past squared gradients, </a:t>
            </a:r>
            <a:r>
              <a:rPr lang="en-US" sz="2000" dirty="0" err="1" smtClean="0"/>
              <a:t>Adadelta</a:t>
            </a:r>
            <a:r>
              <a:rPr lang="en-US" sz="2000" dirty="0" smtClean="0"/>
              <a:t> restricts the window of accumulated past gradients to some fixed size w</a:t>
            </a:r>
            <a:endParaRPr lang="fr-FR" sz="20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00372"/>
            <a:ext cx="849571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357430"/>
            <a:ext cx="27336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err="1" smtClean="0"/>
              <a:t>Adadelta</a:t>
            </a:r>
            <a:endParaRPr 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 </a:t>
            </a:r>
            <a:endParaRPr lang="fr-FR" sz="2000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571612"/>
            <a:ext cx="2214578" cy="88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500306"/>
            <a:ext cx="5857916" cy="203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4572008"/>
            <a:ext cx="3143272" cy="1483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RMSprop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 </a:t>
            </a:r>
            <a:endParaRPr lang="fr-FR" sz="200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64"/>
            <a:ext cx="3857652" cy="155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Visualization of algorithms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 </a:t>
            </a:r>
            <a:endParaRPr lang="fr-FR" sz="2000" dirty="0" smtClean="0"/>
          </a:p>
        </p:txBody>
      </p:sp>
      <p:pic>
        <p:nvPicPr>
          <p:cNvPr id="5" name="图片 4" descr="contours_evaluation_optimizer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571612"/>
            <a:ext cx="5905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Visualization of algorithms</a:t>
            </a:r>
            <a:endParaRPr lang="zh-CN" altLang="en-US" dirty="0"/>
          </a:p>
        </p:txBody>
      </p:sp>
      <p:pic>
        <p:nvPicPr>
          <p:cNvPr id="4" name="内容占位符 3" descr="saddle_point_evaluation_optimizers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982" y="1600200"/>
            <a:ext cx="584603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ctrTitle"/>
          </p:nvPr>
        </p:nvSpPr>
        <p:spPr>
          <a:xfrm>
            <a:off x="685800" y="1557338"/>
            <a:ext cx="7772400" cy="2043112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副标题 2"/>
          <p:cNvSpPr>
            <a:spLocks noGrp="1"/>
          </p:cNvSpPr>
          <p:nvPr>
            <p:ph type="subTitle" idx="1"/>
          </p:nvPr>
        </p:nvSpPr>
        <p:spPr>
          <a:xfrm>
            <a:off x="6572263" y="5500702"/>
            <a:ext cx="1128699" cy="425436"/>
          </a:xfrm>
        </p:spPr>
        <p:txBody>
          <a:bodyPr/>
          <a:lstStyle/>
          <a:p>
            <a:pPr eaLnBrk="1" hangingPunct="1"/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1" descr="{92CA172E-BCA5-41C8-9D04-577C55160CEC}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/>
              <a:t>Table of Contents</a:t>
            </a:r>
            <a:endParaRPr lang="zh-CN" altLang="en-US" sz="3600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Gradient descent variants</a:t>
            </a:r>
          </a:p>
          <a:p>
            <a:pPr lvl="1"/>
            <a:r>
              <a:rPr lang="fr-FR" sz="2000" dirty="0" smtClean="0"/>
              <a:t>Batch</a:t>
            </a:r>
            <a:r>
              <a:rPr lang="zh-CN" altLang="en-US" sz="2000" dirty="0" smtClean="0"/>
              <a:t>、</a:t>
            </a:r>
            <a:r>
              <a:rPr lang="fr-FR" sz="2000" dirty="0" smtClean="0"/>
              <a:t>Stochastic</a:t>
            </a:r>
            <a:r>
              <a:rPr lang="zh-CN" altLang="en-US" sz="2000" dirty="0" smtClean="0"/>
              <a:t>、</a:t>
            </a:r>
            <a:r>
              <a:rPr lang="fr-FR" sz="2000" dirty="0" smtClean="0"/>
              <a:t>Mini-batch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400" dirty="0" smtClean="0"/>
              <a:t>Challenges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400" dirty="0" smtClean="0"/>
              <a:t>Gradient descent optimization algorithms</a:t>
            </a:r>
          </a:p>
          <a:p>
            <a:pPr lvl="1"/>
            <a:r>
              <a:rPr lang="fr-FR" sz="2000" dirty="0" smtClean="0"/>
              <a:t>Momentum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Nesterov</a:t>
            </a:r>
            <a:r>
              <a:rPr lang="en-US" altLang="zh-CN" sz="2000" dirty="0" smtClean="0"/>
              <a:t> accelerated gradient</a:t>
            </a:r>
          </a:p>
          <a:p>
            <a:pPr lvl="1"/>
            <a:r>
              <a:rPr lang="en-US" altLang="zh-CN" sz="2000" dirty="0" err="1" smtClean="0"/>
              <a:t>Adagrad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Adadelta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RMSprop</a:t>
            </a:r>
            <a:endParaRPr lang="en-US" altLang="zh-CN" sz="2000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sz="2400" dirty="0" smtClean="0"/>
              <a:t>Visualization of algorithms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Batch gradient descent</a:t>
            </a:r>
            <a:endParaRPr 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 computes the gradient of the cost function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w.r.t</a:t>
            </a:r>
            <a:r>
              <a:rPr lang="en-US" sz="2000" dirty="0" smtClean="0"/>
              <a:t>. to the parameters θ for the entire training dataset:</a:t>
            </a:r>
          </a:p>
          <a:p>
            <a:pPr>
              <a:buNone/>
            </a:pPr>
            <a:r>
              <a:rPr lang="en-US" sz="2000" dirty="0" smtClean="0"/>
              <a:t>			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None/>
            </a:pPr>
            <a:endParaRPr lang="fr-FR" sz="2000" dirty="0" smtClean="0"/>
          </a:p>
          <a:p>
            <a:pPr>
              <a:buFont typeface="Arial" pitchFamily="34" charset="0"/>
              <a:buChar char="•"/>
            </a:pPr>
            <a:r>
              <a:rPr lang="fr-FR" sz="2000" dirty="0" smtClean="0"/>
              <a:t>Very slow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doesn't allow us to update our model </a:t>
            </a:r>
            <a:r>
              <a:rPr lang="en-US" sz="2000" i="1" dirty="0" smtClean="0"/>
              <a:t>online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i="1" dirty="0" smtClean="0"/>
              <a:t>Much </a:t>
            </a:r>
            <a:r>
              <a:rPr lang="en-US" sz="2000" i="1" dirty="0" smtClean="0"/>
              <a:t>of </a:t>
            </a:r>
            <a:r>
              <a:rPr lang="en-US" sz="2000" i="1" dirty="0" smtClean="0"/>
              <a:t>memory</a:t>
            </a:r>
            <a:endParaRPr lang="fr-FR" sz="2000" dirty="0" smtClean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357430"/>
            <a:ext cx="2143140" cy="74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357562"/>
            <a:ext cx="6926029" cy="115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Stochastic gradient descent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  performs a parameter update for </a:t>
            </a:r>
            <a:r>
              <a:rPr lang="en-US" sz="2000" i="1" dirty="0" smtClean="0"/>
              <a:t>each</a:t>
            </a:r>
            <a:r>
              <a:rPr lang="en-US" sz="2000" dirty="0" smtClean="0"/>
              <a:t> training example x(</a:t>
            </a:r>
            <a:r>
              <a:rPr lang="en-US" sz="2000" dirty="0" err="1" smtClean="0"/>
              <a:t>i</a:t>
            </a:r>
            <a:r>
              <a:rPr lang="en-US" sz="2000" dirty="0" smtClean="0"/>
              <a:t>) and label y(</a:t>
            </a:r>
            <a:r>
              <a:rPr lang="en-US" sz="2000" dirty="0" err="1" smtClean="0"/>
              <a:t>i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		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frequent updates with a high variance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objective function to fluctuate heavily</a:t>
            </a:r>
          </a:p>
          <a:p>
            <a:pPr>
              <a:buFont typeface="Arial" pitchFamily="34" charset="0"/>
              <a:buChar char="•"/>
            </a:pPr>
            <a:endParaRPr lang="fr-FR" sz="2000" dirty="0" smtClean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143116"/>
            <a:ext cx="2786082" cy="68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071810"/>
            <a:ext cx="660284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Stochastic gradient descent</a:t>
            </a:r>
            <a:endParaRPr 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 </a:t>
            </a:r>
            <a:endParaRPr lang="fr-FR" sz="2000" dirty="0" smtClean="0"/>
          </a:p>
        </p:txBody>
      </p:sp>
      <p:pic>
        <p:nvPicPr>
          <p:cNvPr id="5" name="图片 4" descr="sgd_fluctu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857364"/>
            <a:ext cx="4610100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Mini-batch gradient descent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 performs an update for every mini-batch of n training examples:</a:t>
            </a:r>
          </a:p>
          <a:p>
            <a:pPr>
              <a:buNone/>
            </a:pPr>
            <a:r>
              <a:rPr lang="en-US" sz="2000" dirty="0" smtClean="0"/>
              <a:t>		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800" dirty="0" smtClean="0"/>
              <a:t>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 reduces the variance of the parameter updates, more stable convergence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 can make use of highly optimized matrix optimizations</a:t>
            </a:r>
            <a:endParaRPr lang="fr-FR" sz="1800" dirty="0" smtClean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071678"/>
            <a:ext cx="358052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928934"/>
            <a:ext cx="63627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Challenges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 mini-batch gradient descent does not guarantee good convergence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Choosing a proper learning rate can be difficult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Learning rate schedules try to adjust the learning rate during training by e.g. annealing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same learning rate applies to all parameter updates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minimizing highly non-convex error functions is avoiding getting trapped in their numerous suboptimal local minima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difficulty arises in fact not from local minima but from saddle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Momentum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 SGD has trouble navigating ravines.</a:t>
            </a:r>
          </a:p>
          <a:p>
            <a:pPr>
              <a:buNone/>
            </a:pPr>
            <a:r>
              <a:rPr lang="en-US" sz="2000" dirty="0" smtClean="0"/>
              <a:t> i.e. areas where the surface curves much</a:t>
            </a:r>
          </a:p>
          <a:p>
            <a:pPr>
              <a:buNone/>
            </a:pPr>
            <a:r>
              <a:rPr lang="en-US" sz="2000" dirty="0" smtClean="0"/>
              <a:t> more steeply in one dimension than</a:t>
            </a:r>
          </a:p>
          <a:p>
            <a:pPr>
              <a:buNone/>
            </a:pPr>
            <a:r>
              <a:rPr lang="en-US" sz="2000" dirty="0" smtClean="0"/>
              <a:t> in another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Momentum  helps Accelerate SGD in the relevant direction and dampens oscillations, adding a fraction γ of the update vector of the past time step to the current update vector: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571612"/>
            <a:ext cx="34385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572008"/>
            <a:ext cx="22002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4500570"/>
            <a:ext cx="35718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Nesterov</a:t>
            </a:r>
            <a:r>
              <a:rPr lang="en-US" sz="3600" dirty="0" smtClean="0"/>
              <a:t> accelerated gradient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blindly following the slope, is highly unsatisfactory. </a:t>
            </a:r>
          </a:p>
          <a:p>
            <a:pPr>
              <a:buNone/>
            </a:pPr>
            <a:r>
              <a:rPr lang="en-US" sz="2000" dirty="0" smtClean="0"/>
              <a:t>has a notion to slow down before the hill slopes up again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Computing                 thus gives us an approximation of the next position of the parameters</a:t>
            </a:r>
            <a:endParaRPr lang="fr-FR" sz="2000" dirty="0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929066"/>
            <a:ext cx="25812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786058"/>
            <a:ext cx="781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3786190"/>
            <a:ext cx="52006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211</Words>
  <Application>Microsoft Office PowerPoint</Application>
  <PresentationFormat>全屏显示(4:3)</PresentationFormat>
  <Paragraphs>108</Paragraphs>
  <Slides>17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自定义设计方案</vt:lpstr>
      <vt:lpstr>An overview of gradient descent optimization algorithms </vt:lpstr>
      <vt:lpstr>Table of Contents</vt:lpstr>
      <vt:lpstr>Batch gradient descent</vt:lpstr>
      <vt:lpstr> Stochastic gradient descent </vt:lpstr>
      <vt:lpstr>Stochastic gradient descent</vt:lpstr>
      <vt:lpstr> Mini-batch gradient descent </vt:lpstr>
      <vt:lpstr> Challenges </vt:lpstr>
      <vt:lpstr> Momentum </vt:lpstr>
      <vt:lpstr> Nesterov accelerated gradient </vt:lpstr>
      <vt:lpstr> Adagrad </vt:lpstr>
      <vt:lpstr>Adagrad</vt:lpstr>
      <vt:lpstr> Adadelta </vt:lpstr>
      <vt:lpstr>Adadelta</vt:lpstr>
      <vt:lpstr> RMSprop </vt:lpstr>
      <vt:lpstr> Visualization of algorithms </vt:lpstr>
      <vt:lpstr>Visualization of algorithms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dbc</dc:creator>
  <cp:lastModifiedBy>dbc</cp:lastModifiedBy>
  <cp:revision>72</cp:revision>
  <dcterms:created xsi:type="dcterms:W3CDTF">2016-03-29T02:46:34Z</dcterms:created>
  <dcterms:modified xsi:type="dcterms:W3CDTF">2016-03-30T02:05:09Z</dcterms:modified>
</cp:coreProperties>
</file>