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9" r:id="rId3"/>
    <p:sldId id="278" r:id="rId4"/>
    <p:sldId id="280" r:id="rId5"/>
    <p:sldId id="281" r:id="rId6"/>
    <p:sldId id="286" r:id="rId7"/>
    <p:sldId id="287" r:id="rId8"/>
    <p:sldId id="283" r:id="rId9"/>
    <p:sldId id="285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수연" initials="조" lastIdx="2" clrIdx="0">
    <p:extLst>
      <p:ext uri="{19B8F6BF-5375-455C-9EA6-DF929625EA0E}">
        <p15:presenceInfo xmlns:p15="http://schemas.microsoft.com/office/powerpoint/2012/main" userId="S::2019110518@office.khu.ac.kr::21ff29e9-857e-41cf-8c5a-f8d370922b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4D4"/>
    <a:srgbClr val="CA6F59"/>
    <a:srgbClr val="DAA500"/>
    <a:srgbClr val="F16856"/>
    <a:srgbClr val="DE6352"/>
    <a:srgbClr val="E35C4E"/>
    <a:srgbClr val="FF9678"/>
    <a:srgbClr val="D45746"/>
    <a:srgbClr val="79DEEF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2"/>
    <p:restoredTop sz="96296"/>
  </p:normalViewPr>
  <p:slideViewPr>
    <p:cSldViewPr snapToGrid="0" snapToObjects="1" showGuides="1">
      <p:cViewPr varScale="1">
        <p:scale>
          <a:sx n="116" d="100"/>
          <a:sy n="116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144D41-4A41-1441-BD03-BD94F2239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038FB6F-45C9-E84F-97D4-3C7035DD8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073ABF-64D7-814B-8C19-959BA672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3310-E360-DD48-92C4-D1D70C672453}" type="datetimeFigureOut">
              <a:rPr kumimoji="1" lang="x-none" altLang="en-US" smtClean="0"/>
              <a:t>2021-12-16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15161B5-505B-0448-B4E9-2AE4D483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AC8ED61-5D86-6247-A9FE-5E7D8234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1E-1BA5-C242-88A6-CEB8B63804C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75087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CAE746-2219-C546-93B8-71706F05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3F80EA5-3D5C-F04F-AA05-5810CD304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238C1CA-74DB-ED42-BD5C-FD38CF44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3310-E360-DD48-92C4-D1D70C672453}" type="datetimeFigureOut">
              <a:rPr kumimoji="1" lang="x-none" altLang="en-US" smtClean="0"/>
              <a:t>2021-12-16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308F69F-8FA3-024B-8590-E6FCF35C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9E3919-120E-0240-B0F6-E6709F6E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1E-1BA5-C242-88A6-CEB8B63804C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1816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5BE44C6-BAEA-EB4A-BE7B-AC0D201E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627D8A4-EF39-CB4B-BD67-9CFD44AE4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E91EB2-6E45-EA4B-A143-C8F617B1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3310-E360-DD48-92C4-D1D70C672453}" type="datetimeFigureOut">
              <a:rPr kumimoji="1" lang="x-none" altLang="en-US" smtClean="0"/>
              <a:t>2021-12-16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626A72-457D-824B-B0E0-56949F97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A22239C-0EA7-874A-A82F-00D300F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1E-1BA5-C242-88A6-CEB8B63804C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8645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90CA6D-D45C-7A40-A186-59353344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117DDC2-3F39-D54D-8A8D-0B15E4878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07B044-315F-5F4B-98BC-8E96324E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3310-E360-DD48-92C4-D1D70C672453}" type="datetimeFigureOut">
              <a:rPr kumimoji="1" lang="x-none" altLang="en-US" smtClean="0"/>
              <a:t>2021-12-16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D49533-F204-AA4E-878D-27BED5EE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CEDBE1-C6BF-1840-BA70-3AA33B9F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1E-1BA5-C242-88A6-CEB8B63804C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1710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F79947-4EED-4349-835F-C1D8E5F0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4116D03-0DA5-B14B-9A92-04AF77498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300EE8-2206-C345-8DEF-9694DFE1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3310-E360-DD48-92C4-D1D70C672453}" type="datetimeFigureOut">
              <a:rPr kumimoji="1" lang="x-none" altLang="en-US" smtClean="0"/>
              <a:t>2021-12-16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05B97C9-B085-3244-AC58-3F49A24F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29BD09E-123C-9344-B668-61792E83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1E-1BA5-C242-88A6-CEB8B63804C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9351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1444D2-1F78-2B41-884A-44E3C401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7A1B371-7E72-644C-BE9F-97AEE1EBB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C02D359-034B-4842-B167-A3B0C00BA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5CB5B5D-DD59-8D42-BDC8-BA0D6267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3310-E360-DD48-92C4-D1D70C672453}" type="datetimeFigureOut">
              <a:rPr kumimoji="1" lang="x-none" altLang="en-US" smtClean="0"/>
              <a:t>2021-12-16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91395EF-64BB-FE41-9C8F-FDCB3ABB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30092C2-C9F2-AE4D-A01A-9DC01DB4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1E-1BA5-C242-88A6-CEB8B63804C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0717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ABF9F6-2DA0-834E-B472-D730906E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39B0B0B-9678-1E4C-9470-4DDEE723A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350454D-0890-9143-84C4-98D6CB025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CCFD2B7-F93F-4B47-9566-81F4C9C9A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12232A2-5F7D-3445-B192-8A6F6DC01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58CD9DC-921B-3643-B454-B9547D43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3310-E360-DD48-92C4-D1D70C672453}" type="datetimeFigureOut">
              <a:rPr kumimoji="1" lang="x-none" altLang="en-US" smtClean="0"/>
              <a:t>2021-12-16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B1AA063-7584-2B49-9334-645B2FB6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92E2303-E0CC-104D-9D81-12489DE4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1E-1BA5-C242-88A6-CEB8B63804C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7188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C03614-77D3-8B43-B2E2-96DA4949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BFD3A5D-BDA2-2F40-A56A-0AA5C096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3310-E360-DD48-92C4-D1D70C672453}" type="datetimeFigureOut">
              <a:rPr kumimoji="1" lang="x-none" altLang="en-US" smtClean="0"/>
              <a:t>2021-12-16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CDA7ADD-700B-E143-AFD1-00ED42A4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95C9A82-8594-6940-8741-0855F7EF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1E-1BA5-C242-88A6-CEB8B63804C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76201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25ECE1-7C9F-2140-A921-D71F8871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3310-E360-DD48-92C4-D1D70C672453}" type="datetimeFigureOut">
              <a:rPr kumimoji="1" lang="x-none" altLang="en-US" smtClean="0"/>
              <a:t>2021-12-16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DD872FF-4FE8-454B-A850-00E9FEAF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248FA85-7107-2646-95E0-CE0AC173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1E-1BA5-C242-88A6-CEB8B63804C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27845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E1972D-639F-9344-892B-54D9E23C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9EE5ABF-32AA-BE4E-AB2F-D5BF7873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D71FFDE-7D00-7E48-998D-9487C9B29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E7EDBF8-B0E3-D44F-9057-EC9AA36D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3310-E360-DD48-92C4-D1D70C672453}" type="datetimeFigureOut">
              <a:rPr kumimoji="1" lang="x-none" altLang="en-US" smtClean="0"/>
              <a:t>2021-12-16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093EE35-542F-744E-ADF9-84D857DF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C424499-0A96-BE4A-A1D0-EE694196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1E-1BA5-C242-88A6-CEB8B63804C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6051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F08B6A-86C8-3641-8ECC-15720A14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1734B40-B3FD-0D4A-8833-FD07DDDF5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EE46A8C-B795-1A44-9A97-F3E8B3C6F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97B2E41-8C11-904E-934B-DB7B87EB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3310-E360-DD48-92C4-D1D70C672453}" type="datetimeFigureOut">
              <a:rPr kumimoji="1" lang="x-none" altLang="en-US" smtClean="0"/>
              <a:t>2021-12-16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FFFBCCA-2336-A64F-8FA8-89C4E91F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528B988-0BEB-E346-BD26-A361FE6F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1E-1BA5-C242-88A6-CEB8B63804C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7045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9691D5F-EF91-874A-B80A-6A364557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3804F7-A1D5-734C-B22C-8955679E3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7EF273-1A25-B346-A8B7-9F164E55F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43310-E360-DD48-92C4-D1D70C672453}" type="datetimeFigureOut">
              <a:rPr kumimoji="1" lang="x-none" altLang="en-US" smtClean="0"/>
              <a:t>2021-12-16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AD8216-DE5B-C24A-8745-225458851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557155D-3757-1F46-8B37-004EA263E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391E-1BA5-C242-88A6-CEB8B63804C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76399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066D4385-677D-6C42-BC60-084C284A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그림 22" descr="가구, 카페트이(가) 표시된 사진&#10;&#10;자동 생성된 설명">
            <a:extLst>
              <a:ext uri="{FF2B5EF4-FFF2-40B4-BE49-F238E27FC236}">
                <a16:creationId xmlns:a16="http://schemas.microsoft.com/office/drawing/2014/main" xmlns="" id="{48C9BF8D-E251-7D46-8142-709D4D564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33753"/>
            <a:ext cx="12192000" cy="1736298"/>
          </a:xfrm>
          <a:prstGeom prst="rect">
            <a:avLst/>
          </a:prstGeom>
          <a:pattFill prst="pct30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99D15EF-D4B8-A847-B25A-AC26C2DFD1DA}"/>
              </a:ext>
            </a:extLst>
          </p:cNvPr>
          <p:cNvSpPr/>
          <p:nvPr/>
        </p:nvSpPr>
        <p:spPr>
          <a:xfrm>
            <a:off x="0" y="4717774"/>
            <a:ext cx="12192000" cy="17625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CD14032-812B-2F4B-8DE2-997EFCF6578E}"/>
              </a:ext>
            </a:extLst>
          </p:cNvPr>
          <p:cNvSpPr txBox="1"/>
          <p:nvPr/>
        </p:nvSpPr>
        <p:spPr>
          <a:xfrm>
            <a:off x="2650987" y="4747005"/>
            <a:ext cx="6890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spc="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L BAYAN PLAIN" pitchFamily="2" charset="-78"/>
              </a:rPr>
              <a:t>Safe Driving Helper</a:t>
            </a:r>
            <a:endParaRPr lang="ko-KR" altLang="en-US" sz="5400" b="1" spc="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L BAYAN PLAIN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913DC3-F83D-5C47-A905-4B469CE82916}"/>
              </a:ext>
            </a:extLst>
          </p:cNvPr>
          <p:cNvSpPr txBox="1"/>
          <p:nvPr/>
        </p:nvSpPr>
        <p:spPr>
          <a:xfrm>
            <a:off x="3974007" y="5699126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어드벤처 디자인 </a:t>
            </a:r>
            <a:r>
              <a:rPr lang="en-US" altLang="ko-KR" b="1" spc="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2021</a:t>
            </a:r>
            <a:r>
              <a:rPr lang="ko-KR" altLang="en-US" b="1" spc="2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ko-KR" altLang="en-US" b="1" spc="20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최종 발표</a:t>
            </a:r>
            <a:endParaRPr lang="ko-KR" altLang="en-US" b="1" spc="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984F2E2-DE70-0C4E-8CD9-1B1DF052D491}"/>
              </a:ext>
            </a:extLst>
          </p:cNvPr>
          <p:cNvSpPr txBox="1"/>
          <p:nvPr/>
        </p:nvSpPr>
        <p:spPr>
          <a:xfrm>
            <a:off x="1765309" y="6041954"/>
            <a:ext cx="2333162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50" b="1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경희대학교   전자공학과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0115D87-4079-2F4C-B714-612C9B39FD18}"/>
              </a:ext>
            </a:extLst>
          </p:cNvPr>
          <p:cNvSpPr txBox="1"/>
          <p:nvPr/>
        </p:nvSpPr>
        <p:spPr>
          <a:xfrm>
            <a:off x="4063349" y="6039214"/>
            <a:ext cx="1928452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50" b="1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노병석 </a:t>
            </a:r>
            <a:r>
              <a:rPr lang="en-US" altLang="ko-KR" sz="1450" b="1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2019103948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15F0001-5F0D-B749-9477-24DDB74E6DD5}"/>
              </a:ext>
            </a:extLst>
          </p:cNvPr>
          <p:cNvSpPr txBox="1"/>
          <p:nvPr/>
        </p:nvSpPr>
        <p:spPr>
          <a:xfrm>
            <a:off x="6030204" y="6044364"/>
            <a:ext cx="1928452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50" b="1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송민철 </a:t>
            </a:r>
            <a:r>
              <a:rPr lang="en-US" altLang="ko-KR" sz="1450" b="1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2019103980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5869C03-8DCD-6D4B-A667-59E06B3BE575}"/>
              </a:ext>
            </a:extLst>
          </p:cNvPr>
          <p:cNvSpPr txBox="1"/>
          <p:nvPr/>
        </p:nvSpPr>
        <p:spPr>
          <a:xfrm>
            <a:off x="7958656" y="6036776"/>
            <a:ext cx="1928452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50" b="1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조수연 </a:t>
            </a:r>
            <a:r>
              <a:rPr lang="en-US" altLang="ko-KR" sz="1450" b="1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2019110518</a:t>
            </a:r>
            <a:endParaRPr lang="ko-KR" altLang="en-US" sz="145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5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C3D9D16-8AC5-4545-A846-D7BB0301ED9C}"/>
              </a:ext>
            </a:extLst>
          </p:cNvPr>
          <p:cNvSpPr txBox="1"/>
          <p:nvPr/>
        </p:nvSpPr>
        <p:spPr>
          <a:xfrm>
            <a:off x="0" y="89096"/>
            <a:ext cx="2763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3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Safe Driving Helper</a:t>
            </a:r>
            <a:endParaRPr lang="ko-KR" altLang="en-US" sz="1400" b="1" spc="3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" name="막힌 원호[B] 1">
            <a:extLst>
              <a:ext uri="{FF2B5EF4-FFF2-40B4-BE49-F238E27FC236}">
                <a16:creationId xmlns:a16="http://schemas.microsoft.com/office/drawing/2014/main" xmlns="" id="{90BB4158-EC63-C445-BEE1-728827154CAF}"/>
              </a:ext>
            </a:extLst>
          </p:cNvPr>
          <p:cNvSpPr/>
          <p:nvPr/>
        </p:nvSpPr>
        <p:spPr>
          <a:xfrm>
            <a:off x="4069080" y="1852651"/>
            <a:ext cx="4053840" cy="4053840"/>
          </a:xfrm>
          <a:prstGeom prst="blockArc">
            <a:avLst>
              <a:gd name="adj1" fmla="val 8935122"/>
              <a:gd name="adj2" fmla="val 16260600"/>
              <a:gd name="adj3" fmla="val 18367"/>
            </a:avLst>
          </a:prstGeom>
          <a:solidFill>
            <a:srgbClr val="6CC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solidFill>
                <a:schemeClr val="tx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8" name="막힌 원호[B] 37">
            <a:extLst>
              <a:ext uri="{FF2B5EF4-FFF2-40B4-BE49-F238E27FC236}">
                <a16:creationId xmlns:a16="http://schemas.microsoft.com/office/drawing/2014/main" xmlns="" id="{E08D029C-C6FB-DC44-9244-02537C0D8F30}"/>
              </a:ext>
            </a:extLst>
          </p:cNvPr>
          <p:cNvSpPr/>
          <p:nvPr/>
        </p:nvSpPr>
        <p:spPr>
          <a:xfrm rot="5400000">
            <a:off x="4095782" y="1852651"/>
            <a:ext cx="4053840" cy="4053840"/>
          </a:xfrm>
          <a:prstGeom prst="blockArc">
            <a:avLst>
              <a:gd name="adj1" fmla="val 10800000"/>
              <a:gd name="adj2" fmla="val 18246113"/>
              <a:gd name="adj3" fmla="val 18429"/>
            </a:avLst>
          </a:prstGeom>
          <a:solidFill>
            <a:srgbClr val="DA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solidFill>
                <a:schemeClr val="tx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9" name="막힌 원호[B] 38">
            <a:extLst>
              <a:ext uri="{FF2B5EF4-FFF2-40B4-BE49-F238E27FC236}">
                <a16:creationId xmlns:a16="http://schemas.microsoft.com/office/drawing/2014/main" xmlns="" id="{D40BEFF5-A75B-6943-9682-5D18876252C8}"/>
              </a:ext>
            </a:extLst>
          </p:cNvPr>
          <p:cNvSpPr/>
          <p:nvPr/>
        </p:nvSpPr>
        <p:spPr>
          <a:xfrm rot="16200000">
            <a:off x="4069080" y="1852651"/>
            <a:ext cx="4053840" cy="4053840"/>
          </a:xfrm>
          <a:prstGeom prst="blockArc">
            <a:avLst>
              <a:gd name="adj1" fmla="val 7429228"/>
              <a:gd name="adj2" fmla="val 14329226"/>
              <a:gd name="adj3" fmla="val 1827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solidFill>
                <a:schemeClr val="tx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xmlns="" id="{EFAFA92E-1E0C-C742-9C73-1035D99C2199}"/>
              </a:ext>
            </a:extLst>
          </p:cNvPr>
          <p:cNvSpPr/>
          <p:nvPr/>
        </p:nvSpPr>
        <p:spPr>
          <a:xfrm rot="18932604">
            <a:off x="4277993" y="2223792"/>
            <a:ext cx="472440" cy="407276"/>
          </a:xfrm>
          <a:prstGeom prst="triangle">
            <a:avLst/>
          </a:prstGeom>
          <a:solidFill>
            <a:srgbClr val="6CC4D4"/>
          </a:solidFill>
          <a:ln>
            <a:solidFill>
              <a:srgbClr val="6CC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9" name="삼각형 48">
            <a:extLst>
              <a:ext uri="{FF2B5EF4-FFF2-40B4-BE49-F238E27FC236}">
                <a16:creationId xmlns:a16="http://schemas.microsoft.com/office/drawing/2014/main" xmlns="" id="{5AF758A6-DF36-3F42-B0FC-185C2179DB24}"/>
              </a:ext>
            </a:extLst>
          </p:cNvPr>
          <p:cNvSpPr/>
          <p:nvPr/>
        </p:nvSpPr>
        <p:spPr>
          <a:xfrm rot="2924177">
            <a:off x="7520425" y="2167951"/>
            <a:ext cx="472440" cy="407276"/>
          </a:xfrm>
          <a:prstGeom prst="triangle">
            <a:avLst/>
          </a:prstGeom>
          <a:solidFill>
            <a:srgbClr val="DAA500"/>
          </a:solidFill>
          <a:ln>
            <a:solidFill>
              <a:srgbClr val="DA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53" name="삼각형 52">
            <a:extLst>
              <a:ext uri="{FF2B5EF4-FFF2-40B4-BE49-F238E27FC236}">
                <a16:creationId xmlns:a16="http://schemas.microsoft.com/office/drawing/2014/main" xmlns="" id="{E7D9701D-4A76-094E-8AE3-6D7D59E58241}"/>
              </a:ext>
            </a:extLst>
          </p:cNvPr>
          <p:cNvSpPr/>
          <p:nvPr/>
        </p:nvSpPr>
        <p:spPr>
          <a:xfrm rot="13292714">
            <a:off x="4426241" y="5364752"/>
            <a:ext cx="472440" cy="407276"/>
          </a:xfrm>
          <a:prstGeom prst="triangle">
            <a:avLst>
              <a:gd name="adj" fmla="val 4911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C25C2C47-78E6-4A43-B010-81DC540F6C39}"/>
              </a:ext>
            </a:extLst>
          </p:cNvPr>
          <p:cNvSpPr/>
          <p:nvPr/>
        </p:nvSpPr>
        <p:spPr>
          <a:xfrm>
            <a:off x="3500724" y="1285612"/>
            <a:ext cx="1075140" cy="1046068"/>
          </a:xfrm>
          <a:prstGeom prst="ellipse">
            <a:avLst/>
          </a:prstGeom>
          <a:solidFill>
            <a:srgbClr val="6CC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Dotum" panose="020B0600000101010101" pitchFamily="34" charset="-127"/>
              </a:rPr>
              <a:t>0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Dotum" panose="020B0600000101010101" pitchFamily="34" charset="-127"/>
              </a:rPr>
              <a:t>단계</a:t>
            </a:r>
            <a:endParaRPr kumimoji="1" lang="x-none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Dotum" panose="020B0600000101010101" pitchFamily="34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ABD31447-18AA-3A49-888D-21740C3216F6}"/>
              </a:ext>
            </a:extLst>
          </p:cNvPr>
          <p:cNvSpPr/>
          <p:nvPr/>
        </p:nvSpPr>
        <p:spPr>
          <a:xfrm>
            <a:off x="7772537" y="1256747"/>
            <a:ext cx="1136469" cy="1103798"/>
          </a:xfrm>
          <a:prstGeom prst="ellipse">
            <a:avLst/>
          </a:prstGeom>
          <a:solidFill>
            <a:srgbClr val="DA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Dotum" panose="020B0600000101010101" pitchFamily="34" charset="-127"/>
              </a:rPr>
              <a:t>1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Dotum" panose="020B0600000101010101" pitchFamily="34" charset="-127"/>
              </a:rPr>
              <a:t>단계</a:t>
            </a:r>
            <a:endParaRPr kumimoji="1" lang="x-none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Dotum" panose="020B0600000101010101" pitchFamily="34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A6CC0DF1-0992-0D40-ACA0-DC3B2AE8D93B}"/>
              </a:ext>
            </a:extLst>
          </p:cNvPr>
          <p:cNvSpPr/>
          <p:nvPr/>
        </p:nvSpPr>
        <p:spPr>
          <a:xfrm>
            <a:off x="3600062" y="5562350"/>
            <a:ext cx="1169609" cy="12245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Dotum" panose="020B0600000101010101" pitchFamily="34" charset="-127"/>
              </a:rPr>
              <a:t>2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Dotum" panose="020B0600000101010101" pitchFamily="34" charset="-127"/>
              </a:rPr>
              <a:t>단계</a:t>
            </a:r>
            <a:endParaRPr kumimoji="1" lang="x-none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Dotum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0134432-9BCD-2F42-9C51-11B64F1BC287}"/>
              </a:ext>
            </a:extLst>
          </p:cNvPr>
          <p:cNvSpPr txBox="1"/>
          <p:nvPr/>
        </p:nvSpPr>
        <p:spPr>
          <a:xfrm>
            <a:off x="370229" y="1341973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smtClean="0">
                <a:solidFill>
                  <a:srgbClr val="6CC4D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평상시</a:t>
            </a:r>
            <a:endParaRPr kumimoji="1" lang="x-none" altLang="en-US" sz="2000" b="1" dirty="0">
              <a:solidFill>
                <a:srgbClr val="6CC4D4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C5151B0-0F66-6745-A06F-2AA7D0D0AF35}"/>
              </a:ext>
            </a:extLst>
          </p:cNvPr>
          <p:cNvSpPr txBox="1"/>
          <p:nvPr/>
        </p:nvSpPr>
        <p:spPr>
          <a:xfrm>
            <a:off x="9101407" y="1341178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smtClean="0">
                <a:solidFill>
                  <a:srgbClr val="DAA5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약간의 피곤함</a:t>
            </a:r>
            <a:endParaRPr kumimoji="1" lang="x-none" altLang="en-US" sz="2000" b="1" dirty="0">
              <a:solidFill>
                <a:srgbClr val="DAA5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E38FA02-C7CD-3B43-B15C-86771E8C0830}"/>
              </a:ext>
            </a:extLst>
          </p:cNvPr>
          <p:cNvSpPr txBox="1"/>
          <p:nvPr/>
        </p:nvSpPr>
        <p:spPr>
          <a:xfrm>
            <a:off x="406107" y="398391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smtClean="0">
                <a:solidFill>
                  <a:schemeClr val="bg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많이 피곤함</a:t>
            </a:r>
            <a:endParaRPr kumimoji="1" lang="x-none" altLang="en-US" sz="2000" b="1" dirty="0">
              <a:solidFill>
                <a:schemeClr val="bg1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047A62-14C7-774A-947F-49CE2EBEB7F0}"/>
              </a:ext>
            </a:extLst>
          </p:cNvPr>
          <p:cNvSpPr txBox="1"/>
          <p:nvPr/>
        </p:nvSpPr>
        <p:spPr>
          <a:xfrm>
            <a:off x="406107" y="1826944"/>
            <a:ext cx="296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차내 이산화탄소 높다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=&gt; </a:t>
            </a:r>
            <a:r>
              <a:rPr kumimoji="1"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창문 열기 권고</a:t>
            </a:r>
            <a:endParaRPr kumimoji="1"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kumimoji="1"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장시간 운전 </a:t>
            </a:r>
            <a:r>
              <a:rPr kumimoji="1"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=&gt; </a:t>
            </a:r>
            <a:r>
              <a:rPr kumimoji="1"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휴식 권고</a:t>
            </a:r>
            <a:endParaRPr kumimoji="1" lang="x-none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01E6E8F-CE56-7C48-9416-2E8F18F88397}"/>
              </a:ext>
            </a:extLst>
          </p:cNvPr>
          <p:cNvSpPr/>
          <p:nvPr/>
        </p:nvSpPr>
        <p:spPr>
          <a:xfrm>
            <a:off x="9158125" y="1953812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차간 거리 가깝다 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=&gt; 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속도 조절 권고</a:t>
            </a:r>
            <a:endParaRPr kumimoji="1"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fontAlgn="base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피로</a:t>
            </a:r>
            <a:r>
              <a:rPr lang="ko-KR" altLang="en-US" sz="120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 지수 </a:t>
            </a:r>
            <a:r>
              <a:rPr lang="en-US" altLang="ko-KR" sz="120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1</a:t>
            </a:r>
            <a:r>
              <a:rPr lang="ko-KR" altLang="en-US" sz="120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단계로 판명</a:t>
            </a:r>
            <a:endParaRPr lang="en-US" altLang="ko-KR" sz="120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fontAlgn="base"/>
            <a:r>
              <a:rPr lang="en-US" altLang="ko-KR" sz="120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=&gt; 1</a:t>
            </a:r>
            <a:r>
              <a:rPr lang="ko-KR" altLang="en-US" sz="120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단계 음성 송출 </a:t>
            </a:r>
            <a:r>
              <a:rPr lang="en-US" altLang="ko-KR" sz="120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넌</a:t>
            </a:r>
            <a:r>
              <a:rPr lang="ko-KR" altLang="en-US" sz="120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센스</a:t>
            </a:r>
            <a:r>
              <a:rPr lang="ko-KR" altLang="en-US" sz="120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 퀴즈</a:t>
            </a:r>
            <a:r>
              <a:rPr lang="en-US" altLang="ko-KR" sz="120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  <a:endParaRPr lang="en-US" altLang="ko-KR" sz="12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7B034CD-35B4-F14A-BA69-885BF3717A43}"/>
              </a:ext>
            </a:extLst>
          </p:cNvPr>
          <p:cNvSpPr txBox="1"/>
          <p:nvPr/>
        </p:nvSpPr>
        <p:spPr>
          <a:xfrm>
            <a:off x="10103370" y="36884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x-none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02245A6-1399-C040-80DF-9FA5FA6EAF80}"/>
              </a:ext>
            </a:extLst>
          </p:cNvPr>
          <p:cNvSpPr txBox="1"/>
          <p:nvPr/>
        </p:nvSpPr>
        <p:spPr>
          <a:xfrm>
            <a:off x="8724275" y="3598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x-none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60650BB-50F5-9C4C-ACAF-4BEA7EAE37F2}"/>
              </a:ext>
            </a:extLst>
          </p:cNvPr>
          <p:cNvSpPr txBox="1"/>
          <p:nvPr/>
        </p:nvSpPr>
        <p:spPr>
          <a:xfrm>
            <a:off x="441490" y="4678209"/>
            <a:ext cx="31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피로 지수 </a:t>
            </a:r>
            <a:r>
              <a:rPr kumimoji="1"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2</a:t>
            </a:r>
            <a:r>
              <a:rPr kumimoji="1"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단계로 판명</a:t>
            </a:r>
            <a:endParaRPr kumimoji="1"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kumimoji="1" lang="en-US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2</a:t>
            </a:r>
            <a:r>
              <a:rPr kumimoji="1"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단계 음성 송출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kumimoji="1"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전화 권고</a:t>
            </a:r>
            <a:r>
              <a:rPr kumimoji="1"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  <a:endParaRPr kumimoji="1" lang="x-none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5AD51CC4-E9AC-5940-AF4E-8B46723D9646}"/>
              </a:ext>
            </a:extLst>
          </p:cNvPr>
          <p:cNvSpPr txBox="1"/>
          <p:nvPr/>
        </p:nvSpPr>
        <p:spPr>
          <a:xfrm>
            <a:off x="5729238" y="4091374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>
                    <a:lumMod val="9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단계별</a:t>
            </a:r>
            <a:endParaRPr kumimoji="1" lang="en-US" altLang="ko-KR" b="1" dirty="0" smtClean="0">
              <a:solidFill>
                <a:schemeClr val="bg1">
                  <a:lumMod val="9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algn="ctr"/>
            <a:r>
              <a:rPr kumimoji="1" lang="ko-KR" altLang="en-US" b="1" dirty="0" smtClean="0">
                <a:solidFill>
                  <a:schemeClr val="bg1">
                    <a:lumMod val="9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기능</a:t>
            </a:r>
            <a:endParaRPr kumimoji="1" lang="x-none" altLang="en-US" b="1" dirty="0">
              <a:solidFill>
                <a:schemeClr val="bg1">
                  <a:lumMod val="9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E869D4B0-2BFC-AE40-BD77-79EBB03A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02" y="2432000"/>
            <a:ext cx="679794" cy="67979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F5770E12-A6AE-B14C-835D-80F44ABC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531" y="2381948"/>
            <a:ext cx="603017" cy="60301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EB83222-2AD1-324F-9165-362A395C8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31" y="5139874"/>
            <a:ext cx="488328" cy="48832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7F9929A0-A41B-854D-B40C-3FC1FF536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-5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1105" y="2791372"/>
            <a:ext cx="1182993" cy="1182993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30015008-BDDC-DA4E-BE4B-81895B2B283E}"/>
              </a:ext>
            </a:extLst>
          </p:cNvPr>
          <p:cNvSpPr txBox="1"/>
          <p:nvPr/>
        </p:nvSpPr>
        <p:spPr>
          <a:xfrm>
            <a:off x="8428830" y="202584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000" b="1" dirty="0" smtClean="0">
                <a:solidFill>
                  <a:schemeClr val="bg1"/>
                </a:solidFill>
              </a:rPr>
              <a:t>Function</a:t>
            </a:r>
            <a:endParaRPr kumimoji="1" lang="x-none" altLang="en-US" sz="2000" b="1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BA23CED-B295-4C41-AE72-C2F88971F957}"/>
              </a:ext>
            </a:extLst>
          </p:cNvPr>
          <p:cNvSpPr txBox="1"/>
          <p:nvPr/>
        </p:nvSpPr>
        <p:spPr>
          <a:xfrm>
            <a:off x="9658515" y="271936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400" dirty="0" smtClean="0">
                <a:solidFill>
                  <a:schemeClr val="bg1"/>
                </a:solidFill>
              </a:rPr>
              <a:t>Design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32906692-9F62-F142-8639-CCA3C69C1171}"/>
              </a:ext>
            </a:extLst>
          </p:cNvPr>
          <p:cNvSpPr txBox="1"/>
          <p:nvPr/>
        </p:nvSpPr>
        <p:spPr>
          <a:xfrm>
            <a:off x="10483723" y="271936"/>
            <a:ext cx="5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400" dirty="0" smtClean="0">
                <a:solidFill>
                  <a:schemeClr val="bg1"/>
                </a:solidFill>
              </a:rPr>
              <a:t>code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xmlns="" id="{32545542-4466-994B-AF7D-C8857ED596CB}"/>
              </a:ext>
            </a:extLst>
          </p:cNvPr>
          <p:cNvCxnSpPr>
            <a:cxnSpLocks/>
          </p:cNvCxnSpPr>
          <p:nvPr/>
        </p:nvCxnSpPr>
        <p:spPr>
          <a:xfrm>
            <a:off x="8530050" y="566259"/>
            <a:ext cx="908762" cy="687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F06A640-7BE8-C144-98A8-C44B3EF5F4D1}"/>
              </a:ext>
            </a:extLst>
          </p:cNvPr>
          <p:cNvSpPr txBox="1"/>
          <p:nvPr/>
        </p:nvSpPr>
        <p:spPr>
          <a:xfrm>
            <a:off x="11169598" y="271936"/>
            <a:ext cx="8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400" dirty="0" smtClean="0">
                <a:solidFill>
                  <a:schemeClr val="bg1"/>
                </a:solidFill>
              </a:rPr>
              <a:t>Flexibility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C3D9D16-8AC5-4545-A846-D7BB0301ED9C}"/>
              </a:ext>
            </a:extLst>
          </p:cNvPr>
          <p:cNvSpPr txBox="1"/>
          <p:nvPr/>
        </p:nvSpPr>
        <p:spPr>
          <a:xfrm>
            <a:off x="0" y="89096"/>
            <a:ext cx="2763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3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Safe Driving Helper</a:t>
            </a:r>
            <a:endParaRPr lang="ko-KR" altLang="en-US" sz="1400" b="1" spc="3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2BD7968-28D8-AD4A-8AB6-B93DCD9F6B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79"/>
                    </a14:imgEffect>
                    <a14:imgEffect>
                      <a14:saturation sat="0"/>
                    </a14:imgEffect>
                    <a14:imgEffect>
                      <a14:brightnessContrast bright="42000" contrast="-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07254" flipH="1">
            <a:off x="259835" y="537635"/>
            <a:ext cx="1203889" cy="120388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DC7CC91-3053-E843-B876-8178D9BD4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4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9243" y="5280910"/>
            <a:ext cx="887612" cy="88761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C50FCE8-31D0-DB49-AEAC-6231B094E031}"/>
              </a:ext>
            </a:extLst>
          </p:cNvPr>
          <p:cNvSpPr txBox="1"/>
          <p:nvPr/>
        </p:nvSpPr>
        <p:spPr>
          <a:xfrm>
            <a:off x="10701561" y="6415172"/>
            <a:ext cx="14904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Nile" pitchFamily="2" charset="-78"/>
              </a:rPr>
              <a:t>자료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Nile" pitchFamily="2" charset="-78"/>
              </a:rPr>
              <a:t>: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Nile" pitchFamily="2" charset="-78"/>
              </a:rPr>
              <a:t> 한국도로공사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Al Nile" pitchFamily="2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1FDBB2F-4CDD-7D46-BF1E-21A78D468A09}"/>
              </a:ext>
            </a:extLst>
          </p:cNvPr>
          <p:cNvSpPr txBox="1"/>
          <p:nvPr/>
        </p:nvSpPr>
        <p:spPr>
          <a:xfrm>
            <a:off x="8613796" y="28923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400" dirty="0" smtClean="0">
                <a:solidFill>
                  <a:schemeClr val="bg1"/>
                </a:solidFill>
              </a:rPr>
              <a:t>Function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D45C884-D6BE-DC4A-9E63-48F30E62B896}"/>
              </a:ext>
            </a:extLst>
          </p:cNvPr>
          <p:cNvSpPr txBox="1"/>
          <p:nvPr/>
        </p:nvSpPr>
        <p:spPr>
          <a:xfrm>
            <a:off x="9519640" y="196818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000" b="1" dirty="0" smtClean="0">
                <a:solidFill>
                  <a:schemeClr val="bg1"/>
                </a:solidFill>
              </a:rPr>
              <a:t>Design</a:t>
            </a:r>
            <a:endParaRPr kumimoji="1" lang="x-none" alt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DF81570-D28B-8842-A23F-E7CA99C10F60}"/>
              </a:ext>
            </a:extLst>
          </p:cNvPr>
          <p:cNvSpPr txBox="1"/>
          <p:nvPr/>
        </p:nvSpPr>
        <p:spPr>
          <a:xfrm>
            <a:off x="10526496" y="271936"/>
            <a:ext cx="5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400" dirty="0" smtClean="0">
                <a:solidFill>
                  <a:schemeClr val="bg1"/>
                </a:solidFill>
              </a:rPr>
              <a:t>code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0F3CD14-F0BC-344E-B519-34B6772E5E12}"/>
              </a:ext>
            </a:extLst>
          </p:cNvPr>
          <p:cNvSpPr txBox="1"/>
          <p:nvPr/>
        </p:nvSpPr>
        <p:spPr>
          <a:xfrm>
            <a:off x="11169598" y="271936"/>
            <a:ext cx="8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400" dirty="0" smtClean="0">
                <a:solidFill>
                  <a:schemeClr val="bg1"/>
                </a:solidFill>
              </a:rPr>
              <a:t>Flexibility</a:t>
            </a:r>
            <a:endParaRPr kumimoji="1" lang="x-none" altLang="en-US" sz="1400" dirty="0">
              <a:solidFill>
                <a:schemeClr val="bg1"/>
              </a:solidFill>
            </a:endParaRPr>
          </a:p>
          <a:p>
            <a:endParaRPr kumimoji="1" lang="x-none" altLang="en-US" sz="1400" dirty="0">
              <a:solidFill>
                <a:schemeClr val="bg1"/>
              </a:solidFill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xmlns="" id="{B7BDD8F1-D17D-5A40-BA8E-204D287A6C4C}"/>
              </a:ext>
            </a:extLst>
          </p:cNvPr>
          <p:cNvCxnSpPr/>
          <p:nvPr/>
        </p:nvCxnSpPr>
        <p:spPr>
          <a:xfrm>
            <a:off x="9609950" y="582958"/>
            <a:ext cx="738938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455" y="1635056"/>
            <a:ext cx="8198226" cy="4089660"/>
          </a:xfrm>
          <a:prstGeom prst="rect">
            <a:avLst/>
          </a:prstGeom>
        </p:spPr>
      </p:pic>
      <p:sp>
        <p:nvSpPr>
          <p:cNvPr id="9" name="모서리가 둥근 사각형 설명선 8"/>
          <p:cNvSpPr/>
          <p:nvPr/>
        </p:nvSpPr>
        <p:spPr>
          <a:xfrm>
            <a:off x="5346357" y="2648465"/>
            <a:ext cx="543697" cy="288324"/>
          </a:xfrm>
          <a:prstGeom prst="wedgeRoundRectCallout">
            <a:avLst>
              <a:gd name="adj1" fmla="val -22348"/>
              <a:gd name="adj2" fmla="val 8535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GPS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103923" y="2648465"/>
            <a:ext cx="840574" cy="288324"/>
          </a:xfrm>
          <a:prstGeom prst="wedgeRoundRectCallout">
            <a:avLst>
              <a:gd name="adj1" fmla="val -27693"/>
              <a:gd name="adj2" fmla="val 939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공기측정</a:t>
            </a:r>
            <a:endParaRPr lang="ko-KR" altLang="en-US" sz="12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046258" y="3810158"/>
            <a:ext cx="840574" cy="347063"/>
          </a:xfrm>
          <a:prstGeom prst="wedgeRoundRectCallout">
            <a:avLst>
              <a:gd name="adj1" fmla="val -68558"/>
              <a:gd name="adj2" fmla="val -3042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블루투스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18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C3D9D16-8AC5-4545-A846-D7BB0301ED9C}"/>
              </a:ext>
            </a:extLst>
          </p:cNvPr>
          <p:cNvSpPr txBox="1"/>
          <p:nvPr/>
        </p:nvSpPr>
        <p:spPr>
          <a:xfrm>
            <a:off x="0" y="97334"/>
            <a:ext cx="2763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3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Safe Driving Helper</a:t>
            </a:r>
            <a:endParaRPr lang="ko-KR" altLang="en-US" sz="1400" b="1" spc="3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38F35C3-E4FB-924D-8D43-46C3F7F4DDC5}"/>
              </a:ext>
            </a:extLst>
          </p:cNvPr>
          <p:cNvSpPr txBox="1"/>
          <p:nvPr/>
        </p:nvSpPr>
        <p:spPr>
          <a:xfrm>
            <a:off x="8605686" y="29673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400" dirty="0" smtClean="0">
                <a:solidFill>
                  <a:schemeClr val="bg1"/>
                </a:solidFill>
              </a:rPr>
              <a:t>Function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447E9227-08A2-F545-9CEE-F4B5E6B8E04F}"/>
              </a:ext>
            </a:extLst>
          </p:cNvPr>
          <p:cNvSpPr txBox="1"/>
          <p:nvPr/>
        </p:nvSpPr>
        <p:spPr>
          <a:xfrm>
            <a:off x="10304519" y="21031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 b="1" dirty="0" smtClean="0">
                <a:solidFill>
                  <a:schemeClr val="bg1"/>
                </a:solidFill>
              </a:rPr>
              <a:t>Code</a:t>
            </a:r>
            <a:endParaRPr kumimoji="1" lang="x-none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xmlns="" id="{71BC0EEC-683E-1340-B344-95EAFAD2C360}"/>
              </a:ext>
            </a:extLst>
          </p:cNvPr>
          <p:cNvCxnSpPr>
            <a:cxnSpLocks/>
          </p:cNvCxnSpPr>
          <p:nvPr/>
        </p:nvCxnSpPr>
        <p:spPr>
          <a:xfrm flipV="1">
            <a:off x="10386255" y="564216"/>
            <a:ext cx="590515" cy="449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DD4FA64-46C4-AC44-BA67-152350F34AC2}"/>
              </a:ext>
            </a:extLst>
          </p:cNvPr>
          <p:cNvSpPr txBox="1"/>
          <p:nvPr/>
        </p:nvSpPr>
        <p:spPr>
          <a:xfrm>
            <a:off x="11169598" y="280174"/>
            <a:ext cx="8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400" dirty="0" smtClean="0">
                <a:solidFill>
                  <a:schemeClr val="bg1"/>
                </a:solidFill>
              </a:rPr>
              <a:t>Flexibility</a:t>
            </a:r>
            <a:endParaRPr kumimoji="1" lang="x-none" altLang="en-US" sz="1400" dirty="0">
              <a:solidFill>
                <a:schemeClr val="bg1"/>
              </a:solidFill>
            </a:endParaRPr>
          </a:p>
          <a:p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F176D8C-7430-0B4A-AB63-909A0F10F55A}"/>
              </a:ext>
            </a:extLst>
          </p:cNvPr>
          <p:cNvSpPr txBox="1"/>
          <p:nvPr/>
        </p:nvSpPr>
        <p:spPr>
          <a:xfrm>
            <a:off x="9489133" y="296648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400" dirty="0" smtClean="0">
                <a:solidFill>
                  <a:schemeClr val="bg1"/>
                </a:solidFill>
              </a:rPr>
              <a:t>Design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B347379-5195-4D63-9C04-C2F67B65057D}"/>
              </a:ext>
            </a:extLst>
          </p:cNvPr>
          <p:cNvSpPr txBox="1"/>
          <p:nvPr/>
        </p:nvSpPr>
        <p:spPr>
          <a:xfrm>
            <a:off x="619142" y="1488481"/>
            <a:ext cx="1006237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closing_time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RUNNING_TIME: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RUNNING_TIME 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CUR_TERM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timeit.default_timer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OPENED_EYES_TIME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((CUR_TERM - PREV_TERM),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PREV_TERM = CUR_TERM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RUNNING_TIME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1.75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RUNNING_TIME +=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ALARM_FLAG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ALARM_COUNT +=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test_data.append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([OPENED_EYES_TIME,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closing_time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mtd.run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([OPENED_EYES_TIME,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closing_time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power,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short)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result_data.append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GPIO.output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 &lt;=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GPIO.output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 &lt;=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190" y="705867"/>
            <a:ext cx="514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졸음 수치 계산 후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데이터 전송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9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C3D9D16-8AC5-4545-A846-D7BB0301ED9C}"/>
              </a:ext>
            </a:extLst>
          </p:cNvPr>
          <p:cNvSpPr txBox="1"/>
          <p:nvPr/>
        </p:nvSpPr>
        <p:spPr>
          <a:xfrm>
            <a:off x="0" y="98010"/>
            <a:ext cx="2763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3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Safe Driving Helper</a:t>
            </a:r>
            <a:endParaRPr lang="ko-KR" altLang="en-US" sz="1400" b="1" spc="3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F981CC8-A8F7-F340-B667-27532AFCA44E}"/>
              </a:ext>
            </a:extLst>
          </p:cNvPr>
          <p:cNvSpPr txBox="1"/>
          <p:nvPr/>
        </p:nvSpPr>
        <p:spPr>
          <a:xfrm>
            <a:off x="8607965" y="309738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1"/>
                </a:solidFill>
              </a:rPr>
              <a:t>Function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0E8854A-8DFB-9943-B834-F52EBDCF55E7}"/>
              </a:ext>
            </a:extLst>
          </p:cNvPr>
          <p:cNvSpPr txBox="1"/>
          <p:nvPr/>
        </p:nvSpPr>
        <p:spPr>
          <a:xfrm>
            <a:off x="10306966" y="21079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000" b="1" dirty="0" smtClean="0">
                <a:solidFill>
                  <a:schemeClr val="bg1"/>
                </a:solidFill>
              </a:rPr>
              <a:t>Code</a:t>
            </a:r>
            <a:endParaRPr kumimoji="1" lang="x-none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xmlns="" id="{A50C0F2E-C6CA-CA48-AE75-D1440E1B72B9}"/>
              </a:ext>
            </a:extLst>
          </p:cNvPr>
          <p:cNvCxnSpPr>
            <a:cxnSpLocks/>
          </p:cNvCxnSpPr>
          <p:nvPr/>
        </p:nvCxnSpPr>
        <p:spPr>
          <a:xfrm>
            <a:off x="10379676" y="572151"/>
            <a:ext cx="59873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AA8C883-9F89-0C4E-8CEA-266A2E0B9BB9}"/>
              </a:ext>
            </a:extLst>
          </p:cNvPr>
          <p:cNvSpPr txBox="1"/>
          <p:nvPr/>
        </p:nvSpPr>
        <p:spPr>
          <a:xfrm>
            <a:off x="11169598" y="280850"/>
            <a:ext cx="8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400" dirty="0" smtClean="0">
                <a:solidFill>
                  <a:schemeClr val="bg1"/>
                </a:solidFill>
              </a:rPr>
              <a:t>Flexibility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A50C4C4-878B-E249-8A11-4208496CCFC2}"/>
              </a:ext>
            </a:extLst>
          </p:cNvPr>
          <p:cNvSpPr txBox="1"/>
          <p:nvPr/>
        </p:nvSpPr>
        <p:spPr>
          <a:xfrm>
            <a:off x="9495471" y="313889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400" dirty="0" smtClean="0">
                <a:solidFill>
                  <a:schemeClr val="bg1"/>
                </a:solidFill>
              </a:rPr>
              <a:t>Design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1362" y="150887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rect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rects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shape = predictor(gray,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rect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shape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face_utils.shape_to_np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(shape)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leftEye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shape[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lStart:lEnd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rightEye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shape[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rStart:rEnd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leftEAR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eye_aspect_ratio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leftEye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rightEAR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eye_aspect_ratio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rightEye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both_ear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leftEAR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rightEAR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leftEyeHull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cv2.convexHull(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leftEye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rightEyeHull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cv2.convexHull(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rightEye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2858" y="741405"/>
            <a:ext cx="226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피로 </a:t>
            </a:r>
            <a:r>
              <a:rPr lang="ko-KR" altLang="en-US" smtClean="0"/>
              <a:t>지수 계산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9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C3D9D16-8AC5-4545-A846-D7BB0301ED9C}"/>
              </a:ext>
            </a:extLst>
          </p:cNvPr>
          <p:cNvSpPr txBox="1"/>
          <p:nvPr/>
        </p:nvSpPr>
        <p:spPr>
          <a:xfrm>
            <a:off x="0" y="98010"/>
            <a:ext cx="2763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3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Safe Driving Helper</a:t>
            </a:r>
            <a:endParaRPr lang="ko-KR" altLang="en-US" sz="1400" b="1" spc="3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F981CC8-A8F7-F340-B667-27532AFCA44E}"/>
              </a:ext>
            </a:extLst>
          </p:cNvPr>
          <p:cNvSpPr txBox="1"/>
          <p:nvPr/>
        </p:nvSpPr>
        <p:spPr>
          <a:xfrm>
            <a:off x="8607965" y="309738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1"/>
                </a:solidFill>
              </a:rPr>
              <a:t>Function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0E8854A-8DFB-9943-B834-F52EBDCF55E7}"/>
              </a:ext>
            </a:extLst>
          </p:cNvPr>
          <p:cNvSpPr txBox="1"/>
          <p:nvPr/>
        </p:nvSpPr>
        <p:spPr>
          <a:xfrm>
            <a:off x="10306966" y="21079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000" b="1" dirty="0" smtClean="0">
                <a:solidFill>
                  <a:schemeClr val="bg1"/>
                </a:solidFill>
              </a:rPr>
              <a:t>Code</a:t>
            </a:r>
            <a:endParaRPr kumimoji="1" lang="x-none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xmlns="" id="{A50C0F2E-C6CA-CA48-AE75-D1440E1B72B9}"/>
              </a:ext>
            </a:extLst>
          </p:cNvPr>
          <p:cNvCxnSpPr>
            <a:cxnSpLocks/>
          </p:cNvCxnSpPr>
          <p:nvPr/>
        </p:nvCxnSpPr>
        <p:spPr>
          <a:xfrm>
            <a:off x="10379676" y="572151"/>
            <a:ext cx="59873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AA8C883-9F89-0C4E-8CEA-266A2E0B9BB9}"/>
              </a:ext>
            </a:extLst>
          </p:cNvPr>
          <p:cNvSpPr txBox="1"/>
          <p:nvPr/>
        </p:nvSpPr>
        <p:spPr>
          <a:xfrm>
            <a:off x="11169598" y="280850"/>
            <a:ext cx="8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400" dirty="0" smtClean="0">
                <a:solidFill>
                  <a:schemeClr val="bg1"/>
                </a:solidFill>
              </a:rPr>
              <a:t>Flexibility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A50C4C4-878B-E249-8A11-4208496CCFC2}"/>
              </a:ext>
            </a:extLst>
          </p:cNvPr>
          <p:cNvSpPr txBox="1"/>
          <p:nvPr/>
        </p:nvSpPr>
        <p:spPr>
          <a:xfrm>
            <a:off x="9495471" y="313889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400" dirty="0" smtClean="0">
                <a:solidFill>
                  <a:schemeClr val="bg1"/>
                </a:solidFill>
              </a:rPr>
              <a:t>Design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2422" y="571828"/>
            <a:ext cx="6096000" cy="58631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prevS.leepLevel</a:t>
            </a:r>
            <a:r>
              <a:rPr lang="en-US" altLang="ko-KR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sleepLevel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sleepLevel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digitalRead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SLEEPING_PIN_1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 + (</a:t>
            </a:r>
            <a:r>
              <a:rPr lang="en-US" altLang="ko-KR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digitalRead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SLEEPING_PIN_2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S_bluetooth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// 1)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버튼으로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전화걸기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buttonState1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digitalRead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buttonState1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S_bluetooth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 2)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초음파 모듈 거리 측정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Loop 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trigPin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,LOW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delayMicroseconds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trigPin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,HIGH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delayMicroseconds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trigPin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,LOW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duration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pulseIn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echoPin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,HIGH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distance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= ((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340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duration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)/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10000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)/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// 3)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속도와 거리로 안전거리 경보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sleepLevel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GPS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fix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0">
              <a:defRPr/>
            </a:pP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( (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GPS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1.852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&gt; (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distance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0.01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 ) {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S_bluetooth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}  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5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C3D9D16-8AC5-4545-A846-D7BB0301ED9C}"/>
              </a:ext>
            </a:extLst>
          </p:cNvPr>
          <p:cNvSpPr txBox="1"/>
          <p:nvPr/>
        </p:nvSpPr>
        <p:spPr>
          <a:xfrm>
            <a:off x="0" y="98010"/>
            <a:ext cx="2763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3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Safe Driving Helper</a:t>
            </a:r>
            <a:endParaRPr lang="ko-KR" altLang="en-US" sz="1400" b="1" spc="3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F981CC8-A8F7-F340-B667-27532AFCA44E}"/>
              </a:ext>
            </a:extLst>
          </p:cNvPr>
          <p:cNvSpPr txBox="1"/>
          <p:nvPr/>
        </p:nvSpPr>
        <p:spPr>
          <a:xfrm>
            <a:off x="8607965" y="309738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1"/>
                </a:solidFill>
              </a:rPr>
              <a:t>Function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0E8854A-8DFB-9943-B834-F52EBDCF55E7}"/>
              </a:ext>
            </a:extLst>
          </p:cNvPr>
          <p:cNvSpPr txBox="1"/>
          <p:nvPr/>
        </p:nvSpPr>
        <p:spPr>
          <a:xfrm>
            <a:off x="10306966" y="21079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000" b="1" dirty="0" smtClean="0">
                <a:solidFill>
                  <a:schemeClr val="bg1"/>
                </a:solidFill>
              </a:rPr>
              <a:t>Code</a:t>
            </a:r>
            <a:endParaRPr kumimoji="1" lang="x-none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xmlns="" id="{A50C0F2E-C6CA-CA48-AE75-D1440E1B72B9}"/>
              </a:ext>
            </a:extLst>
          </p:cNvPr>
          <p:cNvCxnSpPr>
            <a:cxnSpLocks/>
          </p:cNvCxnSpPr>
          <p:nvPr/>
        </p:nvCxnSpPr>
        <p:spPr>
          <a:xfrm>
            <a:off x="10379676" y="572151"/>
            <a:ext cx="59873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AA8C883-9F89-0C4E-8CEA-266A2E0B9BB9}"/>
              </a:ext>
            </a:extLst>
          </p:cNvPr>
          <p:cNvSpPr txBox="1"/>
          <p:nvPr/>
        </p:nvSpPr>
        <p:spPr>
          <a:xfrm>
            <a:off x="11169598" y="280850"/>
            <a:ext cx="8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400" dirty="0" smtClean="0">
                <a:solidFill>
                  <a:schemeClr val="bg1"/>
                </a:solidFill>
              </a:rPr>
              <a:t>Flexibility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A50C4C4-878B-E249-8A11-4208496CCFC2}"/>
              </a:ext>
            </a:extLst>
          </p:cNvPr>
          <p:cNvSpPr txBox="1"/>
          <p:nvPr/>
        </p:nvSpPr>
        <p:spPr>
          <a:xfrm>
            <a:off x="9495471" y="313889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400" dirty="0" smtClean="0">
                <a:solidFill>
                  <a:schemeClr val="bg1"/>
                </a:solidFill>
              </a:rPr>
              <a:t>Design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1231" y="686047"/>
            <a:ext cx="84267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공기 측정 모드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loop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sleepLevel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ccs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available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()) {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 co2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와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tvoc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위험 농도 이상일 시 환기 알림 </a:t>
            </a:r>
          </a:p>
          <a:p>
            <a:pPr lvl="0">
              <a:defRPr/>
            </a:pP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ccs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calculateTemperature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ccs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DCDCAA"/>
                </a:solidFill>
                <a:latin typeface="Consolas" panose="020B0609020204030204" pitchFamily="49" charset="0"/>
              </a:rPr>
              <a:t>geteCO2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() &gt;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ccs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getTVOC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() &gt;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sleepLevel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S_bluetooth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환기 권고 음성</a:t>
            </a:r>
          </a:p>
          <a:p>
            <a:pPr lvl="0">
              <a:defRPr/>
            </a:pP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sleepLevel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millis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() &gt;=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lastWarningTime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60000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S_bluetooth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 //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졸음 경보 음성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아재개그</a:t>
            </a:r>
          </a:p>
          <a:p>
            <a:pPr lvl="0">
              <a:defRPr/>
            </a:pP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lastWarningTime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millis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  <a:b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sleepLevel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millis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() &gt;=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lastWarningTime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60000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S_bluetooth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졸지 말라고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경보하는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음성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단계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==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전화 권고 음성</a:t>
            </a:r>
          </a:p>
          <a:p>
            <a:pPr lvl="0">
              <a:defRPr/>
            </a:pP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lastWarningTime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millis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장시간 운전 시간 체크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loop </a:t>
            </a:r>
          </a:p>
          <a:p>
            <a:pPr lvl="0">
              <a:defRPr/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millis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() -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startTime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7200000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 //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운전시간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시간 후 장시간 운전 경고 알림</a:t>
            </a:r>
          </a:p>
          <a:p>
            <a:pPr lvl="0">
              <a:defRPr/>
            </a:pP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S_bluetooth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 //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장시간 운전 경고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알림장시간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운전 경고 알림</a:t>
            </a:r>
          </a:p>
          <a:p>
            <a:pPr lvl="0">
              <a:defRPr/>
            </a:pP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startTime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7200000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779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C3D9D16-8AC5-4545-A846-D7BB0301ED9C}"/>
              </a:ext>
            </a:extLst>
          </p:cNvPr>
          <p:cNvSpPr txBox="1"/>
          <p:nvPr/>
        </p:nvSpPr>
        <p:spPr>
          <a:xfrm>
            <a:off x="0" y="89096"/>
            <a:ext cx="2763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3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Safe Driving Helper</a:t>
            </a:r>
            <a:endParaRPr lang="ko-KR" altLang="en-US" sz="1400" b="1" spc="3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890079B-E540-AD44-B2A1-A4044376533F}"/>
              </a:ext>
            </a:extLst>
          </p:cNvPr>
          <p:cNvSpPr txBox="1"/>
          <p:nvPr/>
        </p:nvSpPr>
        <p:spPr>
          <a:xfrm>
            <a:off x="8611680" y="309375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1"/>
                </a:solidFill>
              </a:rPr>
              <a:t>Function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xmlns="" id="{96110625-2B85-A14A-A2F7-FDA22F71B7BC}"/>
              </a:ext>
            </a:extLst>
          </p:cNvPr>
          <p:cNvCxnSpPr>
            <a:cxnSpLocks/>
          </p:cNvCxnSpPr>
          <p:nvPr/>
        </p:nvCxnSpPr>
        <p:spPr>
          <a:xfrm>
            <a:off x="10950451" y="617152"/>
            <a:ext cx="101089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08D017A-1CE0-4D4D-ADC4-279C649DA070}"/>
              </a:ext>
            </a:extLst>
          </p:cNvPr>
          <p:cNvSpPr txBox="1"/>
          <p:nvPr/>
        </p:nvSpPr>
        <p:spPr>
          <a:xfrm>
            <a:off x="10893869" y="259460"/>
            <a:ext cx="1171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000" dirty="0" smtClean="0">
                <a:solidFill>
                  <a:schemeClr val="bg1"/>
                </a:solidFill>
              </a:rPr>
              <a:t>Flexibility</a:t>
            </a:r>
            <a:endParaRPr kumimoji="1" lang="x-none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A212A7C-0711-CE43-AA3D-EC21A3585320}"/>
              </a:ext>
            </a:extLst>
          </p:cNvPr>
          <p:cNvSpPr txBox="1"/>
          <p:nvPr/>
        </p:nvSpPr>
        <p:spPr>
          <a:xfrm>
            <a:off x="9491805" y="317612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400" dirty="0" smtClean="0">
                <a:solidFill>
                  <a:schemeClr val="bg1"/>
                </a:solidFill>
              </a:rPr>
              <a:t>Design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6A3E28F-4977-3D42-9079-08DDFE6F2E90}"/>
              </a:ext>
            </a:extLst>
          </p:cNvPr>
          <p:cNvSpPr txBox="1"/>
          <p:nvPr/>
        </p:nvSpPr>
        <p:spPr>
          <a:xfrm>
            <a:off x="10278305" y="317612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400" dirty="0" smtClean="0">
                <a:solidFill>
                  <a:schemeClr val="bg1"/>
                </a:solidFill>
              </a:rPr>
              <a:t>Code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F661387-0B72-544A-BEE2-D8D5E0E2EBDB}"/>
              </a:ext>
            </a:extLst>
          </p:cNvPr>
          <p:cNvSpPr txBox="1"/>
          <p:nvPr/>
        </p:nvSpPr>
        <p:spPr>
          <a:xfrm>
            <a:off x="10458953" y="6180699"/>
            <a:ext cx="158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400" dirty="0">
                <a:solidFill>
                  <a:schemeClr val="bg1"/>
                </a:solidFill>
              </a:rPr>
              <a:t>Thank You.</a:t>
            </a:r>
            <a:endParaRPr kumimoji="1" lang="x-none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404" y="2020366"/>
            <a:ext cx="9918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초음파 센서의 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 유효 거리가  </a:t>
            </a:r>
            <a:r>
              <a:rPr lang="en-US" altLang="ko-KR" dirty="0" smtClean="0"/>
              <a:t>2m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해결방안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실측거리를 줄여서 영상을 제작했다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장시간 운전음성 시간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시간 후 음성이 나오게 설정했다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해결방안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시간상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 후 음성이 나오도록 설정했다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공기측정 장소</a:t>
            </a:r>
            <a:r>
              <a:rPr lang="en-US" altLang="ko-KR" dirty="0" smtClean="0"/>
              <a:t>: LAB</a:t>
            </a:r>
            <a:r>
              <a:rPr lang="ko-KR" altLang="en-US" dirty="0" smtClean="0"/>
              <a:t>실 내의 이산화 탄소를 바꾸기에 많은 시간이 필요했다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해결방안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입김을 통해 이산화탄소가 높을 때의 상황을 구현했다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4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C3D9D16-8AC5-4545-A846-D7BB0301ED9C}"/>
              </a:ext>
            </a:extLst>
          </p:cNvPr>
          <p:cNvSpPr txBox="1"/>
          <p:nvPr/>
        </p:nvSpPr>
        <p:spPr>
          <a:xfrm>
            <a:off x="0" y="89096"/>
            <a:ext cx="2763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3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Safe Driving Helper</a:t>
            </a:r>
            <a:endParaRPr lang="ko-KR" altLang="en-US" sz="1400" b="1" spc="3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890079B-E540-AD44-B2A1-A4044376533F}"/>
              </a:ext>
            </a:extLst>
          </p:cNvPr>
          <p:cNvSpPr txBox="1"/>
          <p:nvPr/>
        </p:nvSpPr>
        <p:spPr>
          <a:xfrm>
            <a:off x="8611680" y="309375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1"/>
                </a:solidFill>
              </a:rPr>
              <a:t>Function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xmlns="" id="{96110625-2B85-A14A-A2F7-FDA22F71B7BC}"/>
              </a:ext>
            </a:extLst>
          </p:cNvPr>
          <p:cNvCxnSpPr>
            <a:cxnSpLocks/>
          </p:cNvCxnSpPr>
          <p:nvPr/>
        </p:nvCxnSpPr>
        <p:spPr>
          <a:xfrm>
            <a:off x="10950451" y="617152"/>
            <a:ext cx="589273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08D017A-1CE0-4D4D-ADC4-279C649DA070}"/>
              </a:ext>
            </a:extLst>
          </p:cNvPr>
          <p:cNvSpPr txBox="1"/>
          <p:nvPr/>
        </p:nvSpPr>
        <p:spPr>
          <a:xfrm>
            <a:off x="10893869" y="259460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000" dirty="0" smtClean="0">
                <a:solidFill>
                  <a:schemeClr val="bg1"/>
                </a:solidFill>
              </a:rPr>
              <a:t>Limit</a:t>
            </a:r>
            <a:endParaRPr kumimoji="1" lang="x-none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A212A7C-0711-CE43-AA3D-EC21A3585320}"/>
              </a:ext>
            </a:extLst>
          </p:cNvPr>
          <p:cNvSpPr txBox="1"/>
          <p:nvPr/>
        </p:nvSpPr>
        <p:spPr>
          <a:xfrm>
            <a:off x="9491805" y="317612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400" dirty="0" smtClean="0">
                <a:solidFill>
                  <a:schemeClr val="bg1"/>
                </a:solidFill>
              </a:rPr>
              <a:t>Design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6A3E28F-4977-3D42-9079-08DDFE6F2E90}"/>
              </a:ext>
            </a:extLst>
          </p:cNvPr>
          <p:cNvSpPr txBox="1"/>
          <p:nvPr/>
        </p:nvSpPr>
        <p:spPr>
          <a:xfrm>
            <a:off x="10278305" y="317612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400" dirty="0" smtClean="0">
                <a:solidFill>
                  <a:schemeClr val="bg1"/>
                </a:solidFill>
              </a:rPr>
              <a:t>Code</a:t>
            </a:r>
            <a:endParaRPr kumimoji="1" lang="x-none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F661387-0B72-544A-BEE2-D8D5E0E2EBDB}"/>
              </a:ext>
            </a:extLst>
          </p:cNvPr>
          <p:cNvSpPr txBox="1"/>
          <p:nvPr/>
        </p:nvSpPr>
        <p:spPr>
          <a:xfrm>
            <a:off x="10458953" y="6180699"/>
            <a:ext cx="158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400" dirty="0">
                <a:solidFill>
                  <a:schemeClr val="bg1"/>
                </a:solidFill>
              </a:rPr>
              <a:t>Thank You.</a:t>
            </a:r>
            <a:endParaRPr kumimoji="1" lang="x-none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1795" y="1524000"/>
            <a:ext cx="489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</a:t>
            </a:r>
            <a:r>
              <a:rPr lang="en-US" altLang="ko-KR" dirty="0" smtClean="0"/>
              <a:t>+++++++++++++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2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237</Words>
  <Application>Microsoft Office PowerPoint</Application>
  <PresentationFormat>와이드스크린</PresentationFormat>
  <Paragraphs>144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AL BAYAN PLAIN</vt:lpstr>
      <vt:lpstr>Al Nile</vt:lpstr>
      <vt:lpstr>Apple SD Gothic Neo</vt:lpstr>
      <vt:lpstr>Dotum</vt:lpstr>
      <vt:lpstr>맑은 고딕</vt:lpstr>
      <vt:lpstr>Batang</vt:lpstr>
      <vt:lpstr>Arial</vt:lpstr>
      <vt:lpstr>Calibri</vt:lpstr>
      <vt:lpstr>Calibri Light</vt:lpstr>
      <vt:lpstr>Consolas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조수연</dc:creator>
  <cp:lastModifiedBy>n0109386@outlook.kr</cp:lastModifiedBy>
  <cp:revision>21</cp:revision>
  <dcterms:created xsi:type="dcterms:W3CDTF">2021-10-21T03:15:11Z</dcterms:created>
  <dcterms:modified xsi:type="dcterms:W3CDTF">2021-12-16T12:39:15Z</dcterms:modified>
</cp:coreProperties>
</file>