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60" r:id="rId6"/>
    <p:sldId id="259" r:id="rId7"/>
    <p:sldId id="268" r:id="rId8"/>
    <p:sldId id="267" r:id="rId9"/>
    <p:sldId id="261" r:id="rId10"/>
    <p:sldId id="262" r:id="rId11"/>
    <p:sldId id="263" r:id="rId12"/>
    <p:sldId id="265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69CF0-A068-4028-A78C-F1874EA0EBE4}" v="5" dt="2023-06-11T09:47:36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7C90B-F8C6-4751-9878-5D6FF8824A69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63EA6-7655-4D36-BDD5-6343F5A8E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0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3898B-41FB-4117-9F0D-21EDD3D31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0108"/>
            <a:ext cx="9144000" cy="1288328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51E97E-EC42-4D18-82AB-6532C46C0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3863"/>
            <a:ext cx="9144000" cy="58995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A17BC-FF79-43C7-801B-006FC192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881F-84C3-450D-AC1F-AE56876F7B74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ADE37-3B15-4A20-945E-B2D3DC9A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EC842-0E6E-4AD1-AD01-D6CAFB2F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079275-C50B-4793-9E54-C54671830C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</a:blip>
          <a:stretch>
            <a:fillRect/>
          </a:stretch>
        </p:blipFill>
        <p:spPr>
          <a:xfrm>
            <a:off x="173676" y="843148"/>
            <a:ext cx="5891144" cy="5094391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0C9212F6-76DC-482D-B5AD-A37DE5434F63}"/>
              </a:ext>
            </a:extLst>
          </p:cNvPr>
          <p:cNvSpPr txBox="1">
            <a:spLocks/>
          </p:cNvSpPr>
          <p:nvPr/>
        </p:nvSpPr>
        <p:spPr>
          <a:xfrm>
            <a:off x="1524000" y="4720701"/>
            <a:ext cx="9144000" cy="750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4842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189-0607-443E-BB7E-B12937ED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4B9C4-8BED-4AFA-AAFD-E16D3BBD7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8C58F1-0D67-41CA-B8E9-15B2F37C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32EA-E796-4448-80D4-A551CEBB9EE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01F87-FFA5-42A3-AE2F-8332ABF7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934CD0-0746-4D42-88EC-0D715DDD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99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013110-D8A0-4068-A144-6F2A07CE7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81AE1D-B0D6-4275-BA2A-5AB04386A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6EC38-77E4-49AE-A2B2-09C784CD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807AA-ED84-4D0F-91C7-29B1A764A9B2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3D7BA-0BDB-4E19-89F4-B3DBBF7A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0EDE7-1FEA-4860-A38B-288F4CE4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1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369C-6407-45E1-A976-A980EFD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524FF-1D78-4593-8D14-D8EB8FF2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2"/>
            <a:ext cx="10515600" cy="50026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5ED5D-D130-4079-A20D-47D50917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76555-5002-4BFA-AE1D-8D1F44E8D39C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475E5-073E-4DA7-A37D-5C8EFF58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7F2AF-F1CF-42EC-8C4F-71689A7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00ABC0-4ED9-4610-A691-6746A1F8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52" y="578862"/>
            <a:ext cx="1398421" cy="9645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988ED-C7D5-4348-A4BC-E4E6EBAA0513}"/>
              </a:ext>
            </a:extLst>
          </p:cNvPr>
          <p:cNvSpPr/>
          <p:nvPr/>
        </p:nvSpPr>
        <p:spPr>
          <a:xfrm flipH="1">
            <a:off x="838198" y="1054338"/>
            <a:ext cx="9753602" cy="82800"/>
          </a:xfrm>
          <a:prstGeom prst="rect">
            <a:avLst/>
          </a:prstGeom>
          <a:gradFill flip="none" rotWithShape="1">
            <a:gsLst>
              <a:gs pos="0">
                <a:srgbClr val="9E1815"/>
              </a:gs>
              <a:gs pos="74000">
                <a:srgbClr val="9E1815">
                  <a:alpha val="80000"/>
                </a:srgbClr>
              </a:gs>
              <a:gs pos="83000">
                <a:srgbClr val="9E1815">
                  <a:alpha val="60000"/>
                </a:srgbClr>
              </a:gs>
              <a:gs pos="100000">
                <a:srgbClr val="9E1815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68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3FDE3-5A3A-44AF-80A5-5218196C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8925C8-AEFB-44B0-BFD6-21DD1063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4CA2D-B427-4B9F-A570-AB1B10D5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8AC8-7EDA-4F2D-B174-79CDB2CE1D6F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FA4D7-1F15-4E0F-91D1-4BE9DE6C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AEAB6-BB0E-4440-BF53-1EF087A2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336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6369C-6407-45E1-A976-A980EFD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524FF-1D78-4593-8D14-D8EB8FF2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2"/>
            <a:ext cx="5180556" cy="50026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5ED5D-D130-4079-A20D-47D50917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2289-5353-4DB6-B84B-28BC20FCC3F2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8475E5-073E-4DA7-A37D-5C8EFF58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7F2AF-F1CF-42EC-8C4F-71689A78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00ABC0-4ED9-4610-A691-6746A1F8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52" y="578862"/>
            <a:ext cx="1398421" cy="9645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70988ED-C7D5-4348-A4BC-E4E6EBAA0513}"/>
              </a:ext>
            </a:extLst>
          </p:cNvPr>
          <p:cNvSpPr/>
          <p:nvPr/>
        </p:nvSpPr>
        <p:spPr>
          <a:xfrm flipH="1">
            <a:off x="838198" y="1054338"/>
            <a:ext cx="9753602" cy="82800"/>
          </a:xfrm>
          <a:prstGeom prst="rect">
            <a:avLst/>
          </a:prstGeom>
          <a:gradFill flip="none" rotWithShape="1">
            <a:gsLst>
              <a:gs pos="0">
                <a:srgbClr val="9E1815"/>
              </a:gs>
              <a:gs pos="74000">
                <a:srgbClr val="9E1815">
                  <a:alpha val="80000"/>
                </a:srgbClr>
              </a:gs>
              <a:gs pos="83000">
                <a:srgbClr val="9E1815">
                  <a:alpha val="60000"/>
                </a:srgbClr>
              </a:gs>
              <a:gs pos="100000">
                <a:srgbClr val="9E1815">
                  <a:alpha val="4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F33A769-B2C4-3176-C8DC-234D18910A7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3244" y="1174282"/>
            <a:ext cx="5180556" cy="500268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56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95A21-97EB-4509-8C7A-9C786C35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6A0AD-C590-4DF4-8826-11CE3A9D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C54F15-324F-4CB2-9BC1-559F5831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FF227-0654-47CC-A2EC-11E87632C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1D88B-0103-48B1-9EAE-194AA1211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6B47F3-B5D1-40A9-BC86-D02D2EC4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EFEA-251A-489B-ACAF-E1726F9086B1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BE3379-DFAD-403F-B84D-D91172E1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A8601-3E2F-4F4E-8F6A-6EF19938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5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63AA8-73EF-4110-B292-73C4D5B4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928582-B3D0-42FB-BCD5-441E059A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765D2-6110-4209-A1AF-C90FBB2A6DC8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23A18A-D860-4C2B-B7FE-C348ACFE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CCE901-A9E0-4575-A524-70FD4020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89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DDE2BE-E250-4022-B6F8-A7E8AF14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B2F6-4B3D-4C37-96DD-59C6FE5A99DB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2FE037-3C5C-4504-BA36-DFADA77A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80DBF-87A4-40DB-B01D-51C7EC87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6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B585E-5042-4375-BB30-7DFBE7F8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CA071F-FF81-46F7-A07C-ED0C0D7B8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18D65F-1AFF-498C-BE72-939BFE065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81473-8736-48D7-AB67-DEC991DA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7CD56-4527-4CD5-9043-E73E9B5D0A20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6DE6A-50CD-40CB-8789-ED0EEC8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52D38-F770-458A-AAAA-8083DD10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05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67DB8-373A-4E8A-9743-B78597B6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0F0FD2-A851-46C6-97BF-E17F743E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0210BA-C73B-4D4A-9980-266AB259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26D8AC-C400-4B7B-A862-68BE96B85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0DC1E-D708-40EE-871D-848D782903DC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3D2F0-7989-4EC0-B74F-DC88942A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E66C3-4348-4D36-B24F-8B5E3692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9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868070-0F12-4C03-B4DC-1B843040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98A9D-6173-4E94-A6A4-9D10075B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341A0D-5D3D-4EDE-8646-C7417A150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DFC3C-0EE5-4855-8115-8EB38469BD68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17E3A-0AEB-42EC-9E57-49C11FFD4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4554EF-1A66-4C09-B427-91AD31817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60516-256D-434A-A261-9E899537BE7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access.thecvf.com/content/CVPR2021/papers/Bhat_AdaBins_Depth_Estimation_Using_Adaptive_Bins_CVPR_2021_pap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8A980-1FBF-BB29-056B-3A00826C1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Monocular Depth Estimation Model</a:t>
            </a:r>
            <a:r>
              <a:rPr lang="ko-KR" altLang="en-US" dirty="0"/>
              <a:t>의</a:t>
            </a:r>
            <a:br>
              <a:rPr lang="en-US" altLang="ko-KR" dirty="0"/>
            </a:br>
            <a:r>
              <a:rPr lang="ko-KR" altLang="en-US" dirty="0"/>
              <a:t>경량화 연구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5D365A-3B94-F8E2-3FCE-933311C87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2019103980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송민철</a:t>
            </a:r>
          </a:p>
        </p:txBody>
      </p:sp>
    </p:spTree>
    <p:extLst>
      <p:ext uri="{BB962C8B-B14F-4D97-AF65-F5344CB8AC3E}">
        <p14:creationId xmlns:p14="http://schemas.microsoft.com/office/powerpoint/2010/main" val="67559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C02C6-4B2F-D643-18FE-B6F9645F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95542-4C85-63B1-A078-3D0AA893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모델 크기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모델 동작 속도 </a:t>
            </a:r>
            <a:r>
              <a:rPr lang="en-US" altLang="ko-KR" dirty="0"/>
              <a:t>(valid set)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200" dirty="0"/>
              <a:t>용량 </a:t>
            </a:r>
            <a:r>
              <a:rPr lang="en-US" altLang="ko-KR" sz="2200" dirty="0"/>
              <a:t>3</a:t>
            </a:r>
            <a:r>
              <a:rPr lang="ko-KR" altLang="en-US" sz="2200" dirty="0"/>
              <a:t>배</a:t>
            </a:r>
            <a:r>
              <a:rPr lang="en-US" altLang="ko-KR" sz="2200" dirty="0"/>
              <a:t>, </a:t>
            </a:r>
            <a:r>
              <a:rPr lang="ko-KR" altLang="en-US" sz="2200" dirty="0"/>
              <a:t>속도 </a:t>
            </a:r>
            <a:r>
              <a:rPr lang="en-US" altLang="ko-KR" sz="2200" dirty="0"/>
              <a:t>2</a:t>
            </a:r>
            <a:r>
              <a:rPr lang="ko-KR" altLang="en-US" sz="2200" dirty="0"/>
              <a:t>배 정도 감소</a:t>
            </a:r>
            <a:endParaRPr lang="en-US" altLang="ko-KR" sz="22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1D7A8-F634-C8B7-0B36-EB6CCECC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D4B542B5-7368-BA66-42A1-23FECF886E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188682"/>
              </p:ext>
            </p:extLst>
          </p:nvPr>
        </p:nvGraphicFramePr>
        <p:xfrm>
          <a:off x="1876425" y="1690397"/>
          <a:ext cx="8010525" cy="201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1988" imgH="1474973" progId="Word.Document.12">
                  <p:embed/>
                </p:oleObj>
              </mc:Choice>
              <mc:Fallback>
                <p:oleObj name="Document" r:id="rId2" imgW="5731988" imgH="1474973" progId="Word.Document.12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D4B542B5-7368-BA66-42A1-23FECF886E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76425" y="1690397"/>
                        <a:ext cx="8010525" cy="201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id="{CE43B495-1085-83A8-2945-B124D72BA2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05951"/>
              </p:ext>
            </p:extLst>
          </p:nvPr>
        </p:nvGraphicFramePr>
        <p:xfrm>
          <a:off x="1876425" y="3911923"/>
          <a:ext cx="8010525" cy="2059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731988" imgH="1477133" progId="Word.Document.12">
                  <p:embed/>
                </p:oleObj>
              </mc:Choice>
              <mc:Fallback>
                <p:oleObj name="Document" r:id="rId4" imgW="5731988" imgH="1477133" progId="Word.Document.12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CE43B495-1085-83A8-2945-B124D72BA2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6425" y="3911923"/>
                        <a:ext cx="8010525" cy="2059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6802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7FAA4-48D0-2A8F-D054-26F4C323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C2504-E1E6-9FDE-8FA6-2CDAB667A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정확도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FDFBBB-6D8C-58DC-140C-32D7BA83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2D280FD-4BC9-1998-BA4D-76A9483F58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076690"/>
              </p:ext>
            </p:extLst>
          </p:nvPr>
        </p:nvGraphicFramePr>
        <p:xfrm>
          <a:off x="935038" y="1922463"/>
          <a:ext cx="10269537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1988" imgH="1474973" progId="Word.Document.12">
                  <p:embed/>
                </p:oleObj>
              </mc:Choice>
              <mc:Fallback>
                <p:oleObj name="Document" r:id="rId2" imgW="5731988" imgH="1474973" progId="Word.Document.12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52D280FD-4BC9-1998-BA4D-76A9483F58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5038" y="1922463"/>
                        <a:ext cx="10269537" cy="264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55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29748-964C-C514-C25C-10D14112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2CF71D-B328-6C5B-FA36-A3437488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394C424-36F6-86C3-688E-482E1D96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77503"/>
              </p:ext>
            </p:extLst>
          </p:nvPr>
        </p:nvGraphicFramePr>
        <p:xfrm>
          <a:off x="7594600" y="1509784"/>
          <a:ext cx="3263900" cy="254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4151307726"/>
                    </a:ext>
                  </a:extLst>
                </a:gridCol>
                <a:gridCol w="1631950">
                  <a:extLst>
                    <a:ext uri="{9D8B030D-6E8A-4147-A177-3AD203B41FA5}">
                      <a16:colId xmlns:a16="http://schemas.microsoft.com/office/drawing/2014/main" val="2803797755"/>
                    </a:ext>
                  </a:extLst>
                </a:gridCol>
              </a:tblGrid>
              <a:tr h="127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B5 + No Quantization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B5 + bfloat16 Quantization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374421"/>
                  </a:ext>
                </a:extLst>
              </a:tr>
              <a:tr h="127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 + No Quantization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B0 + bfloat16 Quantization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033797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70B8763C-7E13-60B0-357F-FCC87B1F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4067"/>
            <a:ext cx="6548120" cy="5180012"/>
          </a:xfrm>
          <a:prstGeom prst="rect">
            <a:avLst/>
          </a:prstGeom>
        </p:spPr>
      </p:pic>
      <p:pic>
        <p:nvPicPr>
          <p:cNvPr id="5" name="그림 4" descr="실내, 가구, 의자, 교실이(가) 표시된 사진&#10;&#10;자동 생성된 설명">
            <a:extLst>
              <a:ext uri="{FF2B5EF4-FFF2-40B4-BE49-F238E27FC236}">
                <a16:creationId xmlns:a16="http://schemas.microsoft.com/office/drawing/2014/main" id="{A8AD49E9-24D4-B1FB-88CE-1CFDB5AC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137" y="4268153"/>
            <a:ext cx="2653876" cy="19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EC245BD-D75C-98DB-EE4C-0817802CD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74"/>
          <a:stretch/>
        </p:blipFill>
        <p:spPr>
          <a:xfrm>
            <a:off x="3216866" y="4647587"/>
            <a:ext cx="5914879" cy="20722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BE820AC-739E-D5D5-955F-44024F6F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1E0DB-8840-F17E-E666-855A92E8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2"/>
            <a:ext cx="10515600" cy="358625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</a:pPr>
            <a:r>
              <a:rPr lang="ko-KR" altLang="en-US" dirty="0"/>
              <a:t>다른 </a:t>
            </a:r>
            <a:r>
              <a:rPr lang="en-US" altLang="ko-KR" dirty="0"/>
              <a:t>task</a:t>
            </a:r>
            <a:r>
              <a:rPr lang="ko-KR" altLang="en-US" dirty="0"/>
              <a:t>로 확장</a:t>
            </a:r>
            <a:endParaRPr lang="en-US" altLang="ko-KR" dirty="0"/>
          </a:p>
          <a:p>
            <a:pPr lvl="1">
              <a:lnSpc>
                <a:spcPct val="115000"/>
              </a:lnSpc>
            </a:pPr>
            <a:r>
              <a:rPr lang="ko-KR" altLang="en-US" dirty="0"/>
              <a:t>현재 </a:t>
            </a:r>
            <a:r>
              <a:rPr lang="en-US" altLang="ko-KR" dirty="0"/>
              <a:t>lab</a:t>
            </a:r>
            <a:r>
              <a:rPr lang="ko-KR" altLang="en-US" dirty="0"/>
              <a:t>에서 </a:t>
            </a:r>
            <a:r>
              <a:rPr lang="en-US" altLang="ko-KR" dirty="0"/>
              <a:t>CT image</a:t>
            </a:r>
            <a:r>
              <a:rPr lang="ko-KR" altLang="en-US" dirty="0"/>
              <a:t>를 이용한 </a:t>
            </a:r>
            <a:r>
              <a:rPr lang="en-US" altLang="ko-KR" dirty="0"/>
              <a:t>3D segmentation medical AI</a:t>
            </a:r>
            <a:r>
              <a:rPr lang="ko-KR" altLang="en-US" dirty="0"/>
              <a:t>를 연구 중</a:t>
            </a:r>
            <a:endParaRPr lang="en-US" altLang="ko-KR" dirty="0"/>
          </a:p>
          <a:p>
            <a:pPr lvl="1">
              <a:lnSpc>
                <a:spcPct val="115000"/>
              </a:lnSpc>
            </a:pPr>
            <a:r>
              <a:rPr lang="ko-KR" altLang="en-US" dirty="0"/>
              <a:t>입력 크기가 </a:t>
            </a:r>
            <a:r>
              <a:rPr lang="ko-KR" altLang="en-US"/>
              <a:t>커서 추론이 </a:t>
            </a:r>
            <a:r>
              <a:rPr lang="ko-KR" altLang="en-US" dirty="0"/>
              <a:t>오래 걸리는데</a:t>
            </a:r>
            <a:r>
              <a:rPr lang="en-US" altLang="ko-KR" dirty="0"/>
              <a:t>, </a:t>
            </a:r>
            <a:r>
              <a:rPr lang="ko-KR" altLang="en-US" dirty="0"/>
              <a:t>경량화 기법을 사용하면 꽤 효과적일 것</a:t>
            </a:r>
            <a:endParaRPr lang="en-US" altLang="ko-KR" dirty="0"/>
          </a:p>
          <a:p>
            <a:pPr>
              <a:lnSpc>
                <a:spcPct val="115000"/>
              </a:lnSpc>
            </a:pPr>
            <a:r>
              <a:rPr lang="ko-KR" altLang="en-US" dirty="0"/>
              <a:t>추가적인 </a:t>
            </a:r>
            <a:r>
              <a:rPr lang="en-US" altLang="ko-KR" dirty="0"/>
              <a:t>method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>
              <a:lnSpc>
                <a:spcPct val="115000"/>
              </a:lnSpc>
            </a:pPr>
            <a:r>
              <a:rPr lang="en-US" altLang="ko-KR" dirty="0"/>
              <a:t>Feature map </a:t>
            </a:r>
            <a:r>
              <a:rPr lang="ko-KR" altLang="en-US" dirty="0"/>
              <a:t>기반 </a:t>
            </a:r>
            <a:r>
              <a:rPr lang="en-US" altLang="ko-KR" dirty="0"/>
              <a:t>knowledge distillation</a:t>
            </a:r>
          </a:p>
          <a:p>
            <a:pPr lvl="2">
              <a:lnSpc>
                <a:spcPct val="115000"/>
              </a:lnSpc>
            </a:pP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Chen,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Guobin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et al. "Learning efficient object detection models with knowledge distillation." Advances in neural information processing systems 30 (2017).</a:t>
            </a:r>
            <a:endParaRPr lang="en-US" altLang="ko-KR" sz="1800" dirty="0"/>
          </a:p>
          <a:p>
            <a:pPr lvl="1">
              <a:lnSpc>
                <a:spcPct val="115000"/>
              </a:lnSpc>
            </a:pPr>
            <a:r>
              <a:rPr lang="en-US" altLang="ko-KR" dirty="0"/>
              <a:t>Structured pruning </a:t>
            </a:r>
          </a:p>
          <a:p>
            <a:pPr lvl="2">
              <a:lnSpc>
                <a:spcPct val="115000"/>
              </a:lnSpc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Molchanov,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Pavlo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, et al. "Pruning convolutional neural networks for resource efficient inference."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arXiv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 preprint arXiv:1611.06440 (2016).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lvl="2">
              <a:lnSpc>
                <a:spcPct val="115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39A58-F242-61FF-06B7-50FC1ED4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9BB8C-7D9C-9ADA-72F4-83AF252B6F2E}"/>
              </a:ext>
            </a:extLst>
          </p:cNvPr>
          <p:cNvSpPr txBox="1"/>
          <p:nvPr/>
        </p:nvSpPr>
        <p:spPr>
          <a:xfrm>
            <a:off x="3277826" y="6343490"/>
            <a:ext cx="12939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/>
              <a:t>C * 512 * 512</a:t>
            </a:r>
          </a:p>
          <a:p>
            <a:pPr algn="ctr"/>
            <a:r>
              <a:rPr lang="en-US" altLang="ko-KR" sz="1300" dirty="0"/>
              <a:t>(C = 200~700)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423984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70408-AFFF-15DD-34C1-45ABE30C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Baseline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2B832-8DD0-19D7-B0FB-F3D6BAF3A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22222"/>
                </a:solidFill>
              </a:rPr>
              <a:t>Monocular Depth Estimation: </a:t>
            </a:r>
            <a:r>
              <a:rPr lang="ko-KR" altLang="en-US" dirty="0">
                <a:solidFill>
                  <a:srgbClr val="222222"/>
                </a:solidFill>
              </a:rPr>
              <a:t>사진 한 장만을 이용해서</a:t>
            </a:r>
            <a:br>
              <a:rPr lang="en-US" altLang="ko-KR" dirty="0">
                <a:solidFill>
                  <a:srgbClr val="222222"/>
                </a:solidFill>
              </a:rPr>
            </a:br>
            <a:r>
              <a:rPr lang="ko-KR" altLang="en-US" dirty="0">
                <a:solidFill>
                  <a:srgbClr val="222222"/>
                </a:solidFill>
              </a:rPr>
              <a:t>각 픽셀의 </a:t>
            </a:r>
            <a:r>
              <a:rPr lang="en-US" altLang="ko-KR" dirty="0">
                <a:solidFill>
                  <a:srgbClr val="222222"/>
                </a:solidFill>
              </a:rPr>
              <a:t>depth </a:t>
            </a:r>
            <a:r>
              <a:rPr lang="ko-KR" altLang="en-US" dirty="0">
                <a:solidFill>
                  <a:srgbClr val="222222"/>
                </a:solidFill>
              </a:rPr>
              <a:t>값을 추정하는 </a:t>
            </a:r>
            <a:r>
              <a:rPr lang="en-US" altLang="ko-KR" dirty="0">
                <a:solidFill>
                  <a:srgbClr val="222222"/>
                </a:solidFill>
              </a:rPr>
              <a:t>task</a:t>
            </a:r>
          </a:p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Bhat, Shariq Farooq,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Ibraheem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Alhashim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Peter Wonka. "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Adabins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Depth estimation using adaptive bins." </a:t>
            </a:r>
            <a:r>
              <a:rPr lang="en-US" altLang="ko-KR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</a:p>
          <a:p>
            <a:pPr lvl="1"/>
            <a:r>
              <a:rPr lang="en-US" altLang="ko-KR" dirty="0">
                <a:hlinkClick r:id="rId2"/>
              </a:rPr>
              <a:t>http://openaccess.thecvf.com/content/CVPR2021/papers/Bhat_AdaBins_Depth_Estimation_Using_Adaptive_Bins_CVPR_2021_paper.pdf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6D8A-93E9-CC0D-4980-054E3B28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16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D7E45-8324-80F1-34EE-029CD7AA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5AD57-1F16-7A52-056E-88DBAC12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42FEDBEF-FC9D-F04D-6D14-362C5AB2E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Encoder: EfficientNet-B5</a:t>
            </a:r>
          </a:p>
          <a:p>
            <a:r>
              <a:rPr lang="en-US" altLang="ko-KR" sz="2200" dirty="0"/>
              <a:t>Decoder: CNN </a:t>
            </a:r>
            <a:r>
              <a:rPr lang="ko-KR" altLang="en-US" sz="2200" dirty="0"/>
              <a:t>기반 </a:t>
            </a:r>
            <a:r>
              <a:rPr lang="en-US" altLang="ko-KR" sz="2200" dirty="0"/>
              <a:t>upscaling net</a:t>
            </a:r>
          </a:p>
          <a:p>
            <a:r>
              <a:rPr lang="en-US" altLang="ko-KR" sz="2200" dirty="0" err="1"/>
              <a:t>mViT</a:t>
            </a:r>
            <a:r>
              <a:rPr lang="en-US" altLang="ko-KR" sz="2200" dirty="0"/>
              <a:t>: Transformer </a:t>
            </a:r>
            <a:r>
              <a:rPr lang="ko-KR" altLang="en-US" sz="2200" dirty="0"/>
              <a:t>기반 </a:t>
            </a:r>
            <a:r>
              <a:rPr lang="en-US" altLang="ko-KR" sz="2200" dirty="0"/>
              <a:t>layer</a:t>
            </a:r>
          </a:p>
          <a:p>
            <a:r>
              <a:rPr lang="en-US" altLang="ko-KR" sz="2200" dirty="0"/>
              <a:t>1. depth</a:t>
            </a:r>
            <a:r>
              <a:rPr lang="ko-KR" altLang="en-US" sz="2200" dirty="0"/>
              <a:t> 값을 </a:t>
            </a:r>
            <a:r>
              <a:rPr lang="en-US" altLang="ko-KR" sz="2200" dirty="0"/>
              <a:t>N</a:t>
            </a:r>
            <a:r>
              <a:rPr lang="ko-KR" altLang="en-US" sz="2200" dirty="0"/>
              <a:t>개 구간</a:t>
            </a:r>
            <a:r>
              <a:rPr lang="en-US" altLang="ko-KR" sz="2200" dirty="0"/>
              <a:t>(bin)</a:t>
            </a:r>
            <a:r>
              <a:rPr lang="ko-KR" altLang="en-US" sz="2200" dirty="0"/>
              <a:t>으로 나누고 각 </a:t>
            </a:r>
            <a:r>
              <a:rPr lang="en-US" altLang="ko-KR" sz="2200" dirty="0"/>
              <a:t>bin</a:t>
            </a:r>
            <a:r>
              <a:rPr lang="ko-KR" altLang="en-US" sz="2200" dirty="0"/>
              <a:t>의 대푯값</a:t>
            </a:r>
            <a:r>
              <a:rPr lang="en-US" altLang="ko-KR" sz="2200" dirty="0"/>
              <a:t>(bin center)</a:t>
            </a:r>
            <a:r>
              <a:rPr lang="ko-KR" altLang="en-US" sz="2200" dirty="0"/>
              <a:t>를 구함</a:t>
            </a:r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한 픽셀에 대해</a:t>
            </a:r>
            <a:r>
              <a:rPr lang="en-US" altLang="ko-KR" sz="2200" dirty="0"/>
              <a:t>, </a:t>
            </a:r>
            <a:r>
              <a:rPr lang="ko-KR" altLang="en-US" sz="2200" dirty="0"/>
              <a:t>픽셀의 </a:t>
            </a:r>
            <a:r>
              <a:rPr lang="en-US" altLang="ko-KR" sz="2200" dirty="0"/>
              <a:t>depth </a:t>
            </a:r>
            <a:r>
              <a:rPr lang="ko-KR" altLang="en-US" sz="2200" dirty="0"/>
              <a:t>값이 각 </a:t>
            </a:r>
            <a:r>
              <a:rPr lang="en-US" altLang="ko-KR" sz="2200" dirty="0"/>
              <a:t>bin</a:t>
            </a:r>
            <a:r>
              <a:rPr lang="ko-KR" altLang="en-US" sz="2200" dirty="0"/>
              <a:t>에 속할 </a:t>
            </a:r>
            <a:r>
              <a:rPr lang="ko-KR" altLang="en-US" sz="2200" dirty="0" err="1"/>
              <a:t>확률값</a:t>
            </a:r>
            <a:r>
              <a:rPr lang="ko-KR" altLang="en-US" sz="2200" dirty="0"/>
              <a:t> </a:t>
            </a:r>
            <a:r>
              <a:rPr lang="en-US" altLang="ko-KR" sz="2200" dirty="0"/>
              <a:t>N</a:t>
            </a:r>
            <a:r>
              <a:rPr lang="ko-KR" altLang="en-US" sz="2200" dirty="0"/>
              <a:t>개를 구함</a:t>
            </a:r>
            <a:endParaRPr lang="en-US" altLang="ko-KR" sz="2200" dirty="0"/>
          </a:p>
          <a:p>
            <a:r>
              <a:rPr lang="en-US" altLang="ko-KR" sz="2200" dirty="0"/>
              <a:t>3. 1</a:t>
            </a:r>
            <a:r>
              <a:rPr lang="ko-KR" altLang="en-US" sz="2200" dirty="0"/>
              <a:t>과 </a:t>
            </a:r>
            <a:r>
              <a:rPr lang="en-US" altLang="ko-KR" sz="2200" dirty="0"/>
              <a:t>2</a:t>
            </a:r>
            <a:r>
              <a:rPr lang="ko-KR" altLang="en-US" sz="2200" dirty="0"/>
              <a:t>의 선형결합으로 최종 </a:t>
            </a:r>
            <a:r>
              <a:rPr lang="en-US" altLang="ko-KR" sz="2200" dirty="0"/>
              <a:t>depth </a:t>
            </a:r>
            <a:r>
              <a:rPr lang="ko-KR" altLang="en-US" sz="2200" dirty="0"/>
              <a:t>값을 구함</a:t>
            </a:r>
            <a:endParaRPr lang="en-US" altLang="ko-KR" sz="2200" dirty="0"/>
          </a:p>
        </p:txBody>
      </p:sp>
      <p:pic>
        <p:nvPicPr>
          <p:cNvPr id="10" name="내용 개체 틀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276A989C-724B-FEBF-E5E1-167B4A0B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29" y="4006804"/>
            <a:ext cx="10004166" cy="197813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9CA08884-07A7-3921-5CAE-250560CA6868}"/>
              </a:ext>
            </a:extLst>
          </p:cNvPr>
          <p:cNvGrpSpPr/>
          <p:nvPr/>
        </p:nvGrpSpPr>
        <p:grpSpPr>
          <a:xfrm>
            <a:off x="2793653" y="5585776"/>
            <a:ext cx="1743445" cy="1182374"/>
            <a:chOff x="2726006" y="5364787"/>
            <a:chExt cx="1743445" cy="1182374"/>
          </a:xfrm>
        </p:grpSpPr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7A2CB682-0741-065D-6B97-CDC4252A60C4}"/>
                </a:ext>
              </a:extLst>
            </p:cNvPr>
            <p:cNvSpPr/>
            <p:nvPr/>
          </p:nvSpPr>
          <p:spPr>
            <a:xfrm rot="5400000">
              <a:off x="2463271" y="5635771"/>
              <a:ext cx="1174125" cy="648655"/>
            </a:xfrm>
            <a:prstGeom prst="trapezoid">
              <a:avLst>
                <a:gd name="adj" fmla="val 66044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다리꼴 11">
              <a:extLst>
                <a:ext uri="{FF2B5EF4-FFF2-40B4-BE49-F238E27FC236}">
                  <a16:creationId xmlns:a16="http://schemas.microsoft.com/office/drawing/2014/main" id="{BF12DF66-A2E5-2114-0732-6555EA22532D}"/>
                </a:ext>
              </a:extLst>
            </p:cNvPr>
            <p:cNvSpPr/>
            <p:nvPr/>
          </p:nvSpPr>
          <p:spPr>
            <a:xfrm rot="16200000">
              <a:off x="3558061" y="5627522"/>
              <a:ext cx="1174125" cy="648655"/>
            </a:xfrm>
            <a:prstGeom prst="trapezoid">
              <a:avLst>
                <a:gd name="adj" fmla="val 67219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2A8D876-2F67-2C07-922C-AA7AFE96A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4661" y="5944229"/>
              <a:ext cx="446135" cy="825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1DB78DF-F006-1F6C-B3E6-67C5B9F402AB}"/>
                </a:ext>
              </a:extLst>
            </p:cNvPr>
            <p:cNvCxnSpPr>
              <a:cxnSpLocks/>
            </p:cNvCxnSpPr>
            <p:nvPr/>
          </p:nvCxnSpPr>
          <p:spPr>
            <a:xfrm>
              <a:off x="3299460" y="5744678"/>
              <a:ext cx="60198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B6FA39C-452F-C6CE-8FEC-5B8C2AD7365B}"/>
                </a:ext>
              </a:extLst>
            </p:cNvPr>
            <p:cNvCxnSpPr>
              <a:cxnSpLocks/>
              <a:stCxn id="11" idx="1"/>
              <a:endCxn id="12" idx="3"/>
            </p:cNvCxnSpPr>
            <p:nvPr/>
          </p:nvCxnSpPr>
          <p:spPr>
            <a:xfrm flipV="1">
              <a:off x="3050333" y="5582797"/>
              <a:ext cx="1094791" cy="443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85D9D76-5EDB-748E-3105-932BCDE61D26}"/>
                </a:ext>
              </a:extLst>
            </p:cNvPr>
            <p:cNvCxnSpPr>
              <a:cxnSpLocks/>
            </p:cNvCxnSpPr>
            <p:nvPr/>
          </p:nvCxnSpPr>
          <p:spPr>
            <a:xfrm>
              <a:off x="2834640" y="5458238"/>
              <a:ext cx="1493520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238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E29E-AC49-036B-4858-AFE0F93D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C5E4-D6B4-3F42-BB6C-4BF0935A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Backbone Replacement </a:t>
            </a:r>
          </a:p>
          <a:p>
            <a:r>
              <a:rPr lang="en-US" altLang="ko-KR" dirty="0"/>
              <a:t>2. Knowledge Distillation</a:t>
            </a:r>
          </a:p>
          <a:p>
            <a:r>
              <a:rPr lang="en-US" altLang="ko-KR" dirty="0"/>
              <a:t>3.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4E1A1-619C-7DB7-E356-3017CEBB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10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F4A1D-CB24-4296-B1BD-A1FF2792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Backbone Replacement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30F38-D6DA-A725-EFC9-789BF098F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EfficientNet-B5 -&gt;B0</a:t>
            </a:r>
          </a:p>
          <a:p>
            <a:r>
              <a:rPr lang="ko-KR" altLang="en-US" dirty="0"/>
              <a:t>학습 전략은 원본 모델과 거의 같음</a:t>
            </a:r>
            <a:endParaRPr lang="en-US" altLang="ko-KR" dirty="0"/>
          </a:p>
          <a:p>
            <a:pPr lvl="1"/>
            <a:r>
              <a:rPr lang="en-US" altLang="ko-KR" dirty="0"/>
              <a:t>Encoder</a:t>
            </a:r>
            <a:r>
              <a:rPr lang="ko-KR" altLang="en-US" dirty="0"/>
              <a:t>는 </a:t>
            </a:r>
            <a:r>
              <a:rPr lang="en-US" altLang="ko-KR" dirty="0"/>
              <a:t>pre-trained</a:t>
            </a:r>
            <a:r>
              <a:rPr lang="ko-KR" altLang="en-US" dirty="0"/>
              <a:t>된 모델을 이용하여 </a:t>
            </a:r>
            <a:r>
              <a:rPr lang="en-US" altLang="ko-KR" dirty="0"/>
              <a:t>transfer learning,</a:t>
            </a:r>
            <a:br>
              <a:rPr lang="en-US" altLang="ko-KR" dirty="0"/>
            </a:br>
            <a:r>
              <a:rPr lang="en-US" altLang="ko-KR" dirty="0"/>
              <a:t>decoder </a:t>
            </a:r>
            <a:r>
              <a:rPr lang="ko-KR" altLang="en-US" dirty="0"/>
              <a:t>및 이후 부분은 처음부터 학습</a:t>
            </a:r>
            <a:endParaRPr lang="en-US" altLang="ko-KR" dirty="0"/>
          </a:p>
          <a:p>
            <a:pPr lvl="1"/>
            <a:r>
              <a:rPr lang="en-US" altLang="ko-KR" dirty="0"/>
              <a:t>Encoder</a:t>
            </a:r>
            <a:r>
              <a:rPr lang="ko-KR" altLang="en-US" dirty="0"/>
              <a:t>의 </a:t>
            </a:r>
            <a:r>
              <a:rPr lang="ko-KR" altLang="en-US" dirty="0" err="1"/>
              <a:t>학습률은</a:t>
            </a:r>
            <a:r>
              <a:rPr lang="ko-KR" altLang="en-US" dirty="0"/>
              <a:t> </a:t>
            </a:r>
            <a:r>
              <a:rPr lang="en-US" altLang="ko-KR" dirty="0"/>
              <a:t>decoder </a:t>
            </a:r>
            <a:r>
              <a:rPr lang="ko-KR" altLang="en-US" dirty="0"/>
              <a:t>및 이후 부분의 </a:t>
            </a:r>
            <a:r>
              <a:rPr lang="en-US" altLang="ko-KR" dirty="0"/>
              <a:t>0.1</a:t>
            </a:r>
            <a:r>
              <a:rPr lang="ko-KR" altLang="en-US" dirty="0"/>
              <a:t>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EFFB6-76F6-624E-9E10-D15FED4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81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85BC8-77B6-AC67-FE87-3F501477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5F4C59-CDE6-9CD7-7871-07DAF22F74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학습이 완료된 원본 모델을 </a:t>
                </a:r>
                <a:r>
                  <a:rPr lang="en-US" altLang="ko-KR" dirty="0"/>
                  <a:t>teacher model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en-US" altLang="ko-KR" dirty="0"/>
                  <a:t>encoder backbone</a:t>
                </a:r>
                <a:r>
                  <a:rPr lang="ko-KR" altLang="en-US" dirty="0"/>
                  <a:t>을 교체한 새로 학습시킬 모델을 </a:t>
                </a:r>
                <a:r>
                  <a:rPr lang="en-US" altLang="ko-KR" dirty="0"/>
                  <a:t>student model</a:t>
                </a:r>
                <a:r>
                  <a:rPr lang="ko-KR" altLang="en-US" dirty="0"/>
                  <a:t>로 삼음</a:t>
                </a:r>
                <a:endParaRPr lang="en-US" altLang="ko-KR" dirty="0"/>
              </a:p>
              <a:p>
                <a:r>
                  <a:rPr lang="ko-KR" altLang="en-US" dirty="0"/>
                  <a:t>전체적인 </a:t>
                </a:r>
                <a:r>
                  <a:rPr lang="en-US" altLang="ko-KR" dirty="0"/>
                  <a:t>loss function </a:t>
                </a:r>
                <a:r>
                  <a:rPr lang="ko-KR" altLang="en-US" dirty="0"/>
                  <a:t>형태</a:t>
                </a:r>
                <a:endParaRPr lang="en-US" altLang="ko-KR" dirty="0"/>
              </a:p>
              <a:p>
                <a:endParaRPr lang="en-US" altLang="ko-KR" sz="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𝑜𝑟𝑖𝑔</m:t>
                          </m:r>
                        </m:sub>
                      </m:sSub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𝑏𝑜𝑢𝑛𝑑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𝑏𝑜𝑢𝑛𝑑</m:t>
                          </m:r>
                        </m:sub>
                      </m:sSub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𝑐𝑒𝑛𝑡𝑒𝑟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𝑐𝑒𝑛𝑡𝑒𝑟</m:t>
                          </m:r>
                        </m:sub>
                      </m:sSub>
                      <m:r>
                        <a:rPr lang="en-US" altLang="ko-KR" sz="2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𝑝𝑟𝑜𝑏</m:t>
                          </m:r>
                        </m:sub>
                      </m:sSub>
                      <m:sSub>
                        <m:sSubPr>
                          <m:ctrlPr>
                            <a:rPr lang="ko-KR" altLang="ko-KR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𝑝𝑟𝑜𝑏</m:t>
                          </m:r>
                        </m:sub>
                      </m:sSub>
                    </m:oMath>
                  </m:oMathPara>
                </a14:m>
                <a:endParaRPr lang="en-US" altLang="ko-KR" sz="2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𝑜𝑟𝑖𝑔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원래 논문에서 사용하던 </a:t>
                </a:r>
                <a:r>
                  <a:rPr lang="en-US" altLang="ko-KR" dirty="0"/>
                  <a:t>loss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𝑏𝑜𝑢𝑛𝑑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𝑐𝑒𝑛𝑡𝑒𝑟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𝑝𝑟𝑜𝑏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각 </a:t>
                </a:r>
                <a:r>
                  <a:rPr lang="en-US" altLang="ko-KR" dirty="0"/>
                  <a:t>loss term</a:t>
                </a:r>
                <a:r>
                  <a:rPr lang="ko-KR" altLang="en-US" dirty="0"/>
                  <a:t>의 비율을 결정하는</a:t>
                </a:r>
                <a:br>
                  <a:rPr lang="en-US" altLang="ko-KR" dirty="0"/>
                </a:br>
                <a:r>
                  <a:rPr lang="ko-KR" altLang="en-US" dirty="0" err="1"/>
                  <a:t>하이퍼파라미터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5F4C59-CDE6-9CD7-7871-07DAF22F7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3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FB39F-160A-6233-F91A-200FF2C2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23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6FFF1-0905-AD11-3915-5B4CC6E9D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1E6248-50E9-D16F-4A45-5F1112C5F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𝑐𝑒𝑛𝑡𝑒𝑟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𝑝𝑟𝑜𝑏</m:t>
                        </m:r>
                      </m:sub>
                    </m:sSub>
                  </m:oMath>
                </a14:m>
                <a:r>
                  <a:rPr lang="en-US" altLang="ko-KR" dirty="0"/>
                  <a:t>: Teacher model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student model</a:t>
                </a:r>
                <a:r>
                  <a:rPr lang="ko-KR" altLang="en-US" dirty="0"/>
                  <a:t>의</a:t>
                </a:r>
                <a:br>
                  <a:rPr lang="en-US" altLang="ko-KR" dirty="0"/>
                </a:br>
                <a:r>
                  <a:rPr lang="en-US" altLang="ko-KR" dirty="0"/>
                  <a:t>bin center, bin prob </a:t>
                </a:r>
                <a:r>
                  <a:rPr lang="ko-KR" altLang="en-US" dirty="0"/>
                  <a:t>차이 이용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𝑐𝑒𝑛𝑡𝑒𝑟</m:t>
                        </m:r>
                      </m:sub>
                    </m:sSub>
                  </m:oMath>
                </a14:m>
                <a:r>
                  <a:rPr lang="en-US" altLang="ko-KR" dirty="0"/>
                  <a:t>: 0~1 </a:t>
                </a:r>
                <a:r>
                  <a:rPr lang="ko-KR" altLang="en-US" dirty="0"/>
                  <a:t>범위로 </a:t>
                </a:r>
                <a:r>
                  <a:rPr lang="ko-KR" altLang="en-US" dirty="0" err="1"/>
                  <a:t>정규화된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Teacher model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bin center vector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student model vector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squared L2 distance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𝑝𝑟𝑜𝑏</m:t>
                        </m:r>
                      </m:sub>
                    </m:sSub>
                  </m:oMath>
                </a14:m>
                <a:r>
                  <a:rPr lang="en-US" altLang="ko-KR" dirty="0"/>
                  <a:t>: Teacher model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bin prob vector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student prob vector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cross entropy</a:t>
                </a:r>
              </a:p>
              <a:p>
                <a:pPr lvl="1"/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𝑐𝑒𝑛𝑡𝑒𝑟</m:t>
                          </m:r>
                        </m:sub>
                      </m:sSub>
                      <m:d>
                        <m:dPr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ko-KR" altLang="ko-KR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ko-KR" altLang="ko-KR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ko-KR" altLang="ko-KR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ko-KR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ko-KR" altLang="ko-KR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ko-KR" altLang="ko-KR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sz="20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ko-KR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1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lang="en-US" altLang="ko-KR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20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ko-KR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ko-KR" sz="20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1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𝐛</m:t>
                                      </m:r>
                                    </m:e>
                                    <m:sub>
                                      <m:r>
                                        <a:rPr lang="en-US" altLang="ko-KR" sz="20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𝑝𝑟𝑜𝑏</m:t>
                          </m:r>
                        </m:sub>
                      </m:sSub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ko-KR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1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ko-KR" altLang="ko-KR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ko-KR" altLang="ko-KR" sz="20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1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0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ko-KR" altLang="ko-KR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ko-KR" altLang="ko-KR" sz="20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b="1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2000" b="1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ko-KR" sz="20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1E6248-50E9-D16F-4A45-5F1112C5F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8149F0-970E-EB0E-AFA2-280DB8BB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53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64CB7-EB57-EAF1-A02E-6B9B35AC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Knowledge Distillation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33C1BF-18C6-2D1D-6B5D-6F7F0DF4B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600" dirty="0"/>
                  <a:t>2. Teacher bound loss term</a:t>
                </a:r>
              </a:p>
              <a:p>
                <a:pPr lvl="1"/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Chen, </a:t>
                </a:r>
                <a:r>
                  <a:rPr lang="en-US" altLang="ko-KR" sz="1800" dirty="0" err="1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Guobin</a:t>
                </a:r>
                <a:r>
                  <a:rPr lang="en-US" altLang="ko-KR" sz="1800" dirty="0">
                    <a:effectLst/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et al. "Learning efficient object detection models with knowledge distillation." Advances in neural information processing systems 30 (2017).</a:t>
                </a:r>
                <a:endParaRPr lang="en-US" altLang="ko-K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𝑏𝑜𝑢𝑛𝑑</m:t>
                          </m:r>
                        </m:sub>
                      </m:sSub>
                      <m:r>
                        <a:rPr lang="en-US" altLang="ko-KR" sz="20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ko-KR" altLang="ko-KR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ko-KR" altLang="ko-KR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ko-KR" altLang="ko-KR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ko-KR" altLang="ko-KR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ko-KR" altLang="ko-KR" sz="20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20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̃"/>
                                                        <m:ctrlPr>
                                                          <a:rPr lang="ko-KR" altLang="ko-KR" sz="20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ko-KR" sz="20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맑은 고딕" panose="020B0503020000020004" pitchFamily="50" charset="-127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;</m:t>
                                                    </m:r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  <m:r>
                                              <a:rPr lang="en-US" altLang="ko-KR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ko-KR" altLang="ko-KR" sz="20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20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ko-KR" altLang="ko-KR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ko-KR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ko-KR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ko-KR" altLang="ko-KR" sz="20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20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̃"/>
                                                        <m:ctrlPr>
                                                          <a:rPr lang="ko-KR" altLang="ko-KR" sz="20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ko-KR" sz="20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맑은 고딕" panose="020B0503020000020004" pitchFamily="50" charset="-127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;</m:t>
                                                    </m:r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  <m:r>
                                              <a:rPr lang="en-US" altLang="ko-KR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ko-KR" altLang="ko-KR" sz="20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20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0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ko-KR" sz="20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  <m:sSup>
                                      <m:sSupPr>
                                        <m:ctrlPr>
                                          <a:rPr lang="ko-KR" altLang="ko-KR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ko-KR" altLang="ko-KR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ko-KR" altLang="ko-KR" sz="20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20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̃"/>
                                                        <m:ctrlPr>
                                                          <a:rPr lang="ko-KR" altLang="ko-KR" sz="20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ko-KR" sz="2000" i="1" kern="100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맑은 고딕" panose="020B0503020000020004" pitchFamily="50" charset="-127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;</m:t>
                                                    </m:r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  <m:r>
                                              <a:rPr lang="en-US" altLang="ko-KR" sz="20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func>
                                              <m:funcPr>
                                                <m:ctrlPr>
                                                  <a:rPr lang="ko-KR" altLang="ko-KR" sz="20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20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20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𝑜𝑡h𝑒𝑟𝑤𝑖𝑠𝑒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sz="20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student model</a:t>
                </a:r>
                <a:r>
                  <a:rPr lang="ko-KR" altLang="en-US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예측한 </a:t>
                </a:r>
                <a:r>
                  <a:rPr lang="en-US" altLang="ko-KR" sz="20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ko-KR" altLang="en-US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픽셀의 </a:t>
                </a:r>
                <a:r>
                  <a:rPr lang="en-US" altLang="ko-KR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depth</a:t>
                </a:r>
                <a:endPara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sz="20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teache</a:t>
                </a:r>
                <a:r>
                  <a:rPr lang="en-US" altLang="ko-KR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r model</a:t>
                </a:r>
                <a:r>
                  <a:rPr lang="ko-KR" altLang="en-US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예측한 </a:t>
                </a:r>
                <a:r>
                  <a:rPr lang="en-US" altLang="ko-KR" sz="2000" kern="100" dirty="0" err="1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ko-KR" altLang="en-US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픽셀의 </a:t>
                </a:r>
                <a:r>
                  <a:rPr lang="en-US" altLang="ko-KR" sz="20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depth</a:t>
                </a:r>
                <a:endPara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en-US" altLang="ko-KR" sz="20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</a:t>
                </a:r>
                <a:r>
                  <a:rPr lang="ko-KR" altLang="en-US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번째 픽셀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depth </a:t>
                </a:r>
                <a:r>
                  <a:rPr lang="ko-KR" altLang="en-US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값의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ground truth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유효한 </a:t>
                </a:r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depth </a:t>
                </a:r>
                <a:r>
                  <a:rPr lang="ko-KR" altLang="en-US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값이 존재하는 픽셀의 개수</a:t>
                </a:r>
                <a:endPara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ko-KR" sz="20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하이퍼파라미터</a:t>
                </a:r>
                <a:endParaRPr lang="en-US" altLang="ko-KR" sz="20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Student mode</a:t>
                </a:r>
                <a:r>
                  <a:rPr lang="ko-KR" altLang="en-US" sz="2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</a:t>
                </a:r>
                <a:r>
                  <a:rPr lang="en-US" altLang="ko-KR" sz="2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teacher model</a:t>
                </a:r>
                <a:r>
                  <a:rPr lang="ko-KR" altLang="en-US" sz="2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보다 예측을 더 잘 하면 페널티를 적게 줌</a:t>
                </a:r>
                <a:endParaRPr lang="ko-KR" altLang="ko-KR" sz="2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33C1BF-18C6-2D1D-6B5D-6F7F0DF4B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20" r="-1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86576-B761-2CFB-697E-C509D47E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216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EB1EA-3616-AD0F-EAF9-D8207C7D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087F8-DA5F-A4C5-7C9D-A6799407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BFloat16 post-training quantization</a:t>
            </a:r>
          </a:p>
          <a:p>
            <a:pPr lvl="1"/>
            <a:r>
              <a:rPr lang="en-US" altLang="ko-KR" dirty="0"/>
              <a:t>BFloat16: Float16</a:t>
            </a:r>
            <a:r>
              <a:rPr lang="ko-KR" altLang="en-US" dirty="0"/>
              <a:t>보다 </a:t>
            </a:r>
            <a:r>
              <a:rPr lang="en-US" altLang="ko-KR" dirty="0"/>
              <a:t>precision</a:t>
            </a:r>
            <a:r>
              <a:rPr lang="ko-KR" altLang="en-US" dirty="0"/>
              <a:t>이 낮고 </a:t>
            </a:r>
            <a:r>
              <a:rPr lang="en-US" altLang="ko-KR" dirty="0"/>
              <a:t>dynamic range</a:t>
            </a:r>
            <a:r>
              <a:rPr lang="ko-KR" altLang="en-US" dirty="0"/>
              <a:t>가 넓음</a:t>
            </a:r>
            <a:endParaRPr lang="en-US" altLang="ko-KR" dirty="0"/>
          </a:p>
          <a:p>
            <a:r>
              <a:rPr lang="ko-KR" altLang="en-US" dirty="0"/>
              <a:t>시도해봤던 것들</a:t>
            </a:r>
            <a:endParaRPr lang="en-US" altLang="ko-KR" dirty="0"/>
          </a:p>
          <a:p>
            <a:pPr lvl="1"/>
            <a:r>
              <a:rPr lang="en-US" altLang="ko-KR" dirty="0"/>
              <a:t>Qint8 quantization:</a:t>
            </a:r>
          </a:p>
          <a:p>
            <a:pPr lvl="1"/>
            <a:r>
              <a:rPr lang="en-US" altLang="ko-KR" dirty="0"/>
              <a:t>Float16 quantization: </a:t>
            </a:r>
            <a:r>
              <a:rPr lang="ko-KR" altLang="en-US" dirty="0" err="1"/>
              <a:t>오버플로</a:t>
            </a:r>
            <a:r>
              <a:rPr lang="ko-KR" altLang="en-US" dirty="0"/>
              <a:t> 문제</a:t>
            </a:r>
            <a:endParaRPr lang="en-US" altLang="ko-KR" dirty="0"/>
          </a:p>
          <a:p>
            <a:pPr lvl="1"/>
            <a:r>
              <a:rPr lang="en-US" altLang="ko-KR" dirty="0"/>
              <a:t>Bfloat16 pre-training quantization: </a:t>
            </a:r>
            <a:r>
              <a:rPr lang="ko-KR" altLang="en-US" dirty="0"/>
              <a:t>학습이 제대로 안 됨 </a:t>
            </a:r>
            <a:r>
              <a:rPr lang="en-US" altLang="ko-KR" dirty="0"/>
              <a:t>(</a:t>
            </a:r>
            <a:r>
              <a:rPr lang="ko-KR" altLang="en-US" dirty="0" err="1"/>
              <a:t>수치미분</a:t>
            </a:r>
            <a:br>
              <a:rPr lang="en-US" altLang="ko-KR" dirty="0"/>
            </a:br>
            <a:r>
              <a:rPr lang="ko-KR" altLang="en-US" dirty="0"/>
              <a:t>정밀도 문제</a:t>
            </a:r>
            <a:r>
              <a:rPr lang="en-US" altLang="ko-KR" dirty="0"/>
              <a:t>…?)</a:t>
            </a:r>
          </a:p>
          <a:p>
            <a:pPr lvl="1"/>
            <a:r>
              <a:rPr lang="en-US" altLang="ko-KR" dirty="0"/>
              <a:t>BFloat16 post-training quantization </a:t>
            </a:r>
            <a:r>
              <a:rPr lang="ko-KR" altLang="en-US" dirty="0"/>
              <a:t>이후 </a:t>
            </a:r>
            <a:r>
              <a:rPr lang="en-US" altLang="ko-KR" dirty="0"/>
              <a:t>fine tuning:</a:t>
            </a:r>
            <a:br>
              <a:rPr lang="en-US" altLang="ko-KR" dirty="0"/>
            </a:br>
            <a:r>
              <a:rPr lang="ko-KR" altLang="en-US" dirty="0"/>
              <a:t>이런 거 없어도 충분히 잘 됨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D9D9D-1876-D8B6-EEE7-E9A861E5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0516-256D-434A-A261-9E899537BE7F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64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P22_8_ROS_TF_URDF.pptx" id="{A769301E-C272-4CAC-9E74-125C13F1A962}" vid="{D93DCA27-61AE-446C-8342-5A72CF8071E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졸업프로젝트_0327_2019103980_송민철</Template>
  <TotalTime>2262</TotalTime>
  <Words>648</Words>
  <Application>Microsoft Office PowerPoint</Application>
  <PresentationFormat>와이드스크린</PresentationFormat>
  <Paragraphs>101</Paragraphs>
  <Slides>13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한양신명조</vt:lpstr>
      <vt:lpstr>휴먼명조</vt:lpstr>
      <vt:lpstr>Arial</vt:lpstr>
      <vt:lpstr>Cambria Math</vt:lpstr>
      <vt:lpstr>Office 테마</vt:lpstr>
      <vt:lpstr>Document</vt:lpstr>
      <vt:lpstr>Monocular Depth Estimation Model의 경량화 연구</vt:lpstr>
      <vt:lpstr>Introduction &amp; Baseline Model</vt:lpstr>
      <vt:lpstr>Baseline Model</vt:lpstr>
      <vt:lpstr>Proposed Method</vt:lpstr>
      <vt:lpstr>Backbone Replacement </vt:lpstr>
      <vt:lpstr>Knowledge Distillation</vt:lpstr>
      <vt:lpstr>Knowledge Distillation</vt:lpstr>
      <vt:lpstr>Knowledge Distillation</vt:lpstr>
      <vt:lpstr>Quantization</vt:lpstr>
      <vt:lpstr>Results</vt:lpstr>
      <vt:lpstr>Results</vt:lpstr>
      <vt:lpstr>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Compression?</dc:title>
  <dc:creator>송 민철</dc:creator>
  <cp:lastModifiedBy>송민철</cp:lastModifiedBy>
  <cp:revision>3</cp:revision>
  <dcterms:created xsi:type="dcterms:W3CDTF">2023-04-07T08:59:52Z</dcterms:created>
  <dcterms:modified xsi:type="dcterms:W3CDTF">2023-06-12T07:57:54Z</dcterms:modified>
</cp:coreProperties>
</file>