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6" r:id="rId5"/>
    <p:sldId id="259" r:id="rId6"/>
    <p:sldId id="261" r:id="rId7"/>
    <p:sldId id="260" r:id="rId8"/>
    <p:sldId id="262" r:id="rId9"/>
    <p:sldId id="269" r:id="rId10"/>
    <p:sldId id="270" r:id="rId11"/>
    <p:sldId id="267" r:id="rId12"/>
    <p:sldId id="263" r:id="rId13"/>
    <p:sldId id="275" r:id="rId14"/>
    <p:sldId id="264" r:id="rId15"/>
    <p:sldId id="265" r:id="rId16"/>
    <p:sldId id="268" r:id="rId17"/>
    <p:sldId id="271" r:id="rId18"/>
    <p:sldId id="273" r:id="rId19"/>
    <p:sldId id="272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F6DF-5F6B-49EA-B29A-A3706FD865F7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ECFC-08D0-4F2F-998A-77571DC15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87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F6DF-5F6B-49EA-B29A-A3706FD865F7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ECFC-08D0-4F2F-998A-77571DC15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5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F6DF-5F6B-49EA-B29A-A3706FD865F7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ECFC-08D0-4F2F-998A-77571DC15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0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F6DF-5F6B-49EA-B29A-A3706FD865F7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ECFC-08D0-4F2F-998A-77571DC15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1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F6DF-5F6B-49EA-B29A-A3706FD865F7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ECFC-08D0-4F2F-998A-77571DC15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38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F6DF-5F6B-49EA-B29A-A3706FD865F7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ECFC-08D0-4F2F-998A-77571DC15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1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F6DF-5F6B-49EA-B29A-A3706FD865F7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ECFC-08D0-4F2F-998A-77571DC15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1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F6DF-5F6B-49EA-B29A-A3706FD865F7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ECFC-08D0-4F2F-998A-77571DC15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4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F6DF-5F6B-49EA-B29A-A3706FD865F7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ECFC-08D0-4F2F-998A-77571DC15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0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F6DF-5F6B-49EA-B29A-A3706FD865F7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ECFC-08D0-4F2F-998A-77571DC15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7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F6DF-5F6B-49EA-B29A-A3706FD865F7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BECFC-08D0-4F2F-998A-77571DC15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5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4F6DF-5F6B-49EA-B29A-A3706FD865F7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BECFC-08D0-4F2F-998A-77571DC15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CSCE 587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20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One-Tailed vs Two-Tailed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Two-tailed: we only care if the means are different</a:t>
            </a:r>
          </a:p>
          <a:p>
            <a:pPr lvl="1"/>
            <a:r>
              <a:rPr lang="en-US" dirty="0" smtClean="0"/>
              <a:t>Splits alpha into two tails</a:t>
            </a:r>
          </a:p>
          <a:p>
            <a:pPr lvl="1"/>
            <a:r>
              <a:rPr lang="en-US" dirty="0" smtClean="0"/>
              <a:t>Makes sense if we are only asking if the means are different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802425"/>
              </p:ext>
            </p:extLst>
          </p:nvPr>
        </p:nvGraphicFramePr>
        <p:xfrm>
          <a:off x="1231900" y="4191000"/>
          <a:ext cx="241341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3" imgW="1066680" imgH="241200" progId="Equation.3">
                  <p:embed/>
                </p:oleObj>
              </mc:Choice>
              <mc:Fallback>
                <p:oleObj name="Equation" r:id="rId3" imgW="10666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4191000"/>
                        <a:ext cx="241341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014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</a:t>
            </a:r>
            <a:r>
              <a:rPr lang="en-US" dirty="0" smtClean="0"/>
              <a:t>he degrees of freedom</a:t>
            </a:r>
          </a:p>
          <a:p>
            <a:pPr lvl="1"/>
            <a:r>
              <a:rPr lang="en-US" dirty="0" err="1" smtClean="0"/>
              <a:t>DoF</a:t>
            </a:r>
            <a:r>
              <a:rPr lang="en-US" dirty="0" smtClean="0"/>
              <a:t> for one sample test is n-1 = 5 in this case</a:t>
            </a:r>
          </a:p>
          <a:p>
            <a:endParaRPr lang="en-US" dirty="0" smtClean="0"/>
          </a:p>
          <a:p>
            <a:r>
              <a:rPr lang="en-US" dirty="0" smtClean="0"/>
              <a:t>To select a confidence interval</a:t>
            </a:r>
          </a:p>
          <a:p>
            <a:pPr lvl="1"/>
            <a:r>
              <a:rPr lang="en-US" dirty="0" smtClean="0"/>
              <a:t>We select 95% confidence interval </a:t>
            </a:r>
          </a:p>
          <a:p>
            <a:endParaRPr lang="en-US" dirty="0" smtClean="0"/>
          </a:p>
          <a:p>
            <a:r>
              <a:rPr lang="en-US" dirty="0" smtClean="0"/>
              <a:t>One-tailed or two-tailed test?</a:t>
            </a:r>
          </a:p>
          <a:p>
            <a:pPr lvl="1"/>
            <a:r>
              <a:rPr lang="en-US" dirty="0" smtClean="0"/>
              <a:t>One-tail allots all of the alpha in one direction</a:t>
            </a:r>
          </a:p>
          <a:p>
            <a:pPr lvl="1"/>
            <a:r>
              <a:rPr lang="en-US" dirty="0" smtClean="0"/>
              <a:t>Makes sense if we want to know a difference in one direction</a:t>
            </a:r>
          </a:p>
          <a:p>
            <a:pPr lvl="1"/>
            <a:r>
              <a:rPr lang="en-US" dirty="0" smtClean="0"/>
              <a:t>Two-tailed: we only care if the means are different</a:t>
            </a:r>
          </a:p>
          <a:p>
            <a:pPr lvl="1"/>
            <a:r>
              <a:rPr lang="en-US" dirty="0" smtClean="0"/>
              <a:t>We choose two-tailed</a:t>
            </a:r>
          </a:p>
        </p:txBody>
      </p:sp>
    </p:spTree>
    <p:extLst>
      <p:ext uri="{BB962C8B-B14F-4D97-AF65-F5344CB8AC3E}">
        <p14:creationId xmlns:p14="http://schemas.microsoft.com/office/powerpoint/2010/main" val="173664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Parameters:</a:t>
            </a:r>
            <a:r>
              <a:rPr lang="en-US" i="1" dirty="0" smtClean="0"/>
              <a:t> t</a:t>
            </a:r>
            <a:r>
              <a:rPr lang="en-US" dirty="0" smtClean="0"/>
              <a:t>= 1.176, </a:t>
            </a:r>
            <a:r>
              <a:rPr lang="en-US" dirty="0" err="1" smtClean="0"/>
              <a:t>DoF</a:t>
            </a:r>
            <a:r>
              <a:rPr lang="en-US" dirty="0" smtClean="0"/>
              <a:t>=5, 95%, 2-tailed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0275"/>
            <a:ext cx="75057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Compare</a:t>
            </a:r>
            <a:r>
              <a:rPr lang="en-US" i="1" dirty="0" smtClean="0"/>
              <a:t> t</a:t>
            </a:r>
            <a:r>
              <a:rPr lang="en-US" dirty="0" smtClean="0"/>
              <a:t>= 1.176, and     = 2.571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Accept or reject the null hypothesis?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                  </a:t>
            </a:r>
            <a:r>
              <a:rPr lang="en-US" dirty="0" smtClean="0">
                <a:sym typeface="Wingdings" panose="05000000000000000000" pitchFamily="2" charset="2"/>
              </a:rPr>
              <a:t> Reject null hypothesis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If p-value &lt; </a:t>
            </a:r>
            <a:r>
              <a:rPr lang="en-US" dirty="0" smtClean="0">
                <a:sym typeface="Symbol"/>
              </a:rPr>
              <a:t></a:t>
            </a:r>
            <a:r>
              <a:rPr lang="en-US" dirty="0" smtClean="0">
                <a:sym typeface="Wingdings" panose="05000000000000000000" pitchFamily="2" charset="2"/>
              </a:rPr>
              <a:t> Reject null hypothesis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784956"/>
              </p:ext>
            </p:extLst>
          </p:nvPr>
        </p:nvGraphicFramePr>
        <p:xfrm>
          <a:off x="4419600" y="1638300"/>
          <a:ext cx="381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3" imgW="152280" imgH="228600" progId="Equation.3">
                  <p:embed/>
                </p:oleObj>
              </mc:Choice>
              <mc:Fallback>
                <p:oleObj name="Equation" r:id="rId3" imgW="1522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19600" y="1638300"/>
                        <a:ext cx="3810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867872"/>
              </p:ext>
            </p:extLst>
          </p:nvPr>
        </p:nvGraphicFramePr>
        <p:xfrm>
          <a:off x="990600" y="3886200"/>
          <a:ext cx="1371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5" imgW="507960" imgH="253800" progId="Equation.3">
                  <p:embed/>
                </p:oleObj>
              </mc:Choice>
              <mc:Fallback>
                <p:oleObj name="Equation" r:id="rId5" imgW="50796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3886200"/>
                        <a:ext cx="13716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32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We Took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Selected the test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Selected confidence level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Calculated  the test statistic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Determined the degree of freedom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Compared the computed test statistic to the table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Accepted/Rejected the hypothesis</a:t>
            </a:r>
          </a:p>
        </p:txBody>
      </p:sp>
    </p:spTree>
    <p:extLst>
      <p:ext uri="{BB962C8B-B14F-4D97-AF65-F5344CB8AC3E}">
        <p14:creationId xmlns:p14="http://schemas.microsoft.com/office/powerpoint/2010/main" val="209399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sample test:</a:t>
            </a:r>
          </a:p>
          <a:p>
            <a:pPr lvl="1"/>
            <a:r>
              <a:rPr lang="en-US" dirty="0" smtClean="0"/>
              <a:t>compare sample to population</a:t>
            </a:r>
          </a:p>
          <a:p>
            <a:pPr lvl="1"/>
            <a:r>
              <a:rPr lang="en-US" dirty="0" smtClean="0"/>
              <a:t>Does the sample match the population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Two sample test: </a:t>
            </a:r>
          </a:p>
          <a:p>
            <a:pPr lvl="1"/>
            <a:r>
              <a:rPr lang="en-US" dirty="0" smtClean="0"/>
              <a:t>compare two samples</a:t>
            </a:r>
          </a:p>
          <a:p>
            <a:pPr lvl="1"/>
            <a:r>
              <a:rPr lang="en-US" dirty="0" smtClean="0"/>
              <a:t>Sample distribution of the difference of the means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6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Sample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Independent </a:t>
            </a:r>
            <a:r>
              <a:rPr lang="en-US" dirty="0"/>
              <a:t>t</a:t>
            </a:r>
            <a:r>
              <a:rPr lang="en-US" dirty="0" smtClean="0"/>
              <a:t>wo-sample </a:t>
            </a:r>
            <a:r>
              <a:rPr lang="en-US" i="1" dirty="0" smtClean="0"/>
              <a:t>t</a:t>
            </a:r>
            <a:r>
              <a:rPr lang="en-US" dirty="0" smtClean="0"/>
              <a:t>-test</a:t>
            </a:r>
          </a:p>
          <a:p>
            <a:pPr lvl="1"/>
            <a:r>
              <a:rPr lang="en-US" dirty="0" smtClean="0"/>
              <a:t>Independently sampled</a:t>
            </a:r>
          </a:p>
          <a:p>
            <a:pPr lvl="1"/>
            <a:r>
              <a:rPr lang="en-US" dirty="0" smtClean="0"/>
              <a:t>Identically distributed</a:t>
            </a:r>
          </a:p>
          <a:p>
            <a:pPr lvl="1"/>
            <a:r>
              <a:rPr lang="en-US" dirty="0" smtClean="0"/>
              <a:t>What does this mean?</a:t>
            </a:r>
          </a:p>
          <a:p>
            <a:r>
              <a:rPr lang="en-US" dirty="0" smtClean="0"/>
              <a:t>Paired two-sample </a:t>
            </a:r>
            <a:r>
              <a:rPr lang="en-US" i="1" dirty="0" smtClean="0"/>
              <a:t>t</a:t>
            </a:r>
            <a:r>
              <a:rPr lang="en-US" dirty="0" smtClean="0"/>
              <a:t>-test</a:t>
            </a:r>
          </a:p>
          <a:p>
            <a:pPr lvl="1"/>
            <a:r>
              <a:rPr lang="en-US" dirty="0" smtClean="0"/>
              <a:t>Paired, not independently sampled</a:t>
            </a:r>
          </a:p>
          <a:p>
            <a:pPr lvl="1"/>
            <a:r>
              <a:rPr lang="en-US" dirty="0" smtClean="0"/>
              <a:t>Example: sample, treat, resample same subjects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Independent two-sample </a:t>
            </a:r>
            <a:r>
              <a:rPr lang="en-US" b="1" i="1" dirty="0"/>
              <a:t>t</a:t>
            </a:r>
            <a:r>
              <a:rPr lang="en-US" b="1" dirty="0"/>
              <a:t>-test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Must have same variance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Numerator: difference between samples</a:t>
            </a:r>
          </a:p>
          <a:p>
            <a:pPr marL="0" indent="0">
              <a:buNone/>
            </a:pPr>
            <a:r>
              <a:rPr lang="en-US" sz="2800" dirty="0" smtClean="0"/>
              <a:t>Denominator: estimated standard error of the difference between the two means</a:t>
            </a:r>
          </a:p>
          <a:p>
            <a:pPr marL="0" indent="0">
              <a:buNone/>
            </a:pPr>
            <a:r>
              <a:rPr lang="en-US" sz="2800" dirty="0" smtClean="0"/>
              <a:t>Note the above version allow unequal sample sizes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537662"/>
              </p:ext>
            </p:extLst>
          </p:nvPr>
        </p:nvGraphicFramePr>
        <p:xfrm>
          <a:off x="1285875" y="2255838"/>
          <a:ext cx="2828925" cy="163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3" imgW="1168200" imgH="672840" progId="Equation.3">
                  <p:embed/>
                </p:oleObj>
              </mc:Choice>
              <mc:Fallback>
                <p:oleObj name="Equation" r:id="rId3" imgW="1168200" imgH="6728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5875" y="2255838"/>
                        <a:ext cx="2828925" cy="1630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111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Independent two-sample </a:t>
            </a:r>
            <a:r>
              <a:rPr lang="en-US" b="1" i="1" dirty="0"/>
              <a:t>t</a:t>
            </a:r>
            <a:r>
              <a:rPr lang="en-US" b="1" dirty="0"/>
              <a:t>-test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 smtClean="0"/>
              <a:t>Denominator: estimated standard error of the difference between the two means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Where: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And               are the </a:t>
            </a:r>
            <a:r>
              <a:rPr lang="en-US" sz="2800" b="1" dirty="0" smtClean="0"/>
              <a:t>unbiased</a:t>
            </a:r>
            <a:r>
              <a:rPr lang="en-US" sz="2800" dirty="0" smtClean="0"/>
              <a:t> variances of the two samples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544980"/>
              </p:ext>
            </p:extLst>
          </p:nvPr>
        </p:nvGraphicFramePr>
        <p:xfrm>
          <a:off x="1905000" y="4495800"/>
          <a:ext cx="3661996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3" imgW="1942920" imgH="495000" progId="Equation.3">
                  <p:embed/>
                </p:oleObj>
              </mc:Choice>
              <mc:Fallback>
                <p:oleObj name="Equation" r:id="rId3" imgW="1942920" imgH="495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000" y="4495800"/>
                        <a:ext cx="3661996" cy="93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333307"/>
              </p:ext>
            </p:extLst>
          </p:nvPr>
        </p:nvGraphicFramePr>
        <p:xfrm>
          <a:off x="1895475" y="2636838"/>
          <a:ext cx="2828925" cy="163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Equation" r:id="rId5" imgW="1168200" imgH="672840" progId="Equation.3">
                  <p:embed/>
                </p:oleObj>
              </mc:Choice>
              <mc:Fallback>
                <p:oleObj name="Equation" r:id="rId5" imgW="1168200" imgH="6728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5" y="2636838"/>
                        <a:ext cx="2828925" cy="163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020277"/>
              </p:ext>
            </p:extLst>
          </p:nvPr>
        </p:nvGraphicFramePr>
        <p:xfrm>
          <a:off x="1295400" y="5741053"/>
          <a:ext cx="8382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7" imgW="406080" imgH="228600" progId="Equation.3">
                  <p:embed/>
                </p:oleObj>
              </mc:Choice>
              <mc:Fallback>
                <p:oleObj name="Equation" r:id="rId7" imgW="4060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95400" y="5741053"/>
                        <a:ext cx="838200" cy="471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692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Degrees of Freedom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One sample test: n1 + n2 – 1</a:t>
            </a:r>
          </a:p>
          <a:p>
            <a:pPr marL="0" indent="0">
              <a:buNone/>
            </a:pPr>
            <a:r>
              <a:rPr lang="en-US" dirty="0" smtClean="0"/>
              <a:t>Two sample test: n1 + n2 – 2</a:t>
            </a:r>
          </a:p>
          <a:p>
            <a:pPr marL="0" indent="0">
              <a:buNone/>
            </a:pPr>
            <a:r>
              <a:rPr lang="en-US" dirty="0" smtClean="0"/>
              <a:t>Why the difference?</a:t>
            </a:r>
          </a:p>
          <a:p>
            <a:pPr lvl="1"/>
            <a:r>
              <a:rPr lang="en-US" dirty="0" smtClean="0"/>
              <a:t>For a sample: </a:t>
            </a:r>
            <a:r>
              <a:rPr lang="en-US" dirty="0" err="1" smtClean="0"/>
              <a:t>DoF</a:t>
            </a:r>
            <a:r>
              <a:rPr lang="en-US" dirty="0" smtClean="0"/>
              <a:t> = n-1</a:t>
            </a:r>
          </a:p>
          <a:p>
            <a:pPr lvl="1"/>
            <a:r>
              <a:rPr lang="en-US" dirty="0" smtClean="0"/>
              <a:t>We have two samples: (n1-1) &amp; (n2-1)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6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Assumptions:</a:t>
            </a:r>
          </a:p>
          <a:p>
            <a:pPr lvl="1"/>
            <a:r>
              <a:rPr lang="en-US" dirty="0" smtClean="0"/>
              <a:t>Samples reflect an underlying distribution</a:t>
            </a:r>
          </a:p>
          <a:p>
            <a:pPr lvl="1"/>
            <a:r>
              <a:rPr lang="en-US" dirty="0" smtClean="0"/>
              <a:t>If two distributions are different, the samples should reflect this.</a:t>
            </a:r>
          </a:p>
          <a:p>
            <a:pPr lvl="1"/>
            <a:r>
              <a:rPr lang="en-US" dirty="0" smtClean="0"/>
              <a:t>A difference should be testable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44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Independent t-test, unequal sizes, unequal variances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Welch’s </a:t>
            </a:r>
            <a:r>
              <a:rPr lang="en-US" i="1" dirty="0" smtClean="0"/>
              <a:t>t</a:t>
            </a:r>
            <a:r>
              <a:rPr lang="en-US" dirty="0" smtClean="0"/>
              <a:t>-test</a:t>
            </a:r>
          </a:p>
          <a:p>
            <a:r>
              <a:rPr lang="en-US" dirty="0" smtClean="0"/>
              <a:t>Difference is in the denominator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Where,            </a:t>
            </a:r>
            <a:r>
              <a:rPr lang="en-US" dirty="0" smtClean="0"/>
              <a:t>are the </a:t>
            </a:r>
            <a:r>
              <a:rPr lang="en-US" b="1" dirty="0" smtClean="0"/>
              <a:t>unbiased</a:t>
            </a:r>
            <a:r>
              <a:rPr lang="en-US" dirty="0" smtClean="0"/>
              <a:t> variances of the two samples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21936"/>
              </p:ext>
            </p:extLst>
          </p:nvPr>
        </p:nvGraphicFramePr>
        <p:xfrm>
          <a:off x="1981200" y="2895600"/>
          <a:ext cx="2184400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3" imgW="901440" imgH="698400" progId="Equation.3">
                  <p:embed/>
                </p:oleObj>
              </mc:Choice>
              <mc:Fallback>
                <p:oleObj name="Equation" r:id="rId3" imgW="901440" imgH="698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895600"/>
                        <a:ext cx="2184400" cy="169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27747"/>
              </p:ext>
            </p:extLst>
          </p:nvPr>
        </p:nvGraphicFramePr>
        <p:xfrm>
          <a:off x="2133600" y="5105400"/>
          <a:ext cx="8382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5" imgW="406080" imgH="228600" progId="Equation.3">
                  <p:embed/>
                </p:oleObj>
              </mc:Choice>
              <mc:Fallback>
                <p:oleObj name="Equation" r:id="rId5" imgW="40608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105400"/>
                        <a:ext cx="8382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754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Issue: limited observations</a:t>
            </a:r>
          </a:p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What is the appropriate test</a:t>
            </a:r>
          </a:p>
          <a:p>
            <a:pPr lvl="1"/>
            <a:r>
              <a:rPr lang="en-US" dirty="0" smtClean="0"/>
              <a:t>What level of significance is appropriate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6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sample test:</a:t>
            </a:r>
          </a:p>
          <a:p>
            <a:pPr lvl="1"/>
            <a:r>
              <a:rPr lang="en-US" dirty="0" smtClean="0"/>
              <a:t>compare sample to population</a:t>
            </a:r>
          </a:p>
          <a:p>
            <a:pPr lvl="1"/>
            <a:r>
              <a:rPr lang="en-US" dirty="0" smtClean="0"/>
              <a:t>Actually: sample mean vs population mean</a:t>
            </a:r>
          </a:p>
          <a:p>
            <a:pPr lvl="1"/>
            <a:r>
              <a:rPr lang="en-US" dirty="0" smtClean="0"/>
              <a:t>Does the sample match the population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Two sample test: </a:t>
            </a:r>
          </a:p>
          <a:p>
            <a:pPr lvl="1"/>
            <a:r>
              <a:rPr lang="en-US" dirty="0" smtClean="0"/>
              <a:t>compare two samples</a:t>
            </a:r>
          </a:p>
          <a:p>
            <a:pPr lvl="1"/>
            <a:r>
              <a:rPr lang="en-US" dirty="0" smtClean="0"/>
              <a:t>Sample distribution of the difference of the means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8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the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Type of problem:</a:t>
            </a:r>
          </a:p>
          <a:p>
            <a:pPr lvl="1"/>
            <a:r>
              <a:rPr lang="en-US" dirty="0" smtClean="0"/>
              <a:t>Comparing a sample to a population</a:t>
            </a:r>
          </a:p>
          <a:p>
            <a:pPr lvl="1"/>
            <a:r>
              <a:rPr lang="en-US" dirty="0" smtClean="0"/>
              <a:t>“Does the sample come from the population?”</a:t>
            </a:r>
          </a:p>
          <a:p>
            <a:pPr lvl="1"/>
            <a:r>
              <a:rPr lang="en-US" dirty="0" smtClean="0"/>
              <a:t>Test: One Sample </a:t>
            </a:r>
            <a:r>
              <a:rPr lang="en-US" i="1" dirty="0" smtClean="0"/>
              <a:t>t</a:t>
            </a:r>
            <a:r>
              <a:rPr lang="en-US" dirty="0" smtClean="0"/>
              <a:t>-test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695968"/>
              </p:ext>
            </p:extLst>
          </p:nvPr>
        </p:nvGraphicFramePr>
        <p:xfrm>
          <a:off x="1266825" y="3886200"/>
          <a:ext cx="430053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3" imgW="1815840" imgH="482400" progId="Equation.3">
                  <p:embed/>
                </p:oleObj>
              </mc:Choice>
              <mc:Fallback>
                <p:oleObj name="Equation" r:id="rId3" imgW="181584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6825" y="3886200"/>
                        <a:ext cx="4300538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811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Sample </a:t>
            </a:r>
            <a:r>
              <a:rPr lang="en-US" i="1" dirty="0" smtClean="0"/>
              <a:t>t</a:t>
            </a:r>
            <a:r>
              <a:rPr lang="en-US" dirty="0" smtClean="0"/>
              <a:t>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Test: One Sample </a:t>
            </a:r>
            <a:r>
              <a:rPr lang="en-US" i="1" dirty="0" smtClean="0"/>
              <a:t>t</a:t>
            </a:r>
            <a:r>
              <a:rPr lang="en-US" dirty="0" smtClean="0"/>
              <a:t>-test</a:t>
            </a:r>
          </a:p>
          <a:p>
            <a:pPr lvl="2"/>
            <a:r>
              <a:rPr lang="en-US" dirty="0" smtClean="0"/>
              <a:t>Used only for tests of the population mean</a:t>
            </a:r>
          </a:p>
          <a:p>
            <a:pPr lvl="2"/>
            <a:r>
              <a:rPr lang="en-US" dirty="0" smtClean="0"/>
              <a:t>Null hypothesis: the means are the same</a:t>
            </a:r>
          </a:p>
          <a:p>
            <a:pPr lvl="2"/>
            <a:r>
              <a:rPr lang="en-US" dirty="0" smtClean="0"/>
              <a:t>Compare the mean of the sample with the mean of the population</a:t>
            </a:r>
          </a:p>
          <a:p>
            <a:pPr lvl="2"/>
            <a:r>
              <a:rPr lang="en-US" dirty="0" smtClean="0"/>
              <a:t>What do we know about the population?</a:t>
            </a:r>
          </a:p>
          <a:p>
            <a:pPr lvl="2"/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673995"/>
              </p:ext>
            </p:extLst>
          </p:nvPr>
        </p:nvGraphicFramePr>
        <p:xfrm>
          <a:off x="1392238" y="1676400"/>
          <a:ext cx="372903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3" imgW="1815840" imgH="482400" progId="Equation.3">
                  <p:embed/>
                </p:oleObj>
              </mc:Choice>
              <mc:Fallback>
                <p:oleObj name="Equation" r:id="rId3" imgW="181584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2238" y="1676400"/>
                        <a:ext cx="3729037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91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Historically, the mean score for juniors on a test is 81.3</a:t>
            </a:r>
          </a:p>
          <a:p>
            <a:r>
              <a:rPr lang="en-US" dirty="0" smtClean="0"/>
              <a:t>Six students take the test resulting in a mean score of 87.6 and a standard deviation of 13.14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t</a:t>
            </a:r>
            <a:r>
              <a:rPr lang="en-US" dirty="0" smtClean="0"/>
              <a:t>-value is: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048819"/>
              </p:ext>
            </p:extLst>
          </p:nvPr>
        </p:nvGraphicFramePr>
        <p:xfrm>
          <a:off x="990600" y="4930775"/>
          <a:ext cx="393541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3" imgW="1917360" imgH="419040" progId="Equation.3">
                  <p:embed/>
                </p:oleObj>
              </mc:Choice>
              <mc:Fallback>
                <p:oleObj name="Equation" r:id="rId3" imgW="191736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930775"/>
                        <a:ext cx="3935413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507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Given </a:t>
            </a:r>
            <a:r>
              <a:rPr lang="en-US" i="1" dirty="0" smtClean="0"/>
              <a:t>t</a:t>
            </a:r>
            <a:r>
              <a:rPr lang="en-US" dirty="0" smtClean="0"/>
              <a:t>= 1.176, how do we test the hypothesis? </a:t>
            </a:r>
          </a:p>
          <a:p>
            <a:pPr marL="0" indent="0">
              <a:buNone/>
            </a:pPr>
            <a:r>
              <a:rPr lang="en-US" dirty="0" smtClean="0"/>
              <a:t>Compare to critical values in </a:t>
            </a:r>
            <a:r>
              <a:rPr lang="en-US" i="1" dirty="0" smtClean="0"/>
              <a:t>t</a:t>
            </a:r>
            <a:r>
              <a:rPr lang="en-US" dirty="0" smtClean="0"/>
              <a:t>-table.</a:t>
            </a:r>
          </a:p>
          <a:p>
            <a:pPr marL="0" indent="0">
              <a:buNone/>
            </a:pPr>
            <a:r>
              <a:rPr lang="en-US" dirty="0" smtClean="0"/>
              <a:t>To do so we need:</a:t>
            </a:r>
          </a:p>
          <a:p>
            <a:pPr lvl="1"/>
            <a:r>
              <a:rPr lang="en-US" dirty="0" smtClean="0"/>
              <a:t>to know the degrees of freedom</a:t>
            </a:r>
          </a:p>
          <a:p>
            <a:pPr lvl="1"/>
            <a:r>
              <a:rPr lang="en-US" dirty="0" smtClean="0"/>
              <a:t>To select a confidence interval</a:t>
            </a:r>
          </a:p>
          <a:p>
            <a:pPr lvl="1"/>
            <a:r>
              <a:rPr lang="en-US" dirty="0" smtClean="0"/>
              <a:t>One-tailed or two-tailed test?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9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One-Tailed vs Two-Tailed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One-tailed:</a:t>
            </a:r>
          </a:p>
          <a:p>
            <a:pPr lvl="1"/>
            <a:r>
              <a:rPr lang="en-US" dirty="0" smtClean="0"/>
              <a:t>allots all of the alpha in one direction</a:t>
            </a:r>
          </a:p>
          <a:p>
            <a:pPr lvl="1"/>
            <a:r>
              <a:rPr lang="en-US" dirty="0" smtClean="0"/>
              <a:t>Makes sense if we want to know a difference in one direction</a:t>
            </a:r>
          </a:p>
          <a:p>
            <a:pPr lvl="1"/>
            <a:r>
              <a:rPr lang="en-US" dirty="0" smtClean="0"/>
              <a:t>                                 or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859336"/>
              </p:ext>
            </p:extLst>
          </p:nvPr>
        </p:nvGraphicFramePr>
        <p:xfrm>
          <a:off x="1371599" y="3581400"/>
          <a:ext cx="2358189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3" imgW="1066680" imgH="241200" progId="Equation.3">
                  <p:embed/>
                </p:oleObj>
              </mc:Choice>
              <mc:Fallback>
                <p:oleObj name="Equation" r:id="rId3" imgW="106668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599" y="3581400"/>
                        <a:ext cx="2358189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582106"/>
              </p:ext>
            </p:extLst>
          </p:nvPr>
        </p:nvGraphicFramePr>
        <p:xfrm>
          <a:off x="4424516" y="3657600"/>
          <a:ext cx="2357284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5" imgW="1066680" imgH="241200" progId="Equation.3">
                  <p:embed/>
                </p:oleObj>
              </mc:Choice>
              <mc:Fallback>
                <p:oleObj name="Equation" r:id="rId5" imgW="106668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4516" y="3657600"/>
                        <a:ext cx="2357284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142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618</Words>
  <Application>Microsoft Office PowerPoint</Application>
  <PresentationFormat>On-screen Show (4:3)</PresentationFormat>
  <Paragraphs>132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Microsoft Equation 3.0</vt:lpstr>
      <vt:lpstr>Hypothesis Testing</vt:lpstr>
      <vt:lpstr>Background</vt:lpstr>
      <vt:lpstr>Model Evaluation</vt:lpstr>
      <vt:lpstr>Test Selection</vt:lpstr>
      <vt:lpstr>Selecting the Test</vt:lpstr>
      <vt:lpstr>One Sample t-Test</vt:lpstr>
      <vt:lpstr>Example</vt:lpstr>
      <vt:lpstr>Example</vt:lpstr>
      <vt:lpstr>One-Tailed vs Two-Tailed</vt:lpstr>
      <vt:lpstr>One-Tailed vs Two-Tailed</vt:lpstr>
      <vt:lpstr>Example</vt:lpstr>
      <vt:lpstr>Example</vt:lpstr>
      <vt:lpstr>Decision</vt:lpstr>
      <vt:lpstr>Steps We Took</vt:lpstr>
      <vt:lpstr>Test Selection</vt:lpstr>
      <vt:lpstr>Two Sample Tests</vt:lpstr>
      <vt:lpstr>Independent two-sample t-test </vt:lpstr>
      <vt:lpstr>Independent two-sample t-test </vt:lpstr>
      <vt:lpstr>Degrees of Freedom</vt:lpstr>
      <vt:lpstr>Independent t-test, unequal sizes, unequal variances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</dc:title>
  <dc:creator>Rose, John R</dc:creator>
  <cp:lastModifiedBy>Rose, John R</cp:lastModifiedBy>
  <cp:revision>27</cp:revision>
  <dcterms:created xsi:type="dcterms:W3CDTF">2015-02-09T14:47:51Z</dcterms:created>
  <dcterms:modified xsi:type="dcterms:W3CDTF">2015-02-09T21:11:50Z</dcterms:modified>
</cp:coreProperties>
</file>