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F35B-D249-42FB-9EDC-DC939374698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 is squared </a:t>
            </a:r>
            <a:r>
              <a:rPr lang="en-US" dirty="0"/>
              <a:t>E</a:t>
            </a:r>
            <a:r>
              <a:rPr lang="en-US" dirty="0" smtClean="0"/>
              <a:t>uclidean</a:t>
            </a:r>
            <a:endParaRPr lang="en-US" dirty="0"/>
          </a:p>
          <a:p>
            <a:pPr lvl="1"/>
            <a:r>
              <a:rPr lang="en-US" dirty="0" smtClean="0"/>
              <a:t>Scale should be similar in all dimensions</a:t>
            </a:r>
          </a:p>
          <a:p>
            <a:pPr lvl="2"/>
            <a:r>
              <a:rPr lang="en-US" dirty="0" smtClean="0"/>
              <a:t>Rescale data?</a:t>
            </a:r>
          </a:p>
          <a:p>
            <a:pPr lvl="1"/>
            <a:r>
              <a:rPr lang="en-US" dirty="0" smtClean="0"/>
              <a:t>Not good for nominal data. Why?</a:t>
            </a:r>
          </a:p>
          <a:p>
            <a:r>
              <a:rPr lang="en-US" dirty="0" smtClean="0"/>
              <a:t>Approach tries to minimize the within-cluster sum of squares error (WCSS)</a:t>
            </a:r>
          </a:p>
          <a:p>
            <a:pPr lvl="1"/>
            <a:r>
              <a:rPr lang="en-US" dirty="0" smtClean="0"/>
              <a:t>Implicit assumption that SSE is  similar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over all WCSS is given by: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goal is to find the smallest WCSS</a:t>
                </a:r>
              </a:p>
              <a:p>
                <a:r>
                  <a:rPr lang="en-US" dirty="0" smtClean="0"/>
                  <a:t>Does this depend on the initial seed values?</a:t>
                </a:r>
              </a:p>
              <a:p>
                <a:r>
                  <a:rPr lang="en-US" dirty="0" smtClean="0"/>
                  <a:t>Possibly.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know K</a:t>
            </a:r>
          </a:p>
          <a:p>
            <a:pPr lvl="1"/>
            <a:r>
              <a:rPr lang="en-US" dirty="0" smtClean="0"/>
              <a:t>May need to scale data</a:t>
            </a:r>
          </a:p>
          <a:p>
            <a:pPr lvl="1"/>
            <a:r>
              <a:rPr lang="en-US" dirty="0" smtClean="0"/>
              <a:t>Good initial method</a:t>
            </a:r>
          </a:p>
          <a:p>
            <a:r>
              <a:rPr lang="en-US" dirty="0" smtClean="0"/>
              <a:t>Local optima</a:t>
            </a:r>
          </a:p>
          <a:p>
            <a:pPr lvl="1"/>
            <a:r>
              <a:rPr lang="en-US" dirty="0" smtClean="0"/>
              <a:t>No guarantee of optimal solution</a:t>
            </a:r>
          </a:p>
          <a:p>
            <a:pPr lvl="1"/>
            <a:r>
              <a:rPr lang="en-US" dirty="0" smtClean="0"/>
              <a:t>Repeat with different starting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Clustering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(agglomerative)</a:t>
            </a:r>
          </a:p>
          <a:p>
            <a:pPr lvl="1"/>
            <a:r>
              <a:rPr lang="en-US" dirty="0" smtClean="0"/>
              <a:t>Create a distance matrix using ‘</a:t>
            </a:r>
            <a:r>
              <a:rPr lang="en-US" dirty="0" err="1" smtClean="0"/>
              <a:t>dist</a:t>
            </a:r>
            <a:r>
              <a:rPr lang="en-US" dirty="0" smtClean="0"/>
              <a:t>()’</a:t>
            </a:r>
          </a:p>
          <a:p>
            <a:pPr lvl="1"/>
            <a:r>
              <a:rPr lang="en-US" dirty="0" smtClean="0"/>
              <a:t>Create the hierarchy using ‘</a:t>
            </a:r>
            <a:r>
              <a:rPr lang="en-US" dirty="0" err="1" smtClean="0"/>
              <a:t>hclust</a:t>
            </a:r>
            <a:r>
              <a:rPr lang="en-US" dirty="0" smtClean="0"/>
              <a:t>()’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Based Clustering</a:t>
            </a:r>
          </a:p>
          <a:p>
            <a:pPr lvl="1"/>
            <a:r>
              <a:rPr lang="en-US" dirty="0" smtClean="0"/>
              <a:t>Use ‘</a:t>
            </a:r>
            <a:r>
              <a:rPr lang="en-US" dirty="0" err="1" smtClean="0"/>
              <a:t>mclust</a:t>
            </a:r>
            <a:r>
              <a:rPr lang="en-US" dirty="0" smtClean="0"/>
              <a:t>()’ to create the clusters on the basis of</a:t>
            </a:r>
          </a:p>
          <a:p>
            <a:pPr lvl="2"/>
            <a:r>
              <a:rPr lang="en-US" dirty="0" smtClean="0"/>
              <a:t>Bayesian Information Criterion (BIC)</a:t>
            </a:r>
          </a:p>
          <a:p>
            <a:pPr lvl="2"/>
            <a:r>
              <a:rPr lang="en-US" dirty="0" smtClean="0"/>
              <a:t>Parameterized Gaussian mixture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1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# Create the distance matrix</a:t>
            </a:r>
          </a:p>
          <a:p>
            <a:pPr marL="0" indent="0">
              <a:buNone/>
            </a:pPr>
            <a:r>
              <a:rPr lang="en-US" sz="2000" dirty="0" smtClean="0"/>
              <a:t>d </a:t>
            </a:r>
            <a:r>
              <a:rPr lang="en-US" sz="2000" dirty="0"/>
              <a:t>&lt;- </a:t>
            </a:r>
            <a:r>
              <a:rPr lang="en-US" sz="2000" dirty="0" err="1" smtClean="0"/>
              <a:t>dist</a:t>
            </a:r>
            <a:r>
              <a:rPr lang="en-US" sz="2000" dirty="0" smtClean="0"/>
              <a:t>(state_income$V2, </a:t>
            </a:r>
            <a:r>
              <a:rPr lang="en-US" sz="2000" dirty="0"/>
              <a:t>method = "</a:t>
            </a:r>
            <a:r>
              <a:rPr lang="en-US" sz="2000" dirty="0" err="1"/>
              <a:t>euclidean</a:t>
            </a:r>
            <a:r>
              <a:rPr lang="en-US" sz="2000" dirty="0" smtClean="0"/>
              <a:t>")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Create the hierarchy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/>
              <a:t>hclust</a:t>
            </a:r>
            <a:r>
              <a:rPr lang="en-US" sz="2000" dirty="0"/>
              <a:t>(d, method="</a:t>
            </a:r>
            <a:r>
              <a:rPr lang="en-US" sz="2000" dirty="0" err="1"/>
              <a:t>ward.D</a:t>
            </a:r>
            <a:r>
              <a:rPr lang="en-US" sz="2000" dirty="0" smtClean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Plot the histogram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cut the tree into </a:t>
            </a:r>
            <a:r>
              <a:rPr lang="en-US" sz="2000" dirty="0"/>
              <a:t>6</a:t>
            </a:r>
            <a:r>
              <a:rPr lang="en-US" sz="2000" dirty="0" smtClean="0"/>
              <a:t> clusters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Groups </a:t>
            </a:r>
            <a:r>
              <a:rPr lang="en-US" sz="2000" dirty="0"/>
              <a:t>&lt;- </a:t>
            </a:r>
            <a:r>
              <a:rPr lang="en-US" sz="2000" dirty="0" err="1"/>
              <a:t>cutree</a:t>
            </a:r>
            <a:r>
              <a:rPr lang="en-US" sz="2000" dirty="0"/>
              <a:t>(fit, </a:t>
            </a:r>
            <a:r>
              <a:rPr lang="en-US" sz="2000" dirty="0" smtClean="0"/>
              <a:t>k=6)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Outline the 6 clusters</a:t>
            </a:r>
          </a:p>
          <a:p>
            <a:pPr marL="0" indent="0">
              <a:buNone/>
            </a:pPr>
            <a:r>
              <a:rPr lang="en-US" sz="2000" dirty="0" err="1"/>
              <a:t>rect.hclust</a:t>
            </a:r>
            <a:r>
              <a:rPr lang="en-US" sz="2000" dirty="0"/>
              <a:t>(fit, k=6, border="red")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99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more complicated that hierarchical or K-means clustering</a:t>
            </a:r>
          </a:p>
          <a:p>
            <a:pPr marL="0" indent="0">
              <a:buNone/>
            </a:pPr>
            <a:r>
              <a:rPr lang="en-US" sz="2000" dirty="0" smtClean="0"/>
              <a:t>#Create the cluster(s)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/>
              <a:t>Mclust</a:t>
            </a:r>
            <a:r>
              <a:rPr lang="en-US" sz="2000" dirty="0"/>
              <a:t>(state_income$V2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examine the result(s)</a:t>
            </a:r>
          </a:p>
          <a:p>
            <a:pPr marL="0" indent="0">
              <a:buNone/>
            </a:pPr>
            <a:r>
              <a:rPr lang="en-US" sz="2000" dirty="0"/>
              <a:t>summary(fit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plot the result(s)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#Not very satisfying. Try a different data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25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 Load in a different data set (</a:t>
            </a:r>
            <a:r>
              <a:rPr lang="en-US" dirty="0" err="1" smtClean="0"/>
              <a:t>iris.data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#Create the cluster(s)</a:t>
            </a:r>
          </a:p>
          <a:p>
            <a:pPr marL="0" indent="0">
              <a:buNone/>
            </a:pPr>
            <a:r>
              <a:rPr lang="en-US" sz="2000" dirty="0"/>
              <a:t>fit &lt;- </a:t>
            </a:r>
            <a:r>
              <a:rPr lang="en-US" sz="2000" dirty="0" err="1"/>
              <a:t>Mclust</a:t>
            </a:r>
            <a:r>
              <a:rPr lang="en-US" sz="2000" dirty="0"/>
              <a:t>(</a:t>
            </a:r>
            <a:r>
              <a:rPr lang="en-US" sz="2000" dirty="0" err="1"/>
              <a:t>iris.data</a:t>
            </a:r>
            <a:r>
              <a:rPr lang="en-US" sz="2000" dirty="0"/>
              <a:t>[,-5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examine the result</a:t>
            </a:r>
          </a:p>
          <a:p>
            <a:pPr marL="0" indent="0">
              <a:buNone/>
            </a:pPr>
            <a:r>
              <a:rPr lang="en-US" sz="2000" dirty="0"/>
              <a:t>summary(fit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plot the result(s)</a:t>
            </a:r>
          </a:p>
          <a:p>
            <a:pPr marL="0" indent="0">
              <a:buNone/>
            </a:pPr>
            <a:r>
              <a:rPr lang="en-US" sz="2000" dirty="0"/>
              <a:t>plot(fit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1: display the model scores vs # clusters</a:t>
            </a:r>
          </a:p>
          <a:p>
            <a:pPr marL="0" indent="0">
              <a:buNone/>
            </a:pPr>
            <a:r>
              <a:rPr lang="en-US" sz="2000" dirty="0" smtClean="0"/>
              <a:t># 2: display the classification based on the best scoring model</a:t>
            </a:r>
          </a:p>
          <a:p>
            <a:pPr marL="0" indent="0">
              <a:buNone/>
            </a:pPr>
            <a:r>
              <a:rPr lang="en-US" sz="2000" dirty="0" smtClean="0"/>
              <a:t># 3: display the uncertainty (based on the best scoring model)</a:t>
            </a:r>
          </a:p>
          <a:p>
            <a:pPr marL="0" indent="0">
              <a:buNone/>
            </a:pPr>
            <a:r>
              <a:rPr lang="en-US" sz="2000" dirty="0" smtClean="0"/>
              <a:t># 4: display the density (based on the </a:t>
            </a:r>
            <a:r>
              <a:rPr lang="en-US" sz="2000" smtClean="0"/>
              <a:t>best scoring model)</a:t>
            </a:r>
          </a:p>
        </p:txBody>
      </p:sp>
    </p:spTree>
    <p:extLst>
      <p:ext uri="{BB962C8B-B14F-4D97-AF65-F5344CB8AC3E}">
        <p14:creationId xmlns:p14="http://schemas.microsoft.com/office/powerpoint/2010/main" val="27077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</a:p>
          <a:p>
            <a:r>
              <a:rPr lang="en-US" dirty="0" smtClean="0"/>
              <a:t>Why would we want to cluster?</a:t>
            </a:r>
          </a:p>
          <a:p>
            <a:r>
              <a:rPr lang="en-US" dirty="0" smtClean="0"/>
              <a:t>How would you determine clusters?</a:t>
            </a:r>
          </a:p>
          <a:p>
            <a:r>
              <a:rPr lang="en-US" dirty="0" smtClean="0"/>
              <a:t>How can you do this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Simple iterative method</a:t>
            </a:r>
          </a:p>
          <a:p>
            <a:pPr lvl="1"/>
            <a:r>
              <a:rPr lang="en-US" dirty="0" smtClean="0"/>
              <a:t>User provides “K”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Often too simple </a:t>
            </a:r>
            <a:r>
              <a:rPr lang="en-US" dirty="0" smtClean="0">
                <a:sym typeface="Wingdings" panose="05000000000000000000" pitchFamily="2" charset="2"/>
              </a:rPr>
              <a:t> bad results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Difficult to guess the correct “K”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9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Algorithm:</a:t>
            </a:r>
          </a:p>
          <a:p>
            <a:r>
              <a:rPr lang="en-US" dirty="0" smtClean="0"/>
              <a:t>Step 0: select K</a:t>
            </a:r>
          </a:p>
          <a:p>
            <a:r>
              <a:rPr lang="en-US" dirty="0" smtClean="0"/>
              <a:t>Step 1: randomly select initial cluster seeds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40720"/>
              </p:ext>
            </p:extLst>
          </p:nvPr>
        </p:nvGraphicFramePr>
        <p:xfrm>
          <a:off x="2057400" y="3276600"/>
          <a:ext cx="3581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276600"/>
                        <a:ext cx="35814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410200" y="3516868"/>
            <a:ext cx="2743200" cy="2121932"/>
            <a:chOff x="5410200" y="3516868"/>
            <a:chExt cx="2743200" cy="21219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0200" y="3657600"/>
              <a:ext cx="1676400" cy="990600"/>
            </a:xfrm>
            <a:prstGeom prst="straightConnector1">
              <a:avLst/>
            </a:prstGeom>
            <a:ln w="25400">
              <a:solidFill>
                <a:srgbClr val="3211F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410200" y="4648200"/>
              <a:ext cx="1676400" cy="990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62800" y="35168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1 650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45074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2 200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4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initial cluster seed represents the “mean value” of its cluster.</a:t>
            </a:r>
          </a:p>
          <a:p>
            <a:r>
              <a:rPr lang="en-US" dirty="0" smtClean="0"/>
              <a:t>In the preceding figure: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 seed 1 = 650</a:t>
            </a:r>
          </a:p>
          <a:p>
            <a:pPr lvl="1"/>
            <a:r>
              <a:rPr lang="en-US" dirty="0" smtClean="0"/>
              <a:t>Cluster seed 2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calculate distance from each object to each cluster seed.</a:t>
            </a:r>
          </a:p>
          <a:p>
            <a:r>
              <a:rPr lang="en-US" dirty="0" smtClean="0"/>
              <a:t>What type of distance should we use?</a:t>
            </a:r>
          </a:p>
          <a:p>
            <a:pPr lvl="1"/>
            <a:r>
              <a:rPr lang="en-US" dirty="0" smtClean="0"/>
              <a:t>Squared Euclidean distance</a:t>
            </a:r>
          </a:p>
          <a:p>
            <a:r>
              <a:rPr lang="en-US" dirty="0" smtClean="0"/>
              <a:t>Step 3: Assign each object to the closest cluster</a:t>
            </a:r>
          </a:p>
        </p:txBody>
      </p:sp>
    </p:spTree>
    <p:extLst>
      <p:ext uri="{BB962C8B-B14F-4D97-AF65-F5344CB8AC3E}">
        <p14:creationId xmlns:p14="http://schemas.microsoft.com/office/powerpoint/2010/main" val="21092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9727"/>
              </p:ext>
            </p:extLst>
          </p:nvPr>
        </p:nvGraphicFramePr>
        <p:xfrm>
          <a:off x="152400" y="1096964"/>
          <a:ext cx="5791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96964"/>
                        <a:ext cx="579120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638800" y="2286000"/>
            <a:ext cx="1524000" cy="10668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900" y="20574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3886200"/>
            <a:ext cx="15240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900" y="3657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Compute the new centroid for each cluster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10596"/>
              </p:ext>
            </p:extLst>
          </p:nvPr>
        </p:nvGraphicFramePr>
        <p:xfrm>
          <a:off x="2133600" y="2133600"/>
          <a:ext cx="4724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4724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629400" y="2895600"/>
            <a:ext cx="990600" cy="8382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1 708.9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29400" y="4419600"/>
            <a:ext cx="990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2 214.2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Iterate:</a:t>
            </a:r>
          </a:p>
          <a:p>
            <a:pPr lvl="1"/>
            <a:r>
              <a:rPr lang="en-US" dirty="0" smtClean="0"/>
              <a:t>Calculate distance from objects to cluster centroids.</a:t>
            </a:r>
          </a:p>
          <a:p>
            <a:pPr lvl="1"/>
            <a:r>
              <a:rPr lang="en-US" dirty="0" smtClean="0"/>
              <a:t>Assign objects to closest cluster</a:t>
            </a:r>
          </a:p>
          <a:p>
            <a:pPr lvl="1"/>
            <a:r>
              <a:rPr lang="en-US" dirty="0" smtClean="0"/>
              <a:t>Recalculate new centroids</a:t>
            </a:r>
          </a:p>
          <a:p>
            <a:r>
              <a:rPr lang="en-US" dirty="0" smtClean="0"/>
              <a:t>Stop based on convergence criteria</a:t>
            </a:r>
          </a:p>
          <a:p>
            <a:pPr lvl="1"/>
            <a:r>
              <a:rPr lang="en-US" dirty="0" smtClean="0"/>
              <a:t>No change in clusters</a:t>
            </a:r>
          </a:p>
          <a:p>
            <a:pPr lvl="1"/>
            <a:r>
              <a:rPr lang="en-US" dirty="0" smtClean="0"/>
              <a:t>Max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527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Acrobat Document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Issues</vt:lpstr>
      <vt:lpstr>WCSS</vt:lpstr>
      <vt:lpstr>Bottom Line</vt:lpstr>
      <vt:lpstr>Other Clustering in R</vt:lpstr>
      <vt:lpstr>Hierarchical Clustering</vt:lpstr>
      <vt:lpstr>Model-Based Clusters</vt:lpstr>
      <vt:lpstr>Model-Based Clusters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Rose, John R</dc:creator>
  <cp:lastModifiedBy>Rose, John R</cp:lastModifiedBy>
  <cp:revision>21</cp:revision>
  <dcterms:created xsi:type="dcterms:W3CDTF">2015-02-02T18:43:07Z</dcterms:created>
  <dcterms:modified xsi:type="dcterms:W3CDTF">2015-09-16T20:33:05Z</dcterms:modified>
</cp:coreProperties>
</file>