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6E1D-BD3C-4356-A031-F24CBFD5ABA3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# Create the linear model</a:t>
            </a:r>
          </a:p>
          <a:p>
            <a:pPr>
              <a:buNone/>
            </a:pPr>
            <a:r>
              <a:rPr lang="en-US" dirty="0" smtClean="0"/>
              <a:t>r = lm(</a:t>
            </a:r>
            <a:r>
              <a:rPr lang="en-US" dirty="0" err="1" smtClean="0"/>
              <a:t>RealEstate$Price</a:t>
            </a:r>
            <a:r>
              <a:rPr lang="en-US" dirty="0" smtClean="0"/>
              <a:t> ~ </a:t>
            </a:r>
            <a:r>
              <a:rPr lang="en-US" dirty="0" err="1" smtClean="0"/>
              <a:t>RealEstate$Size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# Try the structure command again</a:t>
            </a:r>
          </a:p>
          <a:p>
            <a:pPr>
              <a:buNone/>
            </a:pPr>
            <a:r>
              <a:rPr lang="en-US" dirty="0" err="1" smtClean="0"/>
              <a:t>str</a:t>
            </a:r>
            <a:r>
              <a:rPr lang="en-US" dirty="0" smtClean="0"/>
              <a:t>(r)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Still not so helpful for us neophytes.</a:t>
            </a:r>
          </a:p>
          <a:p>
            <a:pPr>
              <a:buNone/>
            </a:pPr>
            <a:r>
              <a:rPr lang="en-US" dirty="0" smtClean="0"/>
              <a:t># Why do you keep doing what I tell you to do? ;-)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 Ok, take the simple approach</a:t>
            </a:r>
          </a:p>
          <a:p>
            <a:pPr>
              <a:buNone/>
            </a:pPr>
            <a:r>
              <a:rPr lang="en-US" dirty="0" smtClean="0"/>
              <a:t>print(r)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# Lets visualize the model as before</a:t>
            </a:r>
          </a:p>
          <a:p>
            <a:pPr>
              <a:buNone/>
            </a:pPr>
            <a:r>
              <a:rPr lang="en-US" dirty="0" smtClean="0"/>
              <a:t>par(</a:t>
            </a:r>
            <a:r>
              <a:rPr lang="en-US" dirty="0" err="1" smtClean="0"/>
              <a:t>mfrow</a:t>
            </a:r>
            <a:r>
              <a:rPr lang="en-US" dirty="0" smtClean="0"/>
              <a:t>=c(2,2))</a:t>
            </a:r>
          </a:p>
          <a:p>
            <a:pPr>
              <a:buNone/>
            </a:pPr>
            <a:r>
              <a:rPr lang="en-US" dirty="0" smtClean="0"/>
              <a:t>plot(r)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dirty="0" smtClean="0"/>
              <a:t># Let's look at these 4 plots now that we have real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Residuals </a:t>
            </a:r>
            <a:r>
              <a:rPr lang="en-US" dirty="0" err="1" smtClean="0"/>
              <a:t>vs</a:t>
            </a:r>
            <a:r>
              <a:rPr lang="en-US" dirty="0" smtClean="0"/>
              <a:t> Fitted - Are the residuals evenly distributed?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Q-Q plot - Are the residuals distributed approx normally?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 Scale-Location - is variance approximately constant?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 Residuals vs. Leverage - points far from the </a:t>
            </a:r>
            <a:r>
              <a:rPr lang="en-US" dirty="0" err="1" smtClean="0"/>
              <a:t>centroid</a:t>
            </a:r>
            <a:r>
              <a:rPr lang="en-US" dirty="0" smtClean="0"/>
              <a:t> in the y-axis are potential outliers. Any outliers?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we think that a linear model is good for this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#As before, lets visualize the difference between the observed and predicted values of y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400" dirty="0" err="1" smtClean="0"/>
              <a:t>ypred</a:t>
            </a:r>
            <a:r>
              <a:rPr lang="en-US" sz="2400" dirty="0" smtClean="0"/>
              <a:t> = predict(r)</a:t>
            </a:r>
          </a:p>
          <a:p>
            <a:pPr>
              <a:buNone/>
            </a:pPr>
            <a:r>
              <a:rPr lang="en-US" sz="2400" dirty="0" smtClean="0"/>
              <a:t>par(</a:t>
            </a:r>
            <a:r>
              <a:rPr lang="en-US" sz="2400" dirty="0" err="1" smtClean="0"/>
              <a:t>mfrow</a:t>
            </a:r>
            <a:r>
              <a:rPr lang="en-US" sz="2400" dirty="0" smtClean="0"/>
              <a:t>=c(1,1))</a:t>
            </a:r>
          </a:p>
          <a:p>
            <a:pPr>
              <a:buNone/>
            </a:pPr>
            <a:r>
              <a:rPr lang="en-US" sz="2400" dirty="0" smtClean="0"/>
              <a:t>plot(</a:t>
            </a:r>
            <a:r>
              <a:rPr lang="en-US" sz="2400" dirty="0" err="1" smtClean="0"/>
              <a:t>RealEstate$Price</a:t>
            </a:r>
            <a:r>
              <a:rPr lang="en-US" sz="2400" dirty="0" smtClean="0"/>
              <a:t>, </a:t>
            </a:r>
            <a:r>
              <a:rPr lang="en-US" sz="2400" dirty="0" err="1" smtClean="0"/>
              <a:t>RealEstate$Price</a:t>
            </a:r>
            <a:r>
              <a:rPr lang="en-US" sz="2400" dirty="0" smtClean="0"/>
              <a:t>, type="l", </a:t>
            </a:r>
            <a:r>
              <a:rPr lang="en-US" sz="2400" dirty="0" err="1" smtClean="0"/>
              <a:t>xlab</a:t>
            </a:r>
            <a:r>
              <a:rPr lang="en-US" sz="2400" dirty="0" smtClean="0"/>
              <a:t>="Observed y", </a:t>
            </a:r>
            <a:r>
              <a:rPr lang="en-US" sz="2400" dirty="0" err="1" smtClean="0"/>
              <a:t>ylab</a:t>
            </a:r>
            <a:r>
              <a:rPr lang="en-US" sz="2400" dirty="0" smtClean="0"/>
              <a:t>="Predicted y")</a:t>
            </a:r>
          </a:p>
          <a:p>
            <a:pPr>
              <a:buNone/>
            </a:pPr>
            <a:r>
              <a:rPr lang="en-US" sz="2400" dirty="0" smtClean="0"/>
              <a:t>points(</a:t>
            </a:r>
            <a:r>
              <a:rPr lang="en-US" sz="2400" dirty="0" err="1" smtClean="0"/>
              <a:t>RealEstate$Price</a:t>
            </a:r>
            <a:r>
              <a:rPr lang="en-US" sz="2400" dirty="0" smtClean="0"/>
              <a:t>, </a:t>
            </a:r>
            <a:r>
              <a:rPr lang="en-US" sz="2400" dirty="0" err="1" smtClean="0"/>
              <a:t>ypred</a:t>
            </a:r>
            <a:r>
              <a:rPr lang="en-US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Print summary statistics of model</a:t>
            </a:r>
          </a:p>
          <a:p>
            <a:pPr>
              <a:buNone/>
            </a:pPr>
            <a:r>
              <a:rPr lang="en-US" dirty="0" smtClean="0"/>
              <a:t>summary(r)</a:t>
            </a:r>
          </a:p>
          <a:p>
            <a:pPr>
              <a:buNone/>
            </a:pPr>
            <a:r>
              <a:rPr lang="en-US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500" dirty="0" smtClean="0"/>
              <a:t>Recall: Explanation of summary statistics: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Coefficients - Intercept and X values as well as std. error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t-value  -  coefficient/</a:t>
            </a:r>
            <a:r>
              <a:rPr lang="en-US" dirty="0" err="1" smtClean="0"/>
              <a:t>std.error</a:t>
            </a:r>
            <a:r>
              <a:rPr lang="en-US" dirty="0" smtClean="0"/>
              <a:t> ==&gt; small value indicates variable has little/no effect on outcome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Pr(&gt;|t) </a:t>
            </a:r>
            <a:r>
              <a:rPr lang="en-US" dirty="0" err="1" smtClean="0"/>
              <a:t>prob</a:t>
            </a:r>
            <a:r>
              <a:rPr lang="en-US" dirty="0" smtClean="0"/>
              <a:t> of observing this t-value if coefficient is zero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R-squared - goodness of fit 0 to 1, 1 is a good fit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F-statistic - is the model better than "guessing" close to 1 would as good as the null model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p-value -  probability of seeing an F-value this large by chance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# First we will start with fake data</a:t>
            </a:r>
          </a:p>
          <a:p>
            <a:pPr>
              <a:buNone/>
            </a:pPr>
            <a:r>
              <a:rPr lang="en-US" dirty="0" smtClean="0"/>
              <a:t> x  = </a:t>
            </a:r>
            <a:r>
              <a:rPr lang="en-US" dirty="0" err="1" smtClean="0"/>
              <a:t>runif</a:t>
            </a:r>
            <a:r>
              <a:rPr lang="en-US" dirty="0" smtClean="0"/>
              <a:t>(150, 0, 50)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next we create fake linear data</a:t>
            </a:r>
          </a:p>
          <a:p>
            <a:pPr>
              <a:buNone/>
            </a:pPr>
            <a:r>
              <a:rPr lang="en-US" dirty="0" smtClean="0"/>
              <a:t>y = 3.142 + x + </a:t>
            </a:r>
            <a:r>
              <a:rPr lang="en-US" dirty="0" err="1" smtClean="0"/>
              <a:t>rnorm</a:t>
            </a:r>
            <a:r>
              <a:rPr lang="en-US" dirty="0" smtClean="0"/>
              <a:t>(150)*2.5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Let’s see what it looks like</a:t>
            </a:r>
          </a:p>
          <a:p>
            <a:pPr>
              <a:buNone/>
            </a:pPr>
            <a:r>
              <a:rPr lang="en-US" dirty="0" smtClean="0"/>
              <a:t>plot(y ~ x)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# Use the ordinary leas squares model in R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dirty="0" smtClean="0"/>
              <a:t> m = lm(y ~ x)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R provides a command for looking at the details of the fitted model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err="1" smtClean="0"/>
              <a:t>str</a:t>
            </a:r>
            <a:r>
              <a:rPr lang="en-US" dirty="0" smtClean="0"/>
              <a:t>(m)</a:t>
            </a:r>
          </a:p>
          <a:p>
            <a:pPr>
              <a:buNone/>
            </a:pP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 Huh? This is a lot details! Let's try something more concise.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dirty="0" smtClean="0"/>
              <a:t>print(m)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Let's visualize the model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dirty="0" smtClean="0"/>
              <a:t>par(</a:t>
            </a:r>
            <a:r>
              <a:rPr lang="en-US" dirty="0" err="1" smtClean="0"/>
              <a:t>mfrow</a:t>
            </a:r>
            <a:r>
              <a:rPr lang="en-US" dirty="0" smtClean="0"/>
              <a:t>=c(2,2))</a:t>
            </a:r>
          </a:p>
          <a:p>
            <a:pPr>
              <a:buNone/>
            </a:pPr>
            <a:r>
              <a:rPr lang="en-US" dirty="0" smtClean="0"/>
              <a:t>plot(m)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What are the 4 plots?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Residuals </a:t>
            </a:r>
            <a:r>
              <a:rPr lang="en-US" dirty="0" err="1" smtClean="0"/>
              <a:t>vs</a:t>
            </a:r>
            <a:r>
              <a:rPr lang="en-US" dirty="0" smtClean="0"/>
              <a:t> Fitted - residuals should be evenly distributed. Why?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Q-Q plot - test whether the residuals are distributed approx normal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Scale-Location - is variance approximately constant?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Residuals vs. Leverage - look for outliers. points far from the </a:t>
            </a:r>
            <a:r>
              <a:rPr lang="en-US" dirty="0" err="1" smtClean="0"/>
              <a:t>centroid</a:t>
            </a:r>
            <a:r>
              <a:rPr lang="en-US" dirty="0" smtClean="0"/>
              <a:t> in the y-axis are potential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# Lets visualize the difference between the observed and predicted values of y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ypred</a:t>
            </a:r>
            <a:r>
              <a:rPr lang="en-US" sz="2800" dirty="0" smtClean="0"/>
              <a:t> = predict(m)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par(</a:t>
            </a:r>
            <a:r>
              <a:rPr lang="en-US" sz="2800" dirty="0" err="1" smtClean="0"/>
              <a:t>mfrow</a:t>
            </a:r>
            <a:r>
              <a:rPr lang="en-US" sz="2800" dirty="0" smtClean="0"/>
              <a:t>=c(1,1))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plot(</a:t>
            </a:r>
            <a:r>
              <a:rPr lang="en-US" sz="2800" dirty="0" err="1" smtClean="0"/>
              <a:t>y,y,type</a:t>
            </a:r>
            <a:r>
              <a:rPr lang="en-US" sz="2800" dirty="0" smtClean="0"/>
              <a:t>='l', </a:t>
            </a:r>
            <a:r>
              <a:rPr lang="en-US" sz="2800" dirty="0" err="1" smtClean="0"/>
              <a:t>xlab</a:t>
            </a:r>
            <a:r>
              <a:rPr lang="en-US" sz="2800" dirty="0" smtClean="0"/>
              <a:t>="observed y", </a:t>
            </a:r>
            <a:r>
              <a:rPr lang="en-US" sz="2800" dirty="0" err="1" smtClean="0"/>
              <a:t>ylab</a:t>
            </a:r>
            <a:r>
              <a:rPr lang="en-US" sz="2800" dirty="0" smtClean="0"/>
              <a:t>="predicted y")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points(y, </a:t>
            </a:r>
            <a:r>
              <a:rPr lang="en-US" sz="2800" dirty="0" err="1" smtClean="0"/>
              <a:t>ypred</a:t>
            </a:r>
            <a:r>
              <a:rPr lang="en-US" sz="2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We can get a more detailed view from the summary function</a:t>
            </a:r>
          </a:p>
          <a:p>
            <a:pPr>
              <a:buNone/>
            </a:pPr>
            <a:r>
              <a:rPr lang="en-US" dirty="0" smtClean="0"/>
              <a:t>summary(m)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500" dirty="0" smtClean="0"/>
              <a:t>Explanation of summary statistics: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Coefficients - Intercept and X values as well as std. error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t-value  -  coefficient/</a:t>
            </a:r>
            <a:r>
              <a:rPr lang="en-US" dirty="0" err="1" smtClean="0"/>
              <a:t>std.error</a:t>
            </a:r>
            <a:r>
              <a:rPr lang="en-US" dirty="0" smtClean="0"/>
              <a:t> ==&gt; small value indicates variable has little/no effect on outcome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Pr(&gt;|t) </a:t>
            </a:r>
            <a:r>
              <a:rPr lang="en-US" dirty="0" err="1" smtClean="0"/>
              <a:t>prob</a:t>
            </a:r>
            <a:r>
              <a:rPr lang="en-US" dirty="0" smtClean="0"/>
              <a:t> of observing this t-value if coefficient is zero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R-squared - goodness of fit 0 to 1, 1 is a good fit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F-statistic - is the model better than "guessing" close to 1 would as good as the null model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p-value -  probability of seeing an F-value this large by chance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 Okay, lets look at actual data</a:t>
            </a:r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dirty="0" smtClean="0"/>
              <a:t>import RealEstate.csv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# Visualize data</a:t>
            </a:r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dirty="0" smtClean="0"/>
              <a:t>plot(</a:t>
            </a:r>
            <a:r>
              <a:rPr lang="en-US" dirty="0" err="1" smtClean="0"/>
              <a:t>RealEstate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# Get summary statistics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dirty="0" smtClean="0"/>
              <a:t>summary(</a:t>
            </a:r>
            <a:r>
              <a:rPr lang="en-US" dirty="0" err="1" smtClean="0"/>
              <a:t>RealEstate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436</Words>
  <Application>Microsoft Office PowerPoint</Application>
  <PresentationFormat>On-screen Show (4:3)</PresentationFormat>
  <Paragraphs>114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rose</dc:creator>
  <cp:lastModifiedBy>rose</cp:lastModifiedBy>
  <cp:revision>32</cp:revision>
  <dcterms:created xsi:type="dcterms:W3CDTF">2013-02-07T01:49:27Z</dcterms:created>
  <dcterms:modified xsi:type="dcterms:W3CDTF">2013-02-26T03:01:03Z</dcterms:modified>
</cp:coreProperties>
</file>