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2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309C-A9A1-4474-8DB8-43FAC23881DD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e1071/vignettes/svmdoc.pdf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SVM Lab</a:t>
            </a:r>
            <a:br>
              <a:rPr lang="en-US" dirty="0" smtClean="0"/>
            </a:br>
            <a:r>
              <a:rPr lang="en-US" sz="1600" dirty="0" smtClean="0"/>
              <a:t>material borrowed from tutorial by</a:t>
            </a:r>
            <a:br>
              <a:rPr lang="en-US" sz="1600" dirty="0" smtClean="0"/>
            </a:br>
            <a:r>
              <a:rPr lang="en-US" sz="1600" dirty="0" smtClean="0"/>
              <a:t>David Meyer</a:t>
            </a:r>
            <a:br>
              <a:rPr lang="en-US" sz="1600" dirty="0" smtClean="0"/>
            </a:br>
            <a:r>
              <a:rPr lang="en-US" sz="1400" dirty="0"/>
              <a:t>FH </a:t>
            </a:r>
            <a:r>
              <a:rPr lang="en-US" sz="1400" dirty="0" err="1"/>
              <a:t>Technikum</a:t>
            </a:r>
            <a:r>
              <a:rPr lang="en-US" sz="1400" dirty="0"/>
              <a:t> Wien, Austria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see: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cran.r-project.org/web/packages/e1071/vignettes/svmdoc.pdfl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/>
              <a:t># </a:t>
            </a:r>
            <a:r>
              <a:rPr lang="en-US" sz="2600" dirty="0" smtClean="0"/>
              <a:t>Inspect </a:t>
            </a:r>
            <a:r>
              <a:rPr lang="en-US" sz="2600" dirty="0"/>
              <a:t>the </a:t>
            </a:r>
            <a:r>
              <a:rPr lang="en-US" sz="2600" dirty="0" smtClean="0"/>
              <a:t>results</a:t>
            </a:r>
          </a:p>
          <a:p>
            <a:pPr marL="0" indent="0">
              <a:buNone/>
            </a:pPr>
            <a:r>
              <a:rPr lang="en-US" sz="2600" dirty="0" smtClean="0"/>
              <a:t># Note the results will very unless you set the seed for the</a:t>
            </a:r>
          </a:p>
          <a:p>
            <a:pPr marL="0" indent="0">
              <a:buNone/>
            </a:pPr>
            <a:r>
              <a:rPr lang="en-US" sz="2600" dirty="0"/>
              <a:t>#</a:t>
            </a:r>
            <a:r>
              <a:rPr lang="en-US" sz="2600" dirty="0" smtClean="0"/>
              <a:t> random number generator which is used to mix the data</a:t>
            </a:r>
          </a:p>
          <a:p>
            <a:pPr marL="0" indent="0">
              <a:buNone/>
            </a:pPr>
            <a:r>
              <a:rPr lang="en-US" sz="2600" dirty="0"/>
              <a:t>#</a:t>
            </a:r>
            <a:r>
              <a:rPr lang="en-US" sz="2600" dirty="0" smtClean="0"/>
              <a:t> before the partitioning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&gt; </a:t>
            </a:r>
            <a:r>
              <a:rPr lang="en-US" sz="2600" dirty="0" err="1" smtClean="0"/>
              <a:t>obj</a:t>
            </a:r>
            <a:endParaRPr lang="en-US" sz="2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Parameter </a:t>
            </a:r>
            <a:r>
              <a:rPr lang="en-US" sz="1600" dirty="0"/>
              <a:t>tuning of ‘</a:t>
            </a:r>
            <a:r>
              <a:rPr lang="en-US" sz="1600" dirty="0" err="1"/>
              <a:t>svm</a:t>
            </a:r>
            <a:r>
              <a:rPr lang="en-US" sz="1600" dirty="0"/>
              <a:t>’: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 sampling method: 10-fold cross validation 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- best parameters:</a:t>
            </a:r>
          </a:p>
          <a:p>
            <a:pPr marL="0" indent="0">
              <a:buNone/>
            </a:pPr>
            <a:r>
              <a:rPr lang="en-US" sz="1600" dirty="0"/>
              <a:t>  gamma cost</a:t>
            </a:r>
          </a:p>
          <a:p>
            <a:pPr marL="0" indent="0">
              <a:buNone/>
            </a:pPr>
            <a:r>
              <a:rPr lang="en-US" sz="1600" dirty="0"/>
              <a:t> 0.0625  128</a:t>
            </a:r>
          </a:p>
          <a:p>
            <a:pPr marL="0" indent="0">
              <a:buNone/>
            </a:pPr>
            <a:endParaRPr lang="en-US" sz="300" dirty="0"/>
          </a:p>
          <a:p>
            <a:pPr>
              <a:buFontTx/>
              <a:buChar char="-"/>
            </a:pPr>
            <a:r>
              <a:rPr lang="en-US" sz="1600" dirty="0" smtClean="0"/>
              <a:t>best </a:t>
            </a:r>
            <a:r>
              <a:rPr lang="en-US" sz="1600" dirty="0"/>
              <a:t>performance: </a:t>
            </a:r>
            <a:r>
              <a:rPr lang="en-US" sz="1600" dirty="0" smtClean="0"/>
              <a:t>0.2898268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Note: The performance is reported as the error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T</a:t>
            </a:r>
            <a:r>
              <a:rPr lang="en-US" sz="1600" dirty="0" smtClean="0">
                <a:sym typeface="Wingdings" panose="05000000000000000000" pitchFamily="2" charset="2"/>
              </a:rPr>
              <a:t>he accuracy is 1 – error, in this case 1- </a:t>
            </a:r>
            <a:r>
              <a:rPr lang="en-US" sz="1600" dirty="0" smtClean="0"/>
              <a:t>0.2898268 = </a:t>
            </a:r>
            <a:r>
              <a:rPr lang="en-US" sz="1600" dirty="0"/>
              <a:t>0.7101732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44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Another online resource is: </a:t>
            </a:r>
          </a:p>
          <a:p>
            <a:pPr marL="0" indent="0">
              <a:buNone/>
            </a:pPr>
            <a:r>
              <a:rPr lang="en-US" sz="1800" dirty="0" smtClean="0"/>
              <a:t>http</a:t>
            </a:r>
            <a:r>
              <a:rPr lang="en-US" sz="1800" dirty="0"/>
              <a:t>://en.wikibooks.org/wiki/Data_Mining_Algorithms_In_R/Classification/SVM</a:t>
            </a:r>
          </a:p>
        </p:txBody>
      </p:sp>
    </p:spTree>
    <p:extLst>
      <p:ext uri="{BB962C8B-B14F-4D97-AF65-F5344CB8AC3E}">
        <p14:creationId xmlns:p14="http://schemas.microsoft.com/office/powerpoint/2010/main" val="152635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# Start by loading relevant libraries:</a:t>
            </a:r>
          </a:p>
          <a:p>
            <a:pPr marL="0" indent="0">
              <a:buNone/>
            </a:pPr>
            <a:r>
              <a:rPr lang="en-US" sz="2400" dirty="0"/>
              <a:t># e1071</a:t>
            </a: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 err="1" smtClean="0"/>
              <a:t>mlbench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</a:t>
            </a:r>
          </a:p>
          <a:p>
            <a:pPr marL="0" indent="0">
              <a:buNone/>
            </a:pPr>
            <a:r>
              <a:rPr lang="en-US" sz="2400" dirty="0" smtClean="0"/>
              <a:t># If </a:t>
            </a:r>
            <a:r>
              <a:rPr lang="en-US" sz="2400" dirty="0" err="1" smtClean="0"/>
              <a:t>mlbench</a:t>
            </a:r>
            <a:r>
              <a:rPr lang="en-US" sz="2400" dirty="0" smtClean="0"/>
              <a:t> isn’t available then you will have to install it</a:t>
            </a:r>
          </a:p>
        </p:txBody>
      </p:sp>
    </p:spTree>
    <p:extLst>
      <p:ext uri="{BB962C8B-B14F-4D97-AF65-F5344CB8AC3E}">
        <p14:creationId xmlns:p14="http://schemas.microsoft.com/office/powerpoint/2010/main" val="342425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smtClean="0"/>
              <a:t>Retrieve/Access </a:t>
            </a:r>
            <a:r>
              <a:rPr lang="en-US" sz="2400" dirty="0"/>
              <a:t>"Glass" data from </a:t>
            </a:r>
            <a:r>
              <a:rPr lang="en-US" sz="2400" dirty="0" err="1"/>
              <a:t>mlbench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data(Glass, package="</a:t>
            </a:r>
            <a:r>
              <a:rPr lang="en-US" sz="2400" dirty="0" err="1"/>
              <a:t>mlbench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#The description of the Glass data set is on the following slide</a:t>
            </a:r>
          </a:p>
          <a:p>
            <a:pPr marL="0" indent="0">
              <a:buNone/>
            </a:pPr>
            <a:r>
              <a:rPr lang="en-US" sz="2400" dirty="0" smtClean="0"/>
              <a:t># Number </a:t>
            </a:r>
            <a:r>
              <a:rPr lang="en-US" sz="2400" dirty="0"/>
              <a:t>of Attributes: 10 (including an Id#) plus the class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attribute </a:t>
            </a:r>
            <a:r>
              <a:rPr lang="en-US" sz="2400" dirty="0"/>
              <a:t>-- all attributes are continuously valued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Information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1. Id number: 1 to 214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2. RI: refractive index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3. Na: Sodium (unit measurement: weight percent in corresponding oxide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as are attributes 4-10)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4. Mg: Magnesium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5. Al: Aluminum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6. Si: Silicon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7. K: Potassium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8. </a:t>
            </a:r>
            <a:r>
              <a:rPr lang="en-US" sz="2000" dirty="0" err="1"/>
              <a:t>Ca</a:t>
            </a:r>
            <a:r>
              <a:rPr lang="en-US" sz="2000" dirty="0"/>
              <a:t>: Calcium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9. Ba: Barium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10. Fe: Iron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733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Information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Type </a:t>
            </a:r>
            <a:r>
              <a:rPr lang="en-US" sz="2000" dirty="0"/>
              <a:t>of glass: (class attribute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Type</a:t>
            </a:r>
          </a:p>
          <a:p>
            <a:pPr marL="0" indent="0">
              <a:buNone/>
            </a:pPr>
            <a:r>
              <a:rPr lang="en-US" sz="2000" dirty="0" smtClean="0"/>
              <a:t>   1 	</a:t>
            </a:r>
            <a:r>
              <a:rPr lang="en-US" sz="2000" dirty="0" err="1" smtClean="0"/>
              <a:t>building_windows_float_processed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2</a:t>
            </a:r>
            <a:r>
              <a:rPr lang="en-US" sz="2000" smtClean="0"/>
              <a:t>	building_windows_non_float_processed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3 	</a:t>
            </a:r>
            <a:r>
              <a:rPr lang="en-US" sz="2000" dirty="0" err="1" smtClean="0"/>
              <a:t>vehicle_windows_float_processed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4 	</a:t>
            </a:r>
            <a:r>
              <a:rPr lang="en-US" sz="2000" dirty="0" err="1" smtClean="0"/>
              <a:t>vehicle_windows_non_float_processed</a:t>
            </a:r>
            <a:r>
              <a:rPr lang="en-US" sz="2000" dirty="0" smtClean="0"/>
              <a:t> </a:t>
            </a:r>
            <a:r>
              <a:rPr lang="en-US" sz="2000" dirty="0"/>
              <a:t>(none in this database)</a:t>
            </a:r>
          </a:p>
          <a:p>
            <a:pPr marL="0" indent="0">
              <a:buNone/>
            </a:pPr>
            <a:r>
              <a:rPr lang="en-US" sz="2000" dirty="0" smtClean="0"/>
              <a:t>   5 	containers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6 	tableware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7 	headlamps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183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Training </a:t>
            </a:r>
            <a:r>
              <a:rPr lang="en-US" dirty="0"/>
              <a:t>and </a:t>
            </a:r>
            <a:r>
              <a:rPr lang="en-US" dirty="0" smtClean="0"/>
              <a:t>Test </a:t>
            </a:r>
            <a:r>
              <a:rPr lang="en-US" dirty="0"/>
              <a:t>S</a:t>
            </a:r>
            <a:r>
              <a:rPr lang="en-US" dirty="0" smtClean="0"/>
              <a:t>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Create a row index</a:t>
            </a:r>
          </a:p>
          <a:p>
            <a:pPr marL="0" indent="0">
              <a:buNone/>
            </a:pPr>
            <a:r>
              <a:rPr lang="en-US" sz="2000" dirty="0"/>
              <a:t>index &lt;- 1:nrow(Glass)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Create  an index of test samples by randomly selecting 1/3 of the samples</a:t>
            </a:r>
          </a:p>
          <a:p>
            <a:pPr marL="0" indent="0">
              <a:buNone/>
            </a:pPr>
            <a:r>
              <a:rPr lang="en-US" sz="2000" dirty="0" err="1"/>
              <a:t>testindex</a:t>
            </a:r>
            <a:r>
              <a:rPr lang="en-US" sz="2000" dirty="0"/>
              <a:t> &lt;- sample(index, </a:t>
            </a:r>
            <a:r>
              <a:rPr lang="en-US" sz="2000" dirty="0" err="1"/>
              <a:t>trunc</a:t>
            </a:r>
            <a:r>
              <a:rPr lang="en-US" sz="2000" dirty="0"/>
              <a:t>(length(index)/3))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Create test set </a:t>
            </a:r>
          </a:p>
          <a:p>
            <a:pPr marL="0" indent="0">
              <a:buNone/>
            </a:pPr>
            <a:r>
              <a:rPr lang="en-US" sz="2000" dirty="0" err="1"/>
              <a:t>testset</a:t>
            </a:r>
            <a:r>
              <a:rPr lang="en-US" sz="2000" dirty="0"/>
              <a:t> &lt;- Glass[</a:t>
            </a:r>
            <a:r>
              <a:rPr lang="en-US" sz="2000" dirty="0" err="1"/>
              <a:t>testindex</a:t>
            </a:r>
            <a:r>
              <a:rPr lang="en-US" sz="2000" dirty="0"/>
              <a:t>,]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Create training set</a:t>
            </a:r>
          </a:p>
          <a:p>
            <a:pPr marL="0" indent="0">
              <a:buNone/>
            </a:pPr>
            <a:r>
              <a:rPr lang="en-US" sz="2000" dirty="0" smtClean="0"/>
              <a:t>trainset &lt;- Glass[-</a:t>
            </a:r>
            <a:r>
              <a:rPr lang="en-US" sz="2000" dirty="0" err="1" smtClean="0"/>
              <a:t>testindex</a:t>
            </a:r>
            <a:r>
              <a:rPr lang="en-US" sz="2000" dirty="0" smtClean="0"/>
              <a:t>,]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697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</a:t>
            </a:r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Train the </a:t>
            </a:r>
            <a:r>
              <a:rPr lang="en-US" sz="2000" dirty="0" err="1"/>
              <a:t>svm</a:t>
            </a:r>
            <a:r>
              <a:rPr lang="en-US" sz="2000" dirty="0"/>
              <a:t> model using: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smtClean="0"/>
              <a:t>	"</a:t>
            </a:r>
            <a:r>
              <a:rPr lang="en-US" sz="2000" dirty="0"/>
              <a:t>Type" (column 10) as the dependent variable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#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smtClean="0"/>
              <a:t>	  cost </a:t>
            </a:r>
            <a:r>
              <a:rPr lang="en-US" sz="2000" dirty="0"/>
              <a:t>= 100 as the penalty cost for </a:t>
            </a:r>
            <a:r>
              <a:rPr lang="en-US" sz="2000" dirty="0" smtClean="0"/>
              <a:t>C-classification</a:t>
            </a:r>
          </a:p>
          <a:p>
            <a:pPr marL="0" indent="0">
              <a:buNone/>
            </a:pPr>
            <a:r>
              <a:rPr lang="en-US" sz="2000" dirty="0" smtClean="0"/>
              <a:t>#                        This </a:t>
            </a:r>
            <a:r>
              <a:rPr lang="en-US" sz="2000" dirty="0"/>
              <a:t>is the ‘C’-constant of the regularization term </a:t>
            </a:r>
            <a:r>
              <a:rPr lang="en-US" sz="2000" dirty="0" smtClean="0"/>
              <a:t>in</a:t>
            </a:r>
          </a:p>
          <a:p>
            <a:pPr marL="0" indent="0">
              <a:buNone/>
            </a:pPr>
            <a:r>
              <a:rPr lang="en-US" sz="2000" dirty="0" smtClean="0"/>
              <a:t>#                        the </a:t>
            </a:r>
            <a:r>
              <a:rPr lang="en-US" sz="2000" dirty="0"/>
              <a:t>Lagrange </a:t>
            </a:r>
            <a:r>
              <a:rPr lang="en-US" sz="2000" dirty="0" smtClean="0"/>
              <a:t>formulation</a:t>
            </a:r>
          </a:p>
          <a:p>
            <a:pPr marL="0" indent="0">
              <a:buNone/>
            </a:pPr>
            <a:r>
              <a:rPr lang="en-US" sz="2000" dirty="0"/>
              <a:t>#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smtClean="0"/>
              <a:t>	gamma </a:t>
            </a:r>
            <a:r>
              <a:rPr lang="en-US" sz="2000" dirty="0"/>
              <a:t>= 1 as the radial basis kernel function-specific </a:t>
            </a:r>
            <a:r>
              <a:rPr lang="en-US" sz="2000" dirty="0" smtClean="0"/>
              <a:t>parameter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svm.model</a:t>
            </a:r>
            <a:r>
              <a:rPr lang="en-US" sz="2000" dirty="0"/>
              <a:t> &lt;- </a:t>
            </a:r>
            <a:r>
              <a:rPr lang="en-US" sz="2000" dirty="0" err="1"/>
              <a:t>svm</a:t>
            </a:r>
            <a:r>
              <a:rPr lang="en-US" sz="2000" dirty="0"/>
              <a:t>(Type ~ ., data = </a:t>
            </a:r>
            <a:r>
              <a:rPr lang="en-US" sz="2000" dirty="0" err="1"/>
              <a:t>trainset</a:t>
            </a:r>
            <a:r>
              <a:rPr lang="en-US" sz="2000" dirty="0"/>
              <a:t>, cost = 100, gamma = 1)</a:t>
            </a:r>
          </a:p>
        </p:txBody>
      </p:sp>
    </p:spTree>
    <p:extLst>
      <p:ext uri="{BB962C8B-B14F-4D97-AF65-F5344CB8AC3E}">
        <p14:creationId xmlns:p14="http://schemas.microsoft.com/office/powerpoint/2010/main" val="122940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SVM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# Use the </a:t>
            </a:r>
            <a:r>
              <a:rPr lang="en-US" sz="2400" dirty="0" smtClean="0"/>
              <a:t>SVM </a:t>
            </a:r>
            <a:r>
              <a:rPr lang="en-US" sz="2400" dirty="0"/>
              <a:t>to predict the classification for the </a:t>
            </a:r>
            <a:r>
              <a:rPr lang="en-US" sz="2400" dirty="0" err="1"/>
              <a:t>testset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svm.pred</a:t>
            </a:r>
            <a:r>
              <a:rPr lang="en-US" sz="2400" dirty="0" smtClean="0"/>
              <a:t> </a:t>
            </a:r>
            <a:r>
              <a:rPr lang="en-US" sz="2400" dirty="0"/>
              <a:t>&lt;- predict(</a:t>
            </a:r>
            <a:r>
              <a:rPr lang="en-US" sz="2400" dirty="0" err="1"/>
              <a:t>svm.model</a:t>
            </a:r>
            <a:r>
              <a:rPr lang="en-US" sz="2400" dirty="0"/>
              <a:t>, </a:t>
            </a:r>
            <a:r>
              <a:rPr lang="en-US" sz="2400" dirty="0" err="1"/>
              <a:t>testset</a:t>
            </a:r>
            <a:r>
              <a:rPr lang="en-US" sz="2400" dirty="0"/>
              <a:t>[,-10])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# Compute the </a:t>
            </a:r>
            <a:r>
              <a:rPr lang="en-US" sz="2400" dirty="0" smtClean="0"/>
              <a:t>SVM </a:t>
            </a:r>
            <a:r>
              <a:rPr lang="en-US" sz="2400" dirty="0"/>
              <a:t>confusion </a:t>
            </a:r>
            <a:r>
              <a:rPr lang="en-US" sz="2400" dirty="0" smtClean="0"/>
              <a:t>matrix</a:t>
            </a:r>
          </a:p>
          <a:p>
            <a:pPr marL="0" indent="0">
              <a:buNone/>
            </a:pPr>
            <a:r>
              <a:rPr lang="en-US" sz="2400" dirty="0" smtClean="0"/>
              <a:t>table(</a:t>
            </a:r>
            <a:r>
              <a:rPr lang="en-US" sz="2400" dirty="0" err="1" smtClean="0"/>
              <a:t>pred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svm.pred</a:t>
            </a:r>
            <a:r>
              <a:rPr lang="en-US" sz="2400" dirty="0"/>
              <a:t>, true = </a:t>
            </a:r>
            <a:r>
              <a:rPr lang="en-US" sz="2400" dirty="0" err="1"/>
              <a:t>testset</a:t>
            </a:r>
            <a:r>
              <a:rPr lang="en-US" sz="2400" dirty="0"/>
              <a:t>[,10])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determine accuracy</a:t>
            </a:r>
          </a:p>
          <a:p>
            <a:pPr marL="0" indent="0">
              <a:buNone/>
            </a:pPr>
            <a:r>
              <a:rPr lang="en-US" sz="2400" dirty="0"/>
              <a:t>t </a:t>
            </a:r>
            <a:r>
              <a:rPr lang="en-US" sz="2400" dirty="0" smtClean="0"/>
              <a:t>= </a:t>
            </a:r>
            <a:r>
              <a:rPr lang="en-US" sz="2400" dirty="0"/>
              <a:t>table(</a:t>
            </a:r>
            <a:r>
              <a:rPr lang="en-US" sz="2400" dirty="0" err="1"/>
              <a:t>pred</a:t>
            </a:r>
            <a:r>
              <a:rPr lang="en-US" sz="2400" dirty="0"/>
              <a:t> = </a:t>
            </a:r>
            <a:r>
              <a:rPr lang="en-US" sz="2400" dirty="0" err="1"/>
              <a:t>svm.pred</a:t>
            </a:r>
            <a:r>
              <a:rPr lang="en-US" sz="2400" dirty="0"/>
              <a:t>, true = </a:t>
            </a:r>
            <a:r>
              <a:rPr lang="en-US" sz="2400" dirty="0" err="1" smtClean="0"/>
              <a:t>testset</a:t>
            </a:r>
            <a:r>
              <a:rPr lang="en-US" sz="2400" dirty="0"/>
              <a:t>[,10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r>
              <a:rPr lang="en-US" sz="2400" dirty="0"/>
              <a:t>sum(</a:t>
            </a:r>
            <a:r>
              <a:rPr lang="en-US" sz="2400" dirty="0" err="1"/>
              <a:t>diag</a:t>
            </a:r>
            <a:r>
              <a:rPr lang="en-US" sz="2400" dirty="0"/>
              <a:t>(t))/sum(t)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1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# Approach: Grid search with 10-fold cross validation</a:t>
            </a:r>
          </a:p>
          <a:p>
            <a:pPr marL="0" indent="0">
              <a:buNone/>
            </a:pPr>
            <a:r>
              <a:rPr lang="en-US" sz="2400" dirty="0" smtClean="0"/>
              <a:t># Note: a random mixing precedes the partitioning of the data </a:t>
            </a:r>
          </a:p>
          <a:p>
            <a:pPr marL="0" indent="0">
              <a:buNone/>
            </a:pPr>
            <a:r>
              <a:rPr lang="en-US" sz="2400" dirty="0" smtClean="0"/>
              <a:t># Optimize </a:t>
            </a:r>
            <a:r>
              <a:rPr lang="en-US" sz="2400" dirty="0"/>
              <a:t>parameters to </a:t>
            </a:r>
            <a:r>
              <a:rPr lang="en-US" sz="2400" dirty="0" smtClean="0"/>
              <a:t>the </a:t>
            </a:r>
            <a:r>
              <a:rPr lang="en-US" sz="2400" dirty="0" err="1" smtClean="0"/>
              <a:t>svm</a:t>
            </a:r>
            <a:r>
              <a:rPr lang="en-US" sz="2400" dirty="0" smtClean="0"/>
              <a:t> </a:t>
            </a:r>
            <a:r>
              <a:rPr lang="en-US" sz="2400" dirty="0"/>
              <a:t>with RBF kernel</a:t>
            </a:r>
          </a:p>
          <a:p>
            <a:pPr marL="0" indent="0">
              <a:buNone/>
            </a:pPr>
            <a:r>
              <a:rPr lang="en-US" sz="2400" dirty="0"/>
              <a:t># The grid search iterates with gamma = 2^-4 through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 smtClean="0"/>
              <a:t># and </a:t>
            </a:r>
            <a:r>
              <a:rPr lang="en-US" sz="2400" dirty="0"/>
              <a:t>cost = 2 through 2^7</a:t>
            </a:r>
          </a:p>
          <a:p>
            <a:pPr marL="0" indent="0">
              <a:buNone/>
            </a:pPr>
            <a:r>
              <a:rPr lang="en-US" sz="2400" dirty="0"/>
              <a:t># The returned object reports the best gamma &amp; </a:t>
            </a:r>
            <a:r>
              <a:rPr lang="en-US" sz="2400" dirty="0" smtClean="0"/>
              <a:t>cost</a:t>
            </a:r>
          </a:p>
          <a:p>
            <a:pPr marL="0" indent="0">
              <a:buNone/>
            </a:pPr>
            <a:r>
              <a:rPr lang="en-US" sz="2400" dirty="0" smtClean="0"/>
              <a:t># and </a:t>
            </a:r>
            <a:r>
              <a:rPr lang="en-US" sz="2400" dirty="0"/>
              <a:t>the </a:t>
            </a:r>
            <a:r>
              <a:rPr lang="en-US" sz="2400" dirty="0" smtClean="0"/>
              <a:t>corresponding </a:t>
            </a:r>
            <a:r>
              <a:rPr lang="en-US" sz="2400" dirty="0"/>
              <a:t>classification error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 = </a:t>
            </a:r>
            <a:r>
              <a:rPr lang="en-US" sz="2000" dirty="0" err="1" smtClean="0"/>
              <a:t>tune.svm</a:t>
            </a:r>
            <a:r>
              <a:rPr lang="en-US" sz="2000" dirty="0" smtClean="0"/>
              <a:t>(Type</a:t>
            </a:r>
            <a:r>
              <a:rPr lang="en-US" sz="2000" dirty="0"/>
              <a:t>~., data = </a:t>
            </a:r>
            <a:r>
              <a:rPr lang="en-US" sz="2000" dirty="0" smtClean="0"/>
              <a:t>Glass, </a:t>
            </a:r>
            <a:r>
              <a:rPr lang="en-US" sz="2000" dirty="0"/>
              <a:t>gamma = 2^(-4:1), cost = 2^(1:7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5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481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SVM Lab material borrowed from tutorial by David Meyer FH Technikum Wien, Austria see: http://cran.r-project.org/web/packages/e1071/vignettes/svmdoc.pdfl </vt:lpstr>
      <vt:lpstr>Packages</vt:lpstr>
      <vt:lpstr>Glass Dataset</vt:lpstr>
      <vt:lpstr>Attribute Information:</vt:lpstr>
      <vt:lpstr>Class Information:</vt:lpstr>
      <vt:lpstr>Create Training and Test Sets</vt:lpstr>
      <vt:lpstr>Train the SVM model</vt:lpstr>
      <vt:lpstr>Apply SVM Model</vt:lpstr>
      <vt:lpstr>Optimize Parameters</vt:lpstr>
      <vt:lpstr>Optimize Parameters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Logit Lab material borrowed from tutorial by William B. King Coastal Carolina</dc:title>
  <dc:creator>Rose, John R</dc:creator>
  <cp:lastModifiedBy>Rose, John R</cp:lastModifiedBy>
  <cp:revision>30</cp:revision>
  <dcterms:created xsi:type="dcterms:W3CDTF">2013-02-27T21:08:25Z</dcterms:created>
  <dcterms:modified xsi:type="dcterms:W3CDTF">2015-04-15T22:10:57Z</dcterms:modified>
</cp:coreProperties>
</file>