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88" r:id="rId2"/>
    <p:sldId id="389" r:id="rId3"/>
    <p:sldId id="375" r:id="rId4"/>
    <p:sldId id="365" r:id="rId5"/>
    <p:sldId id="370" r:id="rId6"/>
    <p:sldId id="443" r:id="rId7"/>
    <p:sldId id="446" r:id="rId8"/>
    <p:sldId id="444" r:id="rId9"/>
    <p:sldId id="449" r:id="rId10"/>
    <p:sldId id="454" r:id="rId11"/>
    <p:sldId id="455" r:id="rId12"/>
    <p:sldId id="451" r:id="rId13"/>
    <p:sldId id="458" r:id="rId14"/>
    <p:sldId id="459" r:id="rId15"/>
    <p:sldId id="460" r:id="rId16"/>
    <p:sldId id="456" r:id="rId17"/>
    <p:sldId id="457" r:id="rId18"/>
    <p:sldId id="386" r:id="rId19"/>
    <p:sldId id="461" r:id="rId20"/>
    <p:sldId id="35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11" autoAdjust="0"/>
    <p:restoredTop sz="86257" autoAdjust="0"/>
  </p:normalViewPr>
  <p:slideViewPr>
    <p:cSldViewPr>
      <p:cViewPr varScale="1">
        <p:scale>
          <a:sx n="108" d="100"/>
          <a:sy n="108" d="100"/>
        </p:scale>
        <p:origin x="22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2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78797-15EC-4D2D-BD2F-959A5A89F837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6893A-904F-4CE0-B8C6-10F4E3751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023D2-88C6-40B1-A2DD-5F38C7DEB849}" type="slidenum">
              <a:rPr lang="en-CA" smtClean="0">
                <a:solidFill>
                  <a:prstClr val="black"/>
                </a:solidFill>
              </a:rPr>
              <a:pPr/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732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6893A-904F-4CE0-B8C6-10F4E37512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6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6893A-904F-4CE0-B8C6-10F4E37512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95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6893A-904F-4CE0-B8C6-10F4E37512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71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6893A-904F-4CE0-B8C6-10F4E37512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4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0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7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5/6/19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5/6/19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3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A4A5D-D266-4B16-BA7B-0A996EBB9C4E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8" descr="background3.jpg                                                004F1A9EMacintosh HD                   C101ACC7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7438"/>
            <a:ext cx="91440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4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nny.shi@senecacollege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sunny.shi@senecacollege.c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ipc144/pages/timelin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necacollege.ca/ssos/findwithoutsemester/ipc144/sict" TargetMode="External"/><Relationship Id="rId2" Type="http://schemas.openxmlformats.org/officeDocument/2006/relationships/hyperlink" Target="http://www.senecacollege.ca/academic-policy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ipc144/pages/timelin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00B0F0"/>
                </a:solidFill>
              </a:rPr>
              <a:t>IPC144 – </a:t>
            </a:r>
            <a:br>
              <a:rPr lang="en-CA" dirty="0">
                <a:solidFill>
                  <a:srgbClr val="00B0F0"/>
                </a:solidFill>
              </a:rPr>
            </a:br>
            <a:r>
              <a:rPr lang="en-CA" dirty="0">
                <a:solidFill>
                  <a:srgbClr val="00B0F0"/>
                </a:solidFill>
              </a:rPr>
              <a:t>Introduction to C Programming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447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CA" altLang="en-US" dirty="0"/>
              <a:t>Shi, Yue (Sunny)</a:t>
            </a:r>
          </a:p>
          <a:p>
            <a:pPr>
              <a:lnSpc>
                <a:spcPct val="80000"/>
              </a:lnSpc>
            </a:pPr>
            <a:r>
              <a:rPr lang="en-CA" altLang="en-US" dirty="0"/>
              <a:t>Office: DB2095</a:t>
            </a:r>
          </a:p>
          <a:p>
            <a:pPr>
              <a:lnSpc>
                <a:spcPct val="80000"/>
              </a:lnSpc>
            </a:pPr>
            <a:r>
              <a:rPr lang="en-CA" altLang="en-US" dirty="0">
                <a:hlinkClick r:id="rId3"/>
              </a:rPr>
              <a:t>sunny.shi@senecacollege.ca</a:t>
            </a:r>
            <a:endParaRPr lang="en-CA" alt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6200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/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11" descr="title page patte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" t="28990" r="12892" b="1683"/>
          <a:stretch>
            <a:fillRect/>
          </a:stretch>
        </p:blipFill>
        <p:spPr bwMode="auto">
          <a:xfrm>
            <a:off x="0" y="5145088"/>
            <a:ext cx="9144000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9700" y="5410200"/>
            <a:ext cx="8394700" cy="56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5400" dirty="0">
                <a:solidFill>
                  <a:srgbClr val="FFFFFF"/>
                </a:solidFill>
              </a:rPr>
              <a:t>SENECA  </a:t>
            </a:r>
            <a:r>
              <a:rPr lang="en-US" sz="5400" dirty="0">
                <a:solidFill>
                  <a:schemeClr val="bg1"/>
                </a:solidFill>
              </a:rPr>
              <a:t>COLLEGE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2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52EF-054B-4B46-9F3F-2E27E887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705A5-5B8C-AD47-8654-CA9772C03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Quizzes</a:t>
            </a:r>
          </a:p>
          <a:p>
            <a:pPr lvl="1"/>
            <a:r>
              <a:rPr lang="en-US" dirty="0"/>
              <a:t>A quiz missed for any reason will receive a grade of zero (0). </a:t>
            </a:r>
          </a:p>
          <a:p>
            <a:pPr marL="857250" lvl="2" indent="0">
              <a:buNone/>
            </a:pPr>
            <a:r>
              <a:rPr lang="en-US" dirty="0"/>
              <a:t>This includes the cases of illness, travel delays, personal reasons, etc. etc.</a:t>
            </a:r>
          </a:p>
          <a:p>
            <a:pPr lvl="1"/>
            <a:r>
              <a:rPr lang="en-US" dirty="0"/>
              <a:t>No make-up quizzes.</a:t>
            </a:r>
          </a:p>
          <a:p>
            <a:pPr lvl="1"/>
            <a:r>
              <a:rPr lang="en-US" dirty="0"/>
              <a:t>Take the best 10 quizzes for final grade.</a:t>
            </a:r>
          </a:p>
        </p:txBody>
      </p:sp>
    </p:spTree>
    <p:extLst>
      <p:ext uri="{BB962C8B-B14F-4D97-AF65-F5344CB8AC3E}">
        <p14:creationId xmlns:p14="http://schemas.microsoft.com/office/powerpoint/2010/main" val="216076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52EF-054B-4B46-9F3F-2E27E887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705A5-5B8C-AD47-8654-CA9772C03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 Late Submission - Workshops</a:t>
            </a:r>
          </a:p>
          <a:p>
            <a:pPr lvl="1"/>
            <a:r>
              <a:rPr lang="en-US" dirty="0"/>
              <a:t>10% penalty each day for up to 5 school days.</a:t>
            </a:r>
          </a:p>
          <a:p>
            <a:pPr lvl="1"/>
            <a:r>
              <a:rPr lang="en-US" dirty="0"/>
              <a:t>Workshops will not be accepted after 5 school days.</a:t>
            </a:r>
          </a:p>
          <a:p>
            <a:r>
              <a:rPr lang="en-US" b="1" dirty="0"/>
              <a:t> Late Submission - Assignments</a:t>
            </a:r>
            <a:endParaRPr lang="en-US" dirty="0"/>
          </a:p>
          <a:p>
            <a:pPr lvl="1"/>
            <a:r>
              <a:rPr lang="en-US" dirty="0"/>
              <a:t>10% penalty each day for up to 5 school days.</a:t>
            </a:r>
          </a:p>
          <a:p>
            <a:pPr lvl="1"/>
            <a:r>
              <a:rPr lang="en-US" dirty="0"/>
              <a:t>If assignments are submitted later than 5 school days, the best mark will be 50%.</a:t>
            </a:r>
          </a:p>
          <a:p>
            <a:pPr lvl="1"/>
            <a:r>
              <a:rPr lang="en-US" b="1" dirty="0"/>
              <a:t>Note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Students must </a:t>
            </a:r>
            <a:r>
              <a:rPr lang="en-US" b="1" dirty="0">
                <a:solidFill>
                  <a:srgbClr val="FF0000"/>
                </a:solidFill>
              </a:rPr>
              <a:t>successfully complete all assignments</a:t>
            </a:r>
            <a:r>
              <a:rPr lang="en-US" dirty="0">
                <a:solidFill>
                  <a:srgbClr val="FF0000"/>
                </a:solidFill>
              </a:rPr>
              <a:t> to get the course credit.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88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393D-A057-FD4C-8BD3-F371BA45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FB94-AC5C-3A42-9BA8-88B9B2D7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Goal: </a:t>
            </a:r>
          </a:p>
          <a:p>
            <a:pPr marL="400050" lvl="1" indent="0">
              <a:buNone/>
            </a:pPr>
            <a:r>
              <a:rPr lang="en-CA" dirty="0"/>
              <a:t>to encourage students to become accustomed to </a:t>
            </a:r>
            <a:r>
              <a:rPr lang="en-CA" u="sng" dirty="0"/>
              <a:t>self-directed learning</a:t>
            </a:r>
            <a:r>
              <a:rPr lang="en-CA" dirty="0"/>
              <a:t>, and </a:t>
            </a:r>
            <a:r>
              <a:rPr lang="en-CA" u="sng" dirty="0"/>
              <a:t>retention through repetition</a:t>
            </a:r>
            <a:r>
              <a:rPr lang="en-CA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393D-A057-FD4C-8BD3-F371BA45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FB94-AC5C-3A42-9BA8-88B9B2D7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The </a:t>
            </a:r>
            <a:r>
              <a:rPr lang="en-CA" dirty="0">
                <a:solidFill>
                  <a:srgbClr val="0070C0"/>
                </a:solidFill>
              </a:rPr>
              <a:t>Learning Pyramid </a:t>
            </a:r>
            <a:r>
              <a:rPr lang="en-CA" dirty="0"/>
              <a:t>explains how people learn: </a:t>
            </a:r>
          </a:p>
          <a:p>
            <a:pPr lvl="1"/>
            <a:r>
              <a:rPr lang="en-CA" dirty="0"/>
              <a:t>90% of what they learn when they teach someone else/use immediately. </a:t>
            </a:r>
          </a:p>
          <a:p>
            <a:pPr lvl="1"/>
            <a:r>
              <a:rPr lang="en-CA" b="1" dirty="0"/>
              <a:t>75% of what they learn when they practice what they learned. </a:t>
            </a:r>
            <a:endParaRPr lang="en-CA" dirty="0"/>
          </a:p>
          <a:p>
            <a:pPr lvl="1"/>
            <a:r>
              <a:rPr lang="en-CA" dirty="0"/>
              <a:t>50% of what they learn when engaged in a group discussion. </a:t>
            </a:r>
          </a:p>
          <a:p>
            <a:pPr lvl="1"/>
            <a:r>
              <a:rPr lang="en-CA" dirty="0"/>
              <a:t>30% of what they learn when they see a demonstration. </a:t>
            </a:r>
          </a:p>
          <a:p>
            <a:pPr lvl="1"/>
            <a:r>
              <a:rPr lang="en-CA" dirty="0"/>
              <a:t>20% of what they learn from audio-visual.</a:t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/>
              <a:t>10% of what they learn when they've learned from reading. </a:t>
            </a:r>
          </a:p>
          <a:p>
            <a:pPr lvl="1"/>
            <a:r>
              <a:rPr lang="en-CA" dirty="0"/>
              <a:t>5% of what they learn when they've learned from lecture.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2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90A5A5-4E81-DA47-BAEF-32306D401A01}"/>
              </a:ext>
            </a:extLst>
          </p:cNvPr>
          <p:cNvSpPr/>
          <p:nvPr/>
        </p:nvSpPr>
        <p:spPr>
          <a:xfrm>
            <a:off x="914400" y="6324600"/>
            <a:ext cx="65532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Reference: https://</a:t>
            </a:r>
            <a:r>
              <a:rPr lang="en-US" dirty="0" err="1"/>
              <a:t>uwaterloo.ca</a:t>
            </a:r>
            <a:r>
              <a:rPr lang="en-US" dirty="0"/>
              <a:t>/campus-wellness/curve-forgetting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AB966-7B6B-8A40-A9A3-3CB881453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609599"/>
            <a:ext cx="7391400" cy="549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05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A1E43D-41F8-F644-9AFD-B49E99AA8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30" y="609600"/>
            <a:ext cx="8174970" cy="537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13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52EF-054B-4B46-9F3F-2E27E887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Pedagogy- “Flipped Classroom”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705A5-5B8C-AD47-8654-CA9772C0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6072"/>
            <a:ext cx="8686800" cy="5417127"/>
          </a:xfrm>
        </p:spPr>
        <p:txBody>
          <a:bodyPr>
            <a:normAutofit fontScale="62500" lnSpcReduction="20000"/>
          </a:bodyPr>
          <a:lstStyle/>
          <a:p>
            <a:r>
              <a:rPr lang="en-US" b="1" i="1" dirty="0"/>
              <a:t>At Home</a:t>
            </a:r>
            <a:endParaRPr lang="en-US" dirty="0"/>
          </a:p>
          <a:p>
            <a:pPr lvl="1"/>
            <a:r>
              <a:rPr lang="en-US" dirty="0"/>
              <a:t>You read the materials/ the course website/ textbook</a:t>
            </a:r>
          </a:p>
          <a:p>
            <a:pPr lvl="1"/>
            <a:r>
              <a:rPr lang="en-US" dirty="0"/>
              <a:t>Try/ practice example code</a:t>
            </a:r>
          </a:p>
          <a:p>
            <a:pPr lvl="1"/>
            <a:r>
              <a:rPr lang="en-US" dirty="0"/>
              <a:t>Understand the concept</a:t>
            </a:r>
          </a:p>
          <a:p>
            <a:pPr lvl="1"/>
            <a:r>
              <a:rPr lang="en-US" dirty="0"/>
              <a:t>Work on workshops at-home part</a:t>
            </a:r>
          </a:p>
          <a:p>
            <a:pPr lvl="1"/>
            <a:r>
              <a:rPr lang="en-US" dirty="0"/>
              <a:t>Note the questions and challenges</a:t>
            </a:r>
          </a:p>
          <a:p>
            <a:pPr lvl="1"/>
            <a:r>
              <a:rPr lang="en-US" dirty="0"/>
              <a:t>Prepare for the quizzes</a:t>
            </a:r>
            <a:endParaRPr lang="en-US" b="1" i="1" dirty="0"/>
          </a:p>
          <a:p>
            <a:r>
              <a:rPr lang="en-US" b="1" i="1" dirty="0"/>
              <a:t>In the regular lecture room</a:t>
            </a:r>
          </a:p>
          <a:p>
            <a:pPr lvl="1"/>
            <a:r>
              <a:rPr lang="en-US" dirty="0"/>
              <a:t>Have the quizzes in the beginning of the class based on your home preparation, such as reading, note, practice</a:t>
            </a:r>
          </a:p>
          <a:p>
            <a:pPr lvl="1"/>
            <a:r>
              <a:rPr lang="en-US" dirty="0"/>
              <a:t>Review/discuss the quizzes, concepts, and your questions</a:t>
            </a:r>
          </a:p>
          <a:p>
            <a:pPr lvl="1"/>
            <a:r>
              <a:rPr lang="en-US" dirty="0"/>
              <a:t>Prepare for labs/ workshops.</a:t>
            </a:r>
          </a:p>
          <a:p>
            <a:r>
              <a:rPr lang="en-US" b="1" i="1" dirty="0"/>
              <a:t>In the lab room</a:t>
            </a:r>
          </a:p>
          <a:p>
            <a:pPr lvl="1"/>
            <a:r>
              <a:rPr lang="en-US" dirty="0"/>
              <a:t>Discuss the workshops. The workshops include the in-class part and take-home parts.</a:t>
            </a:r>
          </a:p>
          <a:p>
            <a:pPr lvl="1"/>
            <a:r>
              <a:rPr lang="en-US" dirty="0"/>
              <a:t>You work on workshops. I answer your questions and may help on your workshops.  </a:t>
            </a:r>
          </a:p>
          <a:p>
            <a:pPr lvl="1"/>
            <a:r>
              <a:rPr lang="en-US" dirty="0"/>
              <a:t>You submit the in-class workshops before classes end.</a:t>
            </a:r>
          </a:p>
          <a:p>
            <a:pPr lvl="1"/>
            <a:r>
              <a:rPr lang="en-US" dirty="0"/>
              <a:t>The concepts/ content of workshops may be quizzed/ tested in next quizzes/tests.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84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52EF-054B-4B46-9F3F-2E27E887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705A5-5B8C-AD47-8654-CA9772C03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CA" dirty="0"/>
              <a:t>Each set of topics will be visited 8 times, </a:t>
            </a:r>
            <a:endParaRPr lang="en-US" sz="3600" dirty="0"/>
          </a:p>
          <a:p>
            <a:pPr marL="971550" lvl="1" indent="-514350">
              <a:buFont typeface="+mj-lt"/>
              <a:buAutoNum type="arabicParenR"/>
            </a:pPr>
            <a:r>
              <a:rPr lang="en-CA" dirty="0"/>
              <a:t>assigned reading,</a:t>
            </a:r>
            <a:endParaRPr lang="en-US" sz="3200" dirty="0"/>
          </a:p>
          <a:p>
            <a:pPr marL="971550" lvl="1" indent="-514350">
              <a:buFont typeface="+mj-lt"/>
              <a:buAutoNum type="arabicParenR"/>
            </a:pPr>
            <a:r>
              <a:rPr lang="en-CA" dirty="0"/>
              <a:t>quiz about the reading, </a:t>
            </a:r>
            <a:endParaRPr lang="en-US" sz="3200" dirty="0"/>
          </a:p>
          <a:p>
            <a:pPr marL="971550" lvl="1" indent="-514350">
              <a:buFont typeface="+mj-lt"/>
              <a:buAutoNum type="arabicParenR"/>
            </a:pPr>
            <a:r>
              <a:rPr lang="en-CA" dirty="0"/>
              <a:t>discussion of the quiz, </a:t>
            </a:r>
            <a:endParaRPr lang="en-US" sz="3200" dirty="0"/>
          </a:p>
          <a:p>
            <a:pPr marL="971550" lvl="1" indent="-514350">
              <a:buFont typeface="+mj-lt"/>
              <a:buAutoNum type="arabicParenR"/>
            </a:pPr>
            <a:r>
              <a:rPr lang="en-CA" dirty="0"/>
              <a:t>discussion of the lab,</a:t>
            </a:r>
            <a:endParaRPr lang="en-US" sz="3200" dirty="0"/>
          </a:p>
          <a:p>
            <a:pPr marL="971550" lvl="1" indent="-514350">
              <a:buFont typeface="+mj-lt"/>
              <a:buAutoNum type="arabicParenR"/>
            </a:pPr>
            <a:r>
              <a:rPr lang="en-CA" dirty="0"/>
              <a:t>do the in-lab workshop,</a:t>
            </a:r>
            <a:endParaRPr lang="en-US" sz="3200" dirty="0"/>
          </a:p>
          <a:p>
            <a:pPr marL="971550" lvl="1" indent="-514350">
              <a:buFont typeface="+mj-lt"/>
              <a:buAutoNum type="arabicParenR"/>
            </a:pPr>
            <a:r>
              <a:rPr lang="en-CA" dirty="0"/>
              <a:t>do the at-home workshop, </a:t>
            </a:r>
            <a:endParaRPr lang="en-US" sz="3200" dirty="0"/>
          </a:p>
          <a:p>
            <a:pPr marL="971550" lvl="1" indent="-514350">
              <a:buFont typeface="+mj-lt"/>
              <a:buAutoNum type="arabicParenR"/>
            </a:pPr>
            <a:r>
              <a:rPr lang="en-CA" dirty="0"/>
              <a:t>Answer the reflection questions, </a:t>
            </a:r>
            <a:endParaRPr lang="en-US" sz="3200" dirty="0"/>
          </a:p>
          <a:p>
            <a:pPr marL="971550" lvl="1" indent="-514350">
              <a:buFont typeface="+mj-lt"/>
              <a:buAutoNum type="arabicParenR"/>
            </a:pPr>
            <a:r>
              <a:rPr lang="en-CA" dirty="0"/>
              <a:t>review teachers’ feedback.</a:t>
            </a:r>
            <a:endParaRPr lang="en-US" sz="3200" dirty="0"/>
          </a:p>
          <a:p>
            <a:pPr lvl="0"/>
            <a:r>
              <a:rPr lang="en-US" dirty="0"/>
              <a:t>You are highly recommended to classes. The questions, discussions, and activities are not “recorded” or “documented” anywhere. They are only available in class! If you miss it, you miss it.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72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706438"/>
          </a:xfrm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z="4000" dirty="0"/>
              <a:t>Communication</a:t>
            </a: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C2A5CC5-B4D9-4641-B41C-4CD519EEACBA}" type="slidenum">
              <a:rPr lang="en-CA" smtClean="0"/>
              <a:pPr eaLnBrk="1" hangingPunct="1"/>
              <a:t>18</a:t>
            </a:fld>
            <a:endParaRPr lang="en-CA"/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914400" y="990600"/>
            <a:ext cx="69119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In, before, or after class</a:t>
            </a:r>
          </a:p>
          <a:p>
            <a:pPr eaLnBrk="1" hangingPunct="1"/>
            <a:endParaRPr lang="en-US" sz="2400" dirty="0"/>
          </a:p>
          <a:p>
            <a:pPr eaLnBrk="1" hangingPunct="1">
              <a:buFontTx/>
              <a:buChar char="•"/>
            </a:pPr>
            <a:r>
              <a:rPr lang="en-US" sz="2400" dirty="0"/>
              <a:t> Blackboard</a:t>
            </a:r>
          </a:p>
          <a:p>
            <a:pPr eaLnBrk="1" hangingPunct="1">
              <a:buFontTx/>
              <a:buChar char="•"/>
            </a:pPr>
            <a:endParaRPr lang="en-CA" sz="2400" dirty="0"/>
          </a:p>
          <a:p>
            <a:pPr eaLnBrk="1" hangingPunct="1">
              <a:buFontTx/>
              <a:buChar char="•"/>
            </a:pPr>
            <a:r>
              <a:rPr lang="en-CA" sz="2400" dirty="0"/>
              <a:t> Email:</a:t>
            </a:r>
          </a:p>
          <a:p>
            <a:pPr eaLnBrk="1" hangingPunct="1"/>
            <a:r>
              <a:rPr lang="en-CA" sz="2400" dirty="0"/>
              <a:t>        </a:t>
            </a:r>
            <a:r>
              <a:rPr lang="en-CA" sz="2400" dirty="0">
                <a:hlinkClick r:id="rId3"/>
              </a:rPr>
              <a:t>sunny.shi@senecacollege.ca</a:t>
            </a:r>
            <a:endParaRPr lang="en-CA" sz="2400" dirty="0"/>
          </a:p>
          <a:p>
            <a:pPr marL="1085850" lvl="1" indent="-342900" eaLnBrk="1" hangingPunct="1">
              <a:buFont typeface="Wingdings" pitchFamily="2" charset="2"/>
              <a:buChar char="v"/>
            </a:pPr>
            <a:r>
              <a:rPr lang="en-CA" sz="2400" dirty="0">
                <a:solidFill>
                  <a:srgbClr val="FF0000"/>
                </a:solidFill>
              </a:rPr>
              <a:t>Important</a:t>
            </a:r>
            <a:r>
              <a:rPr lang="en-CA" sz="2400" dirty="0"/>
              <a:t>: include your Section, </a:t>
            </a:r>
            <a:r>
              <a:rPr lang="en-CA" sz="2400" dirty="0" err="1"/>
              <a:t>zenit</a:t>
            </a:r>
            <a:r>
              <a:rPr lang="en-CA" sz="2400" dirty="0"/>
              <a:t>, subject</a:t>
            </a:r>
          </a:p>
          <a:p>
            <a:pPr eaLnBrk="1" hangingPunct="1"/>
            <a:endParaRPr lang="en-CA" sz="2400" dirty="0"/>
          </a:p>
          <a:p>
            <a:pPr eaLnBrk="1" hangingPunct="1">
              <a:buFontTx/>
              <a:buChar char="•"/>
            </a:pPr>
            <a:r>
              <a:rPr lang="en-CA" sz="2400" dirty="0"/>
              <a:t> Office: DB2095 (individual appointment)</a:t>
            </a:r>
          </a:p>
        </p:txBody>
      </p:sp>
    </p:spTree>
    <p:extLst>
      <p:ext uri="{BB962C8B-B14F-4D97-AF65-F5344CB8AC3E}">
        <p14:creationId xmlns:p14="http://schemas.microsoft.com/office/powerpoint/2010/main" val="3462566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204D-6C11-AA4E-AC67-DDD0B760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92A5-EC07-9841-BA8E-AB465E7B0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https://scs.senecac.on.ca/~ipc144/pages/timeline.html</a:t>
            </a:r>
            <a:r>
              <a:rPr lang="en-CA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1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549275"/>
            <a:ext cx="6753225" cy="868363"/>
          </a:xfrm>
        </p:spPr>
        <p:txBody>
          <a:bodyPr/>
          <a:lstStyle/>
          <a:p>
            <a:pPr eaLnBrk="1" hangingPunct="1"/>
            <a:r>
              <a:rPr lang="en-CA" dirty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524000"/>
            <a:ext cx="7113587" cy="4281488"/>
          </a:xfrm>
        </p:spPr>
        <p:txBody>
          <a:bodyPr>
            <a:normAutofit/>
          </a:bodyPr>
          <a:lstStyle/>
          <a:p>
            <a:pPr eaLnBrk="1" hangingPunct="1"/>
            <a:r>
              <a:rPr lang="en-CA" dirty="0"/>
              <a:t>Welcome</a:t>
            </a:r>
          </a:p>
          <a:p>
            <a:pPr eaLnBrk="1" hangingPunct="1"/>
            <a:r>
              <a:rPr lang="en-CA" dirty="0"/>
              <a:t>Introduction</a:t>
            </a:r>
          </a:p>
          <a:p>
            <a:pPr eaLnBrk="1" hangingPunct="1"/>
            <a:r>
              <a:rPr lang="en-CA" dirty="0"/>
              <a:t>Course overview</a:t>
            </a:r>
          </a:p>
          <a:p>
            <a:pPr eaLnBrk="1" hangingPunct="1"/>
            <a:r>
              <a:rPr lang="en-CA"/>
              <a:t>Course Delivery </a:t>
            </a:r>
            <a:endParaRPr lang="en-CA" dirty="0"/>
          </a:p>
          <a:p>
            <a:pPr>
              <a:buClr>
                <a:srgbClr val="5F5F5F"/>
              </a:buClr>
            </a:pPr>
            <a:r>
              <a:rPr lang="en-CA" dirty="0"/>
              <a:t>Course introduction</a:t>
            </a:r>
            <a:endParaRPr lang="en-CA" dirty="0">
              <a:solidFill>
                <a:prstClr val="black"/>
              </a:solidFill>
            </a:endParaRPr>
          </a:p>
          <a:p>
            <a:pPr eaLnBrk="1" hangingPunct="1"/>
            <a:endParaRPr lang="en-CA" dirty="0"/>
          </a:p>
          <a:p>
            <a:endParaRPr lang="en-US" dirty="0"/>
          </a:p>
        </p:txBody>
      </p:sp>
      <p:sp>
        <p:nvSpPr>
          <p:cNvPr id="6148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AE89CE2-9B22-4CB2-BC8D-40E57588D021}" type="slidenum">
              <a:rPr lang="en-CA" sz="1200">
                <a:latin typeface="Arial Black" pitchFamily="34" charset="0"/>
              </a:rPr>
              <a:pPr algn="r" eaLnBrk="1" hangingPunct="1"/>
              <a:t>2</a:t>
            </a:fld>
            <a:endParaRPr lang="en-CA" sz="120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75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29550" cy="29420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Thank you!</a:t>
            </a:r>
            <a:endParaRPr lang="en-US" sz="9600" i="1" dirty="0"/>
          </a:p>
        </p:txBody>
      </p:sp>
    </p:spTree>
    <p:extLst>
      <p:ext uri="{BB962C8B-B14F-4D97-AF65-F5344CB8AC3E}">
        <p14:creationId xmlns:p14="http://schemas.microsoft.com/office/powerpoint/2010/main" val="208582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>
          <a:xfrm>
            <a:off x="777834" y="1066800"/>
            <a:ext cx="5791200" cy="857250"/>
          </a:xfrm>
        </p:spPr>
        <p:txBody>
          <a:bodyPr/>
          <a:lstStyle/>
          <a:p>
            <a:pPr eaLnBrk="1" hangingPunct="1"/>
            <a:r>
              <a:rPr lang="en-US" dirty="0"/>
              <a:t>Welcome to IPC144</a:t>
            </a:r>
            <a:endParaRPr lang="en-CA" dirty="0"/>
          </a:p>
        </p:txBody>
      </p:sp>
      <p:sp>
        <p:nvSpPr>
          <p:cNvPr id="7171" name="Content Placeholder 2"/>
          <p:cNvSpPr>
            <a:spLocks noGrp="1"/>
          </p:cNvSpPr>
          <p:nvPr>
            <p:ph idx="4294967295"/>
          </p:nvPr>
        </p:nvSpPr>
        <p:spPr>
          <a:xfrm>
            <a:off x="914400" y="2438400"/>
            <a:ext cx="6400800" cy="281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Get acquainted with each other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C95CF1-37FF-40A7-BBC2-DB98A0A7631E}" type="slidenum">
              <a:rPr lang="en-CA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808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903" y="2248621"/>
            <a:ext cx="7659750" cy="3017520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CA" sz="2400" b="1" dirty="0"/>
              <a:t>Seneca Academic Policy: </a:t>
            </a:r>
          </a:p>
          <a:p>
            <a:pPr marL="0" indent="0" fontAlgn="base">
              <a:buNone/>
            </a:pPr>
            <a:r>
              <a:rPr lang="en-US" sz="2400" dirty="0"/>
              <a:t> 	</a:t>
            </a:r>
            <a:r>
              <a:rPr lang="en-CA" sz="2000" dirty="0">
                <a:hlinkClick r:id="rId2"/>
              </a:rPr>
              <a:t>http://www.senecacollege.ca/academic-policy/index.html</a:t>
            </a:r>
            <a:endParaRPr lang="en-CA" sz="2000" dirty="0"/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 </a:t>
            </a:r>
            <a:r>
              <a:rPr lang="en-US" sz="2000" b="1" dirty="0"/>
              <a:t>Course Outline: </a:t>
            </a:r>
            <a:endParaRPr lang="en-CA" sz="2000" dirty="0"/>
          </a:p>
          <a:p>
            <a:pPr marL="0" indent="0" fontAlgn="base">
              <a:buNone/>
            </a:pPr>
            <a:r>
              <a:rPr lang="en-CA" sz="2000" dirty="0">
                <a:hlinkClick r:id="rId3"/>
              </a:rPr>
              <a:t>https://www.senecacollege.ca/ssos/findwithoutsemester/ipc144/sict</a:t>
            </a:r>
            <a:r>
              <a:rPr lang="en-CA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6253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3EC483E9-69F6-4F22-B4F0-F004E899D02B}" type="slidenum">
              <a:rPr lang="en-CA" smtClean="0"/>
              <a:pPr eaLnBrk="1" hangingPunct="1"/>
              <a:t>5</a:t>
            </a:fld>
            <a:endParaRPr lang="en-CA"/>
          </a:p>
        </p:txBody>
      </p:sp>
      <p:sp>
        <p:nvSpPr>
          <p:cNvPr id="8195" name="Slide Number Placeholder 5"/>
          <p:cNvSpPr txBox="1">
            <a:spLocks noGrp="1"/>
          </p:cNvSpPr>
          <p:nvPr/>
        </p:nvSpPr>
        <p:spPr bwMode="auto">
          <a:xfrm>
            <a:off x="6181725" y="554355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4848B166-A9B2-4796-A9B2-DB13C4452AB5}" type="slidenum">
              <a:rPr lang="en-CA" sz="1050"/>
              <a:pPr algn="r" eaLnBrk="1" hangingPunct="1"/>
              <a:t>5</a:t>
            </a:fld>
            <a:endParaRPr lang="en-CA" sz="105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0"/>
            <a:ext cx="5153025" cy="72985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CA" dirty="0"/>
              <a:t>Course Overview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91855"/>
            <a:ext cx="7924800" cy="384214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CA" sz="2800" dirty="0"/>
              <a:t>Course material:</a:t>
            </a:r>
          </a:p>
          <a:p>
            <a:pPr lvl="1" indent="-257175">
              <a:buFont typeface="Arial" charset="0"/>
              <a:buChar char="•"/>
              <a:defRPr/>
            </a:pPr>
            <a:r>
              <a:rPr lang="en-CA" sz="2000" dirty="0">
                <a:hlinkClick r:id="rId2"/>
              </a:rPr>
              <a:t>https://scs.senecac.on.ca/~ipc144/pages/timeline.html</a:t>
            </a:r>
            <a:r>
              <a:rPr lang="en-CA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972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5499170" cy="914400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385" y="1524000"/>
            <a:ext cx="5029200" cy="354038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Workshops (5):    20%</a:t>
            </a:r>
          </a:p>
          <a:p>
            <a:pPr lvl="0"/>
            <a:r>
              <a:rPr lang="en-US" dirty="0"/>
              <a:t>Assignments (2):  30%</a:t>
            </a:r>
          </a:p>
          <a:p>
            <a:pPr lvl="0"/>
            <a:r>
              <a:rPr lang="en-US" dirty="0"/>
              <a:t>Quizzes (10):         15%</a:t>
            </a:r>
          </a:p>
          <a:p>
            <a:pPr lvl="0"/>
            <a:r>
              <a:rPr lang="en-US" dirty="0"/>
              <a:t>Midterm Test(1):  20%</a:t>
            </a:r>
          </a:p>
          <a:p>
            <a:pPr lvl="0"/>
            <a:r>
              <a:rPr lang="en-US" dirty="0"/>
              <a:t>Final Exam:            15%</a:t>
            </a:r>
          </a:p>
          <a:p>
            <a:r>
              <a:rPr lang="en-US" dirty="0"/>
              <a:t>------------------------------</a:t>
            </a:r>
          </a:p>
          <a:p>
            <a:r>
              <a:rPr lang="en-US" dirty="0"/>
              <a:t>Total:                    100%</a:t>
            </a:r>
            <a:endParaRPr lang="en-CA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11C95-E2F6-0141-9100-C2658FFF8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371600"/>
            <a:ext cx="1981200" cy="20938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6F8FD7-4A5E-D94D-923A-5EEFFD5E5A3A}"/>
              </a:ext>
            </a:extLst>
          </p:cNvPr>
          <p:cNvCxnSpPr/>
          <p:nvPr/>
        </p:nvCxnSpPr>
        <p:spPr>
          <a:xfrm>
            <a:off x="5029200" y="175260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4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B34F58-24A6-1C42-9C35-E63554317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057400"/>
            <a:ext cx="1714500" cy="289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A0266C-66C7-3E4F-AE9B-A5D1F58A2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164" y="2254250"/>
            <a:ext cx="1625600" cy="2235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1BC905-3D94-FD4B-9A0E-283E3CD35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242" y="3054350"/>
            <a:ext cx="1460500" cy="34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1CDA27-ACBC-5146-8549-E80ACCF41C23}"/>
              </a:ext>
            </a:extLst>
          </p:cNvPr>
          <p:cNvSpPr txBox="1"/>
          <p:nvPr/>
        </p:nvSpPr>
        <p:spPr>
          <a:xfrm>
            <a:off x="2743200" y="685800"/>
            <a:ext cx="247747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Work In Summary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553375-D2BC-D94D-A71E-178EC7A5E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5613" y="1676400"/>
            <a:ext cx="135890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0A7A45-F468-FF48-A120-EA8B44B41F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1442" y="3054350"/>
            <a:ext cx="1270000" cy="317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867926-2076-4946-9975-7F2F93870C15}"/>
              </a:ext>
            </a:extLst>
          </p:cNvPr>
          <p:cNvSpPr txBox="1"/>
          <p:nvPr/>
        </p:nvSpPr>
        <p:spPr>
          <a:xfrm>
            <a:off x="6660169" y="3054350"/>
            <a:ext cx="963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Final Exam</a:t>
            </a:r>
          </a:p>
        </p:txBody>
      </p:sp>
    </p:spTree>
    <p:extLst>
      <p:ext uri="{BB962C8B-B14F-4D97-AF65-F5344CB8AC3E}">
        <p14:creationId xmlns:p14="http://schemas.microsoft.com/office/powerpoint/2010/main" val="209153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124" y="1417638"/>
            <a:ext cx="7944675" cy="4144962"/>
          </a:xfrm>
        </p:spPr>
        <p:txBody>
          <a:bodyPr>
            <a:normAutofit lnSpcReduction="10000"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Promotion Policy</a:t>
            </a:r>
          </a:p>
          <a:p>
            <a:pPr marL="457200" lvl="1" indent="0">
              <a:buNone/>
            </a:pPr>
            <a:r>
              <a:rPr lang="en-US" dirty="0"/>
              <a:t>To obtain a credit in this subject you must achieve the following:</a:t>
            </a:r>
            <a:endParaRPr lang="en-US" sz="3200" dirty="0"/>
          </a:p>
          <a:p>
            <a:pPr lvl="1"/>
            <a:r>
              <a:rPr lang="en-US" dirty="0"/>
              <a:t>Successfully complete all assignments</a:t>
            </a:r>
            <a:endParaRPr lang="en-US" sz="3200" dirty="0"/>
          </a:p>
          <a:p>
            <a:pPr lvl="1"/>
            <a:r>
              <a:rPr lang="en-US" dirty="0"/>
              <a:t>Achieve an average of 50% or better for all quizzes</a:t>
            </a:r>
            <a:endParaRPr lang="en-US" sz="3200" dirty="0"/>
          </a:p>
          <a:p>
            <a:pPr lvl="1"/>
            <a:r>
              <a:rPr lang="en-US" dirty="0"/>
              <a:t>Achieve 50% or better for final exam</a:t>
            </a:r>
            <a:endParaRPr lang="en-US" sz="3200" dirty="0"/>
          </a:p>
          <a:p>
            <a:pPr lvl="1"/>
            <a:r>
              <a:rPr lang="en-US" dirty="0"/>
              <a:t>Achieve a weighted average of 50% or better for the course</a:t>
            </a:r>
            <a:endParaRPr lang="en-US" sz="3200" dirty="0"/>
          </a:p>
          <a:p>
            <a:pPr lvl="1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1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52EF-054B-4B46-9F3F-2E27E887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705A5-5B8C-AD47-8654-CA9772C03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Midterm Test</a:t>
            </a:r>
          </a:p>
          <a:p>
            <a:pPr marL="400050" lvl="1" indent="0">
              <a:buNone/>
            </a:pPr>
            <a:r>
              <a:rPr lang="en-US" dirty="0"/>
              <a:t>If you miss the midterm test for an acceptable reason (defined by Seneca College Policy), </a:t>
            </a:r>
          </a:p>
          <a:p>
            <a:pPr marL="400050" lvl="1" indent="0">
              <a:buNone/>
            </a:pPr>
            <a:r>
              <a:rPr lang="en-US" dirty="0"/>
              <a:t>you may be arranged a make-up test in 5 school days. After 5 school days, the missed test will be marked as zero.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3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24256</TotalTime>
  <Words>687</Words>
  <Application>Microsoft Macintosh PowerPoint</Application>
  <PresentationFormat>On-screen Show (4:3)</PresentationFormat>
  <Paragraphs>121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Arial Black</vt:lpstr>
      <vt:lpstr>Calibri</vt:lpstr>
      <vt:lpstr>Comic Sans MS</vt:lpstr>
      <vt:lpstr>Wingdings</vt:lpstr>
      <vt:lpstr>Office Theme</vt:lpstr>
      <vt:lpstr>IPC144 –  Introduction to C Programming </vt:lpstr>
      <vt:lpstr>Outline</vt:lpstr>
      <vt:lpstr>Welcome to IPC144</vt:lpstr>
      <vt:lpstr>Course Overview</vt:lpstr>
      <vt:lpstr>Course Overview</vt:lpstr>
      <vt:lpstr>Evaluation</vt:lpstr>
      <vt:lpstr>PowerPoint Presentation</vt:lpstr>
      <vt:lpstr>Course Standards</vt:lpstr>
      <vt:lpstr>Course Standards</vt:lpstr>
      <vt:lpstr>Course Standards</vt:lpstr>
      <vt:lpstr>Course Standards</vt:lpstr>
      <vt:lpstr>Teaching Strategy</vt:lpstr>
      <vt:lpstr>Teaching Strategy</vt:lpstr>
      <vt:lpstr>PowerPoint Presentation</vt:lpstr>
      <vt:lpstr>PowerPoint Presentation</vt:lpstr>
      <vt:lpstr>Pedagogy- “Flipped Classroom”</vt:lpstr>
      <vt:lpstr>Summary</vt:lpstr>
      <vt:lpstr>Communication</vt:lpstr>
      <vt:lpstr>Course Introduction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Rebecca.Isowa</dc:creator>
  <cp:lastModifiedBy>Sunny Shi</cp:lastModifiedBy>
  <cp:revision>423</cp:revision>
  <cp:lastPrinted>2014-12-15T14:00:04Z</cp:lastPrinted>
  <dcterms:created xsi:type="dcterms:W3CDTF">2012-08-23T18:09:37Z</dcterms:created>
  <dcterms:modified xsi:type="dcterms:W3CDTF">2019-05-07T02:44:53Z</dcterms:modified>
</cp:coreProperties>
</file>