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84AEDF3-CA19-47E7-A1E2-8DDCDD4D424E}" type="slidenum">
              <a:rPr lang="en-US" smtClean="0"/>
              <a:t>‹#›</a:t>
            </a:fld>
            <a:endParaRPr lang="en-US" dirty="0"/>
          </a:p>
        </p:txBody>
      </p:sp>
    </p:spTree>
    <p:extLst>
      <p:ext uri="{BB962C8B-B14F-4D97-AF65-F5344CB8AC3E}">
        <p14:creationId xmlns:p14="http://schemas.microsoft.com/office/powerpoint/2010/main" val="292527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87291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226040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818038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122992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406561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3636367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59632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171695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413306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377047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37091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306111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41434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409656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419048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D73D15-E096-4CAD-AF55-D7C455D22621}"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4AEDF3-CA19-47E7-A1E2-8DDCDD4D424E}" type="slidenum">
              <a:rPr lang="en-US" smtClean="0"/>
              <a:t>‹#›</a:t>
            </a:fld>
            <a:endParaRPr lang="en-US" dirty="0"/>
          </a:p>
        </p:txBody>
      </p:sp>
    </p:spTree>
    <p:extLst>
      <p:ext uri="{BB962C8B-B14F-4D97-AF65-F5344CB8AC3E}">
        <p14:creationId xmlns:p14="http://schemas.microsoft.com/office/powerpoint/2010/main" val="293159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6D73D15-E096-4CAD-AF55-D7C455D22621}" type="datetimeFigureOut">
              <a:rPr lang="en-US" smtClean="0"/>
              <a:t>8/29/2019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84AEDF3-CA19-47E7-A1E2-8DDCDD4D424E}" type="slidenum">
              <a:rPr lang="en-US" smtClean="0"/>
              <a:t>‹#›</a:t>
            </a:fld>
            <a:endParaRPr lang="en-US" dirty="0"/>
          </a:p>
        </p:txBody>
      </p:sp>
    </p:spTree>
    <p:extLst>
      <p:ext uri="{BB962C8B-B14F-4D97-AF65-F5344CB8AC3E}">
        <p14:creationId xmlns:p14="http://schemas.microsoft.com/office/powerpoint/2010/main" val="36365547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033F8-8760-4408-910C-5110429FE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04"/>
            <a:ext cx="12192000" cy="5495851"/>
          </a:xfrm>
          <a:prstGeom prst="rect">
            <a:avLst/>
          </a:prstGeom>
        </p:spPr>
      </p:pic>
      <p:sp>
        <p:nvSpPr>
          <p:cNvPr id="8" name="Rectangle 7">
            <a:extLst>
              <a:ext uri="{FF2B5EF4-FFF2-40B4-BE49-F238E27FC236}">
                <a16:creationId xmlns:a16="http://schemas.microsoft.com/office/drawing/2014/main" id="{02B5247C-9F7C-458D-8AC3-DB6364EBBF3B}"/>
              </a:ext>
            </a:extLst>
          </p:cNvPr>
          <p:cNvSpPr/>
          <p:nvPr/>
        </p:nvSpPr>
        <p:spPr>
          <a:xfrm>
            <a:off x="0" y="5034212"/>
            <a:ext cx="12192001" cy="182378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E4D433BF-5B0A-4F33-A63F-1B9D21F78039}"/>
              </a:ext>
            </a:extLst>
          </p:cNvPr>
          <p:cNvSpPr>
            <a:spLocks noGrp="1"/>
          </p:cNvSpPr>
          <p:nvPr>
            <p:ph type="ctrTitle"/>
          </p:nvPr>
        </p:nvSpPr>
        <p:spPr>
          <a:xfrm>
            <a:off x="-113743" y="5444586"/>
            <a:ext cx="12419486" cy="1413414"/>
          </a:xfrm>
        </p:spPr>
        <p:txBody>
          <a:bodyPr vert="horz" lIns="91440" tIns="45720" rIns="91440" bIns="45720" rtlCol="0" anchor="b">
            <a:noAutofit/>
          </a:bodyPr>
          <a:lstStyle/>
          <a:p>
            <a:pPr algn="ct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mn-lt"/>
                <a:cs typeface="Times New Roman" panose="02020603050405020304" pitchFamily="18" charset="0"/>
              </a:rPr>
              <a:t>ONLINE MARKET PLACE FOR ORGANIC FOODS USING BLOCKCHAIN TECHNOLOGY</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5557957-8C4A-445B-A7C8-181F4BB9EC7C}"/>
              </a:ext>
            </a:extLst>
          </p:cNvPr>
          <p:cNvSpPr>
            <a:spLocks noGrp="1"/>
          </p:cNvSpPr>
          <p:nvPr>
            <p:ph type="subTitle" idx="1"/>
          </p:nvPr>
        </p:nvSpPr>
        <p:spPr>
          <a:xfrm>
            <a:off x="636972" y="6151293"/>
            <a:ext cx="10918056" cy="468888"/>
          </a:xfrm>
        </p:spPr>
        <p:txBody>
          <a:bodyPr vert="horz" lIns="91440" tIns="45720" rIns="91440" bIns="45720" rtlCol="0">
            <a:normAutofit/>
          </a:bodyPr>
          <a:lstStyle/>
          <a:p>
            <a:pPr algn="ctr"/>
            <a:r>
              <a:rPr lang="en-US" sz="2400" b="1" dirty="0">
                <a:solidFill>
                  <a:schemeClr val="tx1"/>
                </a:solidFill>
              </a:rPr>
              <a:t>Project ID : 19_20-J 06</a:t>
            </a:r>
          </a:p>
          <a:p>
            <a:pPr algn="ct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84160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C997-9C17-4D11-9AD0-5AFD083E5977}"/>
              </a:ext>
            </a:extLst>
          </p:cNvPr>
          <p:cNvSpPr>
            <a:spLocks noGrp="1"/>
          </p:cNvSpPr>
          <p:nvPr>
            <p:ph type="title"/>
          </p:nvPr>
        </p:nvSpPr>
        <p:spPr>
          <a:xfrm>
            <a:off x="3732322" y="5172891"/>
            <a:ext cx="10515600" cy="1325563"/>
          </a:xfrm>
        </p:spPr>
        <p:txBody>
          <a:bodyPr>
            <a:normAutofit/>
          </a:bodyPr>
          <a:lstStyle/>
          <a:p>
            <a:r>
              <a:rPr lang="en-US" b="1" dirty="0">
                <a:latin typeface="+mn-lt"/>
                <a:cs typeface="Times New Roman" panose="02020603050405020304" pitchFamily="18" charset="0"/>
              </a:rPr>
              <a:t>WORK BREAKDOWN STRUCTURE</a:t>
            </a:r>
            <a:endParaRPr lang="en-US" b="1" dirty="0">
              <a:latin typeface="+mn-lt"/>
            </a:endParaRPr>
          </a:p>
        </p:txBody>
      </p:sp>
      <p:pic>
        <p:nvPicPr>
          <p:cNvPr id="5" name="Content Placeholder 4">
            <a:extLst>
              <a:ext uri="{FF2B5EF4-FFF2-40B4-BE49-F238E27FC236}">
                <a16:creationId xmlns:a16="http://schemas.microsoft.com/office/drawing/2014/main" id="{EF9747B4-260F-4310-BC15-467313B737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6"/>
          <a:stretch/>
        </p:blipFill>
        <p:spPr>
          <a:xfrm>
            <a:off x="441675" y="-2168"/>
            <a:ext cx="11318775" cy="6589221"/>
          </a:xfrm>
          <a:prstGeom prst="rect">
            <a:avLst/>
          </a:prstGeom>
        </p:spPr>
      </p:pic>
    </p:spTree>
    <p:extLst>
      <p:ext uri="{BB962C8B-B14F-4D97-AF65-F5344CB8AC3E}">
        <p14:creationId xmlns:p14="http://schemas.microsoft.com/office/powerpoint/2010/main" val="116694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652D-505B-4408-B62B-AE622E49C208}"/>
              </a:ext>
            </a:extLst>
          </p:cNvPr>
          <p:cNvSpPr>
            <a:spLocks noGrp="1"/>
          </p:cNvSpPr>
          <p:nvPr>
            <p:ph type="title"/>
          </p:nvPr>
        </p:nvSpPr>
        <p:spPr>
          <a:xfrm>
            <a:off x="630442" y="686984"/>
            <a:ext cx="10515600" cy="1325563"/>
          </a:xfrm>
        </p:spPr>
        <p:txBody>
          <a:bodyPr>
            <a:normAutofit/>
          </a:bodyPr>
          <a:lstStyle/>
          <a:p>
            <a:r>
              <a:rPr lang="en-US" b="1" dirty="0">
                <a:latin typeface="+mn-lt"/>
                <a:cs typeface="Times New Roman" panose="02020603050405020304" pitchFamily="18" charset="0"/>
              </a:rPr>
              <a:t>INDIVIDUAL COMPONENTS</a:t>
            </a:r>
            <a:br>
              <a:rPr lang="en-US" dirty="0">
                <a:latin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8A097F43-BBBC-4A4E-8B02-A44BF7994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678" y="4316050"/>
            <a:ext cx="1545230" cy="1545230"/>
          </a:xfrm>
          <a:prstGeom prst="rect">
            <a:avLst/>
          </a:prstGeom>
        </p:spPr>
      </p:pic>
      <p:pic>
        <p:nvPicPr>
          <p:cNvPr id="7" name="Picture 6">
            <a:extLst>
              <a:ext uri="{FF2B5EF4-FFF2-40B4-BE49-F238E27FC236}">
                <a16:creationId xmlns:a16="http://schemas.microsoft.com/office/drawing/2014/main" id="{6CB7676B-BE82-4C8D-A59B-C1AF6EE6BEDA}"/>
              </a:ext>
            </a:extLst>
          </p:cNvPr>
          <p:cNvPicPr>
            <a:picLocks noChangeAspect="1"/>
          </p:cNvPicPr>
          <p:nvPr/>
        </p:nvPicPr>
        <p:blipFill rotWithShape="1">
          <a:blip r:embed="rId3">
            <a:extLst>
              <a:ext uri="{28A0092B-C50C-407E-A947-70E740481C1C}">
                <a14:useLocalDpi xmlns:a14="http://schemas.microsoft.com/office/drawing/2010/main" val="0"/>
              </a:ext>
            </a:extLst>
          </a:blip>
          <a:srcRect b="557"/>
          <a:stretch/>
        </p:blipFill>
        <p:spPr>
          <a:xfrm>
            <a:off x="3894961" y="4309077"/>
            <a:ext cx="1719202" cy="1604094"/>
          </a:xfrm>
          <a:prstGeom prst="rect">
            <a:avLst/>
          </a:prstGeom>
        </p:spPr>
      </p:pic>
      <p:pic>
        <p:nvPicPr>
          <p:cNvPr id="11" name="Picture 10">
            <a:extLst>
              <a:ext uri="{FF2B5EF4-FFF2-40B4-BE49-F238E27FC236}">
                <a16:creationId xmlns:a16="http://schemas.microsoft.com/office/drawing/2014/main" id="{FFC1B186-75BC-463E-AE71-E6B334324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806" y="4498033"/>
            <a:ext cx="2932415" cy="1226181"/>
          </a:xfrm>
          <a:prstGeom prst="rect">
            <a:avLst/>
          </a:prstGeom>
        </p:spPr>
      </p:pic>
      <p:pic>
        <p:nvPicPr>
          <p:cNvPr id="13" name="Picture 12">
            <a:extLst>
              <a:ext uri="{FF2B5EF4-FFF2-40B4-BE49-F238E27FC236}">
                <a16:creationId xmlns:a16="http://schemas.microsoft.com/office/drawing/2014/main" id="{A7003E76-786D-4A0A-B73C-A5E52622ADD4}"/>
              </a:ext>
            </a:extLst>
          </p:cNvPr>
          <p:cNvPicPr>
            <a:picLocks noChangeAspect="1"/>
          </p:cNvPicPr>
          <p:nvPr/>
        </p:nvPicPr>
        <p:blipFill rotWithShape="1">
          <a:blip r:embed="rId5">
            <a:extLst>
              <a:ext uri="{28A0092B-C50C-407E-A947-70E740481C1C}">
                <a14:useLocalDpi xmlns:a14="http://schemas.microsoft.com/office/drawing/2010/main" val="0"/>
              </a:ext>
            </a:extLst>
          </a:blip>
          <a:srcRect l="139" t="5195" r="860" b="30614"/>
          <a:stretch/>
        </p:blipFill>
        <p:spPr>
          <a:xfrm>
            <a:off x="630442" y="4309077"/>
            <a:ext cx="2163004" cy="1552203"/>
          </a:xfrm>
          <a:prstGeom prst="rect">
            <a:avLst/>
          </a:prstGeom>
        </p:spPr>
      </p:pic>
      <p:sp>
        <p:nvSpPr>
          <p:cNvPr id="14" name="Rectangle 13">
            <a:extLst>
              <a:ext uri="{FF2B5EF4-FFF2-40B4-BE49-F238E27FC236}">
                <a16:creationId xmlns:a16="http://schemas.microsoft.com/office/drawing/2014/main" id="{AC11158D-6180-401A-AF4E-D445AF5C7B34}"/>
              </a:ext>
            </a:extLst>
          </p:cNvPr>
          <p:cNvSpPr/>
          <p:nvPr/>
        </p:nvSpPr>
        <p:spPr>
          <a:xfrm>
            <a:off x="1066454" y="2690336"/>
            <a:ext cx="1609744" cy="1477328"/>
          </a:xfrm>
          <a:prstGeom prst="rect">
            <a:avLst/>
          </a:prstGeom>
        </p:spPr>
        <p:txBody>
          <a:bodyPr wrap="square">
            <a:spAutoFit/>
          </a:bodyPr>
          <a:lstStyle/>
          <a:p>
            <a:r>
              <a:rPr lang="en-US" dirty="0"/>
              <a:t>Storing Supply Chain Details using Blockchain</a:t>
            </a:r>
            <a:br>
              <a:rPr lang="en-US" dirty="0"/>
            </a:br>
            <a:endParaRPr lang="en-US" dirty="0"/>
          </a:p>
        </p:txBody>
      </p:sp>
      <p:sp>
        <p:nvSpPr>
          <p:cNvPr id="16" name="Rectangle 15">
            <a:extLst>
              <a:ext uri="{FF2B5EF4-FFF2-40B4-BE49-F238E27FC236}">
                <a16:creationId xmlns:a16="http://schemas.microsoft.com/office/drawing/2014/main" id="{373EC2B5-5ABF-4CBA-AA66-D2B7EB0E15C2}"/>
              </a:ext>
            </a:extLst>
          </p:cNvPr>
          <p:cNvSpPr/>
          <p:nvPr/>
        </p:nvSpPr>
        <p:spPr>
          <a:xfrm>
            <a:off x="4114837" y="2650118"/>
            <a:ext cx="1297479" cy="1200329"/>
          </a:xfrm>
          <a:prstGeom prst="rect">
            <a:avLst/>
          </a:prstGeom>
        </p:spPr>
        <p:txBody>
          <a:bodyPr wrap="square">
            <a:spAutoFit/>
          </a:bodyPr>
          <a:lstStyle/>
          <a:p>
            <a:r>
              <a:rPr lang="en-US" dirty="0"/>
              <a:t>Choose the Optimal Path for Delivery</a:t>
            </a:r>
          </a:p>
        </p:txBody>
      </p:sp>
      <p:sp>
        <p:nvSpPr>
          <p:cNvPr id="17" name="Rectangle 16">
            <a:extLst>
              <a:ext uri="{FF2B5EF4-FFF2-40B4-BE49-F238E27FC236}">
                <a16:creationId xmlns:a16="http://schemas.microsoft.com/office/drawing/2014/main" id="{5B06F786-D0CC-41F9-A1B6-F49DFB40B54F}"/>
              </a:ext>
            </a:extLst>
          </p:cNvPr>
          <p:cNvSpPr/>
          <p:nvPr/>
        </p:nvSpPr>
        <p:spPr>
          <a:xfrm>
            <a:off x="6850955" y="2690336"/>
            <a:ext cx="1726986" cy="1477328"/>
          </a:xfrm>
          <a:prstGeom prst="rect">
            <a:avLst/>
          </a:prstGeom>
        </p:spPr>
        <p:txBody>
          <a:bodyPr wrap="square">
            <a:spAutoFit/>
          </a:bodyPr>
          <a:lstStyle/>
          <a:p>
            <a:r>
              <a:rPr lang="en-US" dirty="0"/>
              <a:t>Analysis of Product Reviews to Detect fake and Spam Reviews</a:t>
            </a:r>
          </a:p>
        </p:txBody>
      </p:sp>
      <p:sp>
        <p:nvSpPr>
          <p:cNvPr id="18" name="Rectangle 17">
            <a:extLst>
              <a:ext uri="{FF2B5EF4-FFF2-40B4-BE49-F238E27FC236}">
                <a16:creationId xmlns:a16="http://schemas.microsoft.com/office/drawing/2014/main" id="{4F147122-8E85-488E-A0E3-F361946B6070}"/>
              </a:ext>
            </a:extLst>
          </p:cNvPr>
          <p:cNvSpPr/>
          <p:nvPr/>
        </p:nvSpPr>
        <p:spPr>
          <a:xfrm>
            <a:off x="9840707" y="2690336"/>
            <a:ext cx="1513093" cy="1477328"/>
          </a:xfrm>
          <a:prstGeom prst="rect">
            <a:avLst/>
          </a:prstGeom>
        </p:spPr>
        <p:txBody>
          <a:bodyPr wrap="square">
            <a:spAutoFit/>
          </a:bodyPr>
          <a:lstStyle/>
          <a:p>
            <a:r>
              <a:rPr lang="en-US" dirty="0"/>
              <a:t>Sentiment Analysis using Reviewed Comments</a:t>
            </a:r>
            <a:br>
              <a:rPr lang="en-US" dirty="0"/>
            </a:br>
            <a:endParaRPr lang="en-US" dirty="0"/>
          </a:p>
        </p:txBody>
      </p:sp>
    </p:spTree>
    <p:extLst>
      <p:ext uri="{BB962C8B-B14F-4D97-AF65-F5344CB8AC3E}">
        <p14:creationId xmlns:p14="http://schemas.microsoft.com/office/powerpoint/2010/main" val="114220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ABF9-9E45-4B3E-A4CB-BE73C179CD2A}"/>
              </a:ext>
            </a:extLst>
          </p:cNvPr>
          <p:cNvSpPr>
            <a:spLocks noGrp="1"/>
          </p:cNvSpPr>
          <p:nvPr>
            <p:ph type="title"/>
          </p:nvPr>
        </p:nvSpPr>
        <p:spPr>
          <a:xfrm>
            <a:off x="1069848" y="635552"/>
            <a:ext cx="10058400" cy="1609344"/>
          </a:xfrm>
        </p:spPr>
        <p:txBody>
          <a:bodyPr>
            <a:normAutofit fontScale="90000"/>
          </a:bodyPr>
          <a:lstStyle/>
          <a:p>
            <a:r>
              <a:rPr lang="en-US" b="1" dirty="0">
                <a:latin typeface="+mn-lt"/>
              </a:rPr>
              <a:t>Storing Supply Chain Details using Blockchain</a:t>
            </a:r>
            <a:br>
              <a:rPr lang="en-US" dirty="0"/>
            </a:br>
            <a:endParaRPr lang="en-US" dirty="0"/>
          </a:p>
        </p:txBody>
      </p:sp>
      <p:sp>
        <p:nvSpPr>
          <p:cNvPr id="3" name="Content Placeholder 2">
            <a:extLst>
              <a:ext uri="{FF2B5EF4-FFF2-40B4-BE49-F238E27FC236}">
                <a16:creationId xmlns:a16="http://schemas.microsoft.com/office/drawing/2014/main" id="{D6C4DD87-4DBF-4DA4-A38C-12DA99E487EC}"/>
              </a:ext>
            </a:extLst>
          </p:cNvPr>
          <p:cNvSpPr>
            <a:spLocks noGrp="1"/>
          </p:cNvSpPr>
          <p:nvPr>
            <p:ph idx="1"/>
          </p:nvPr>
        </p:nvSpPr>
        <p:spPr>
          <a:xfrm>
            <a:off x="1069848" y="2445710"/>
            <a:ext cx="10058400" cy="4050792"/>
          </a:xfrm>
        </p:spPr>
        <p:txBody>
          <a:bodyPr>
            <a:normAutofit/>
          </a:bodyPr>
          <a:lstStyle/>
          <a:p>
            <a:pPr marL="0" indent="0" algn="just">
              <a:buNone/>
            </a:pPr>
            <a:r>
              <a:rPr lang="en-US" dirty="0"/>
              <a:t>Main functionality in this segment would be focused around the process of acquiring and delivering/ distributing goods. Initially as soon as the produce is obtained from the farmers, the blockchain process begins in storing details relevant to the product. Once the produce is obtained, pertaining to the needs, respective manufacturers would receive the ingredients/ material. Important dates and details would further be appended to the blockchain and be received by the suppliers. From suppliers, the products manufactured would be distributed across all supply channels with retailers handling the end node of the blockchain process till customers interact with advertised products. The blockchain would further act as the unchangeable data storage for each product throughout its entire lifecycle in this business logic.</a:t>
            </a:r>
          </a:p>
          <a:p>
            <a:pPr algn="just"/>
            <a:endParaRPr lang="en-US" dirty="0"/>
          </a:p>
        </p:txBody>
      </p:sp>
    </p:spTree>
    <p:extLst>
      <p:ext uri="{BB962C8B-B14F-4D97-AF65-F5344CB8AC3E}">
        <p14:creationId xmlns:p14="http://schemas.microsoft.com/office/powerpoint/2010/main" val="403089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0A6C-C9BE-4195-AD53-9EBE1A165910}"/>
              </a:ext>
            </a:extLst>
          </p:cNvPr>
          <p:cNvSpPr>
            <a:spLocks noGrp="1"/>
          </p:cNvSpPr>
          <p:nvPr>
            <p:ph type="title"/>
          </p:nvPr>
        </p:nvSpPr>
        <p:spPr>
          <a:xfrm>
            <a:off x="1066800" y="768716"/>
            <a:ext cx="10058400" cy="1609344"/>
          </a:xfrm>
        </p:spPr>
        <p:txBody>
          <a:bodyPr>
            <a:normAutofit/>
          </a:bodyPr>
          <a:lstStyle/>
          <a:p>
            <a:r>
              <a:rPr lang="en-US" b="1" dirty="0">
                <a:latin typeface="+mn-lt"/>
              </a:rPr>
              <a:t>Choose the Optimal Path for Delivery</a:t>
            </a:r>
            <a:br>
              <a:rPr lang="en-US" dirty="0"/>
            </a:br>
            <a:endParaRPr lang="en-US" dirty="0"/>
          </a:p>
        </p:txBody>
      </p:sp>
      <p:sp>
        <p:nvSpPr>
          <p:cNvPr id="3" name="Content Placeholder 2">
            <a:extLst>
              <a:ext uri="{FF2B5EF4-FFF2-40B4-BE49-F238E27FC236}">
                <a16:creationId xmlns:a16="http://schemas.microsoft.com/office/drawing/2014/main" id="{192886B1-B9E7-406B-9591-E95D8332794E}"/>
              </a:ext>
            </a:extLst>
          </p:cNvPr>
          <p:cNvSpPr>
            <a:spLocks noGrp="1"/>
          </p:cNvSpPr>
          <p:nvPr>
            <p:ph idx="1"/>
          </p:nvPr>
        </p:nvSpPr>
        <p:spPr>
          <a:xfrm>
            <a:off x="1066800" y="2807208"/>
            <a:ext cx="10058400" cy="4050792"/>
          </a:xfrm>
        </p:spPr>
        <p:txBody>
          <a:bodyPr/>
          <a:lstStyle/>
          <a:p>
            <a:pPr marL="0" indent="0" algn="just">
              <a:buNone/>
            </a:pPr>
            <a:r>
              <a:rPr lang="en-US" dirty="0"/>
              <a:t>Once orders have been placed, to ensure minimal deterioration of quality occurs, the most efficient and optimal path has to be detected by the delivery navigation process. This would refer to many constraints such as time, distance, fuel costs etc. in determining the best route possible to reach a customer as quickly as possible using a continuous variable adaptive real time navigation process which takes not only geographical features but also traffic and road conditions etc. into account as well.  </a:t>
            </a:r>
          </a:p>
          <a:p>
            <a:endParaRPr lang="en-US" dirty="0"/>
          </a:p>
        </p:txBody>
      </p:sp>
    </p:spTree>
    <p:extLst>
      <p:ext uri="{BB962C8B-B14F-4D97-AF65-F5344CB8AC3E}">
        <p14:creationId xmlns:p14="http://schemas.microsoft.com/office/powerpoint/2010/main" val="29525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96CA-0F43-480B-950C-1B004DAB9CCF}"/>
              </a:ext>
            </a:extLst>
          </p:cNvPr>
          <p:cNvSpPr>
            <a:spLocks noGrp="1"/>
          </p:cNvSpPr>
          <p:nvPr>
            <p:ph type="title"/>
          </p:nvPr>
        </p:nvSpPr>
        <p:spPr>
          <a:xfrm>
            <a:off x="969146" y="662186"/>
            <a:ext cx="10058400" cy="1609344"/>
          </a:xfrm>
        </p:spPr>
        <p:txBody>
          <a:bodyPr>
            <a:normAutofit fontScale="90000"/>
          </a:bodyPr>
          <a:lstStyle/>
          <a:p>
            <a:r>
              <a:rPr lang="en-US" b="1" dirty="0">
                <a:latin typeface="+mn-lt"/>
              </a:rPr>
              <a:t>Analysis of Product Reviews to Detect fake and Spam Reviews</a:t>
            </a:r>
            <a:br>
              <a:rPr lang="en-US" dirty="0"/>
            </a:br>
            <a:endParaRPr lang="en-US" dirty="0"/>
          </a:p>
        </p:txBody>
      </p:sp>
      <p:sp>
        <p:nvSpPr>
          <p:cNvPr id="3" name="Content Placeholder 2">
            <a:extLst>
              <a:ext uri="{FF2B5EF4-FFF2-40B4-BE49-F238E27FC236}">
                <a16:creationId xmlns:a16="http://schemas.microsoft.com/office/drawing/2014/main" id="{93969120-4D86-4461-8863-EA5E5DAEF226}"/>
              </a:ext>
            </a:extLst>
          </p:cNvPr>
          <p:cNvSpPr>
            <a:spLocks noGrp="1"/>
          </p:cNvSpPr>
          <p:nvPr>
            <p:ph idx="1"/>
          </p:nvPr>
        </p:nvSpPr>
        <p:spPr>
          <a:xfrm>
            <a:off x="1066800" y="3173634"/>
            <a:ext cx="10058400" cy="4050792"/>
          </a:xfrm>
        </p:spPr>
        <p:txBody>
          <a:bodyPr>
            <a:normAutofit/>
          </a:bodyPr>
          <a:lstStyle/>
          <a:p>
            <a:pPr marL="0" indent="0" algn="just">
              <a:buNone/>
            </a:pPr>
            <a:r>
              <a:rPr lang="en-US" dirty="0"/>
              <a:t>The consumers and general users are capable of submitting objective reviews in forms of comments as feedback to improve the system capabilities and handle malfunctions. This poses a potential risk in accumulating and accounting up for spam and fake reviews from sabotage oriented competitive strategies as well as general customers. To analyze the authenticity customer catalogs would have to be accessed and compared against comment users of suspect reviews. Detecting these spam and fake comments would ensure that the review related product rating stays relevant and accurate. </a:t>
            </a:r>
          </a:p>
          <a:p>
            <a:endParaRPr lang="en-US" dirty="0"/>
          </a:p>
        </p:txBody>
      </p:sp>
    </p:spTree>
    <p:extLst>
      <p:ext uri="{BB962C8B-B14F-4D97-AF65-F5344CB8AC3E}">
        <p14:creationId xmlns:p14="http://schemas.microsoft.com/office/powerpoint/2010/main" val="289543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BA66-90FE-49C4-A663-B35EDC8948C5}"/>
              </a:ext>
            </a:extLst>
          </p:cNvPr>
          <p:cNvSpPr>
            <a:spLocks noGrp="1"/>
          </p:cNvSpPr>
          <p:nvPr>
            <p:ph type="title"/>
          </p:nvPr>
        </p:nvSpPr>
        <p:spPr>
          <a:xfrm>
            <a:off x="969146" y="786472"/>
            <a:ext cx="10058400" cy="1609344"/>
          </a:xfrm>
        </p:spPr>
        <p:txBody>
          <a:bodyPr>
            <a:normAutofit fontScale="90000"/>
          </a:bodyPr>
          <a:lstStyle/>
          <a:p>
            <a:r>
              <a:rPr lang="en-US" b="1" dirty="0">
                <a:latin typeface="+mn-lt"/>
              </a:rPr>
              <a:t>Sentiment Analysis using Reviewed Comments</a:t>
            </a:r>
            <a:br>
              <a:rPr lang="en-US" dirty="0"/>
            </a:br>
            <a:endParaRPr lang="en-US" dirty="0"/>
          </a:p>
        </p:txBody>
      </p:sp>
      <p:sp>
        <p:nvSpPr>
          <p:cNvPr id="3" name="Content Placeholder 2">
            <a:extLst>
              <a:ext uri="{FF2B5EF4-FFF2-40B4-BE49-F238E27FC236}">
                <a16:creationId xmlns:a16="http://schemas.microsoft.com/office/drawing/2014/main" id="{0C65B2F3-62FE-4E24-9A76-C167030BDA6B}"/>
              </a:ext>
            </a:extLst>
          </p:cNvPr>
          <p:cNvSpPr>
            <a:spLocks noGrp="1"/>
          </p:cNvSpPr>
          <p:nvPr>
            <p:ph idx="1"/>
          </p:nvPr>
        </p:nvSpPr>
        <p:spPr>
          <a:xfrm>
            <a:off x="1066800" y="2807208"/>
            <a:ext cx="10058400" cy="4050792"/>
          </a:xfrm>
        </p:spPr>
        <p:txBody>
          <a:bodyPr/>
          <a:lstStyle/>
          <a:p>
            <a:pPr marL="0" indent="0" algn="just">
              <a:buNone/>
            </a:pPr>
            <a:r>
              <a:rPr lang="en-US" dirty="0"/>
              <a:t>Using the ontology model proposed, the content of user reviews would be filtered according to respective domains required by the standards of final rating required for a particular product. This requires product review comments to be dissected utilizing semantic analysis-based approaches while providing a rating spectrum as expressed previously in the literature study.</a:t>
            </a:r>
          </a:p>
          <a:p>
            <a:pPr algn="just"/>
            <a:endParaRPr lang="en-US" dirty="0"/>
          </a:p>
        </p:txBody>
      </p:sp>
    </p:spTree>
    <p:extLst>
      <p:ext uri="{BB962C8B-B14F-4D97-AF65-F5344CB8AC3E}">
        <p14:creationId xmlns:p14="http://schemas.microsoft.com/office/powerpoint/2010/main" val="74259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2864-D427-4463-B749-C3D475223FC5}"/>
              </a:ext>
            </a:extLst>
          </p:cNvPr>
          <p:cNvSpPr>
            <a:spLocks noGrp="1"/>
          </p:cNvSpPr>
          <p:nvPr>
            <p:ph type="title"/>
          </p:nvPr>
        </p:nvSpPr>
        <p:spPr>
          <a:xfrm>
            <a:off x="9074459" y="2920487"/>
            <a:ext cx="2901518" cy="1864576"/>
          </a:xfrm>
        </p:spPr>
        <p:txBody>
          <a:bodyPr>
            <a:normAutofit fontScale="90000"/>
          </a:bodyPr>
          <a:lstStyle/>
          <a:p>
            <a:pPr algn="just"/>
            <a:r>
              <a:rPr lang="en-US" dirty="0"/>
              <a:t>PROJECT</a:t>
            </a:r>
            <a:br>
              <a:rPr lang="en-US" dirty="0"/>
            </a:br>
            <a:r>
              <a:rPr lang="en-US" dirty="0"/>
              <a:t>TIME</a:t>
            </a:r>
            <a:br>
              <a:rPr lang="en-US" dirty="0"/>
            </a:br>
            <a:r>
              <a:rPr lang="en-US" dirty="0"/>
              <a:t>ALLOCATION</a:t>
            </a:r>
          </a:p>
        </p:txBody>
      </p:sp>
      <p:pic>
        <p:nvPicPr>
          <p:cNvPr id="5" name="Picture 4">
            <a:extLst>
              <a:ext uri="{FF2B5EF4-FFF2-40B4-BE49-F238E27FC236}">
                <a16:creationId xmlns:a16="http://schemas.microsoft.com/office/drawing/2014/main" id="{65464EFB-7338-4049-9204-565C14EFABE8}"/>
              </a:ext>
            </a:extLst>
          </p:cNvPr>
          <p:cNvPicPr>
            <a:picLocks noChangeAspect="1"/>
          </p:cNvPicPr>
          <p:nvPr/>
        </p:nvPicPr>
        <p:blipFill rotWithShape="1">
          <a:blip r:embed="rId2">
            <a:extLst>
              <a:ext uri="{28A0092B-C50C-407E-A947-70E740481C1C}">
                <a14:useLocalDpi xmlns:a14="http://schemas.microsoft.com/office/drawing/2010/main" val="0"/>
              </a:ext>
            </a:extLst>
          </a:blip>
          <a:srcRect t="10254"/>
          <a:stretch/>
        </p:blipFill>
        <p:spPr>
          <a:xfrm>
            <a:off x="409481" y="148701"/>
            <a:ext cx="8217874" cy="6560598"/>
          </a:xfrm>
          <a:prstGeom prst="rect">
            <a:avLst/>
          </a:prstGeom>
        </p:spPr>
      </p:pic>
    </p:spTree>
    <p:extLst>
      <p:ext uri="{BB962C8B-B14F-4D97-AF65-F5344CB8AC3E}">
        <p14:creationId xmlns:p14="http://schemas.microsoft.com/office/powerpoint/2010/main" val="368160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1D29-26D5-4540-B67E-31385CBBFD6F}"/>
              </a:ext>
            </a:extLst>
          </p:cNvPr>
          <p:cNvSpPr>
            <a:spLocks noGrp="1"/>
          </p:cNvSpPr>
          <p:nvPr>
            <p:ph type="title"/>
          </p:nvPr>
        </p:nvSpPr>
        <p:spPr>
          <a:xfrm>
            <a:off x="3616410" y="2739737"/>
            <a:ext cx="5199116" cy="2498088"/>
          </a:xfrm>
        </p:spPr>
        <p:txBody>
          <a:bodyPr/>
          <a:lstStyle/>
          <a:p>
            <a:r>
              <a:rPr lang="en-US" sz="6000" dirty="0"/>
              <a:t>THANK YOU!</a:t>
            </a:r>
          </a:p>
        </p:txBody>
      </p:sp>
    </p:spTree>
    <p:extLst>
      <p:ext uri="{BB962C8B-B14F-4D97-AF65-F5344CB8AC3E}">
        <p14:creationId xmlns:p14="http://schemas.microsoft.com/office/powerpoint/2010/main" val="190218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8663-B7A6-444F-B918-741142F5C371}"/>
              </a:ext>
            </a:extLst>
          </p:cNvPr>
          <p:cNvSpPr>
            <a:spLocks noGrp="1"/>
          </p:cNvSpPr>
          <p:nvPr>
            <p:ph type="title"/>
          </p:nvPr>
        </p:nvSpPr>
        <p:spPr>
          <a:xfrm>
            <a:off x="838200" y="221125"/>
            <a:ext cx="10058400" cy="1609344"/>
          </a:xfrm>
        </p:spPr>
        <p:txBody>
          <a:bodyPr/>
          <a:lstStyle/>
          <a:p>
            <a:r>
              <a:rPr lang="en-US" b="1" dirty="0">
                <a:latin typeface="+mn-lt"/>
              </a:rPr>
              <a:t>OUR TEAM</a:t>
            </a:r>
          </a:p>
        </p:txBody>
      </p:sp>
      <p:sp>
        <p:nvSpPr>
          <p:cNvPr id="4" name="Rectangle 3">
            <a:extLst>
              <a:ext uri="{FF2B5EF4-FFF2-40B4-BE49-F238E27FC236}">
                <a16:creationId xmlns:a16="http://schemas.microsoft.com/office/drawing/2014/main" id="{2D02D17F-9298-4EFE-9B53-D598FB2D859C}"/>
              </a:ext>
            </a:extLst>
          </p:cNvPr>
          <p:cNvSpPr/>
          <p:nvPr/>
        </p:nvSpPr>
        <p:spPr>
          <a:xfrm>
            <a:off x="900344" y="2484731"/>
            <a:ext cx="8607640" cy="4535281"/>
          </a:xfrm>
          <a:prstGeom prst="rect">
            <a:avLst/>
          </a:prstGeom>
        </p:spPr>
        <p:txBody>
          <a:bodyPr wrap="square">
            <a:spAutoFit/>
          </a:bodyPr>
          <a:lstStyle/>
          <a:p>
            <a:pPr algn="just">
              <a:lnSpc>
                <a:spcPct val="115000"/>
              </a:lnSpc>
              <a:spcAft>
                <a:spcPts val="1285"/>
              </a:spcAft>
            </a:pPr>
            <a:r>
              <a:rPr lang="en-US" sz="2800" dirty="0">
                <a:ea typeface="Calibri" panose="020F0502020204030204" pitchFamily="34" charset="0"/>
                <a:cs typeface="Iskoola Pota" panose="020B0502040204020203" pitchFamily="34" charset="0"/>
              </a:rPr>
              <a:t>Supervisor: 			Dr. Dharshana Kasthurirathna</a:t>
            </a:r>
          </a:p>
          <a:p>
            <a:pPr algn="just">
              <a:lnSpc>
                <a:spcPct val="115000"/>
              </a:lnSpc>
              <a:spcAft>
                <a:spcPts val="1285"/>
              </a:spcAft>
            </a:pPr>
            <a:r>
              <a:rPr lang="en-US" sz="2800" dirty="0">
                <a:ea typeface="Calibri" panose="020F0502020204030204" pitchFamily="34" charset="0"/>
                <a:cs typeface="Iskoola Pota" panose="020B0502040204020203" pitchFamily="34" charset="0"/>
              </a:rPr>
              <a:t>Co-Supervisor:		</a:t>
            </a:r>
            <a:r>
              <a:rPr lang="en-US" sz="2800" dirty="0"/>
              <a:t>Mr. Prasan Yapa</a:t>
            </a:r>
            <a:endParaRPr lang="en-US" sz="2800" dirty="0">
              <a:ea typeface="Calibri" panose="020F0502020204030204" pitchFamily="34" charset="0"/>
              <a:cs typeface="Iskoola Pota" panose="020B0502040204020203" pitchFamily="34" charset="0"/>
            </a:endParaRPr>
          </a:p>
          <a:p>
            <a:pPr algn="just">
              <a:lnSpc>
                <a:spcPct val="115000"/>
              </a:lnSpc>
              <a:spcAft>
                <a:spcPts val="1285"/>
              </a:spcAft>
            </a:pPr>
            <a:endParaRPr lang="en-US" sz="2800" dirty="0">
              <a:ea typeface="Calibri" panose="020F0502020204030204" pitchFamily="34" charset="0"/>
              <a:cs typeface="Iskoola Pota" panose="020B0502040204020203" pitchFamily="34" charset="0"/>
            </a:endParaRPr>
          </a:p>
          <a:p>
            <a:pPr algn="just">
              <a:lnSpc>
                <a:spcPct val="115000"/>
              </a:lnSpc>
              <a:spcAft>
                <a:spcPts val="1285"/>
              </a:spcAft>
            </a:pPr>
            <a:r>
              <a:rPr lang="en-US" sz="2000" dirty="0">
                <a:ea typeface="Calibri" panose="020F0502020204030204" pitchFamily="34" charset="0"/>
                <a:cs typeface="Iskoola Pota" panose="020B0502040204020203" pitchFamily="34" charset="0"/>
              </a:rPr>
              <a:t>H.D.M. Perera					IT16122956</a:t>
            </a:r>
            <a:endParaRPr lang="en-US" sz="1600" dirty="0">
              <a:effectLst/>
              <a:ea typeface="Calibri" panose="020F0502020204030204" pitchFamily="34" charset="0"/>
              <a:cs typeface="Iskoola Pota" panose="020B0502040204020203" pitchFamily="34" charset="0"/>
            </a:endParaRPr>
          </a:p>
          <a:p>
            <a:pPr algn="just">
              <a:lnSpc>
                <a:spcPct val="115000"/>
              </a:lnSpc>
              <a:spcAft>
                <a:spcPts val="1285"/>
              </a:spcAft>
            </a:pPr>
            <a:r>
              <a:rPr lang="en-US" sz="2000" dirty="0">
                <a:ea typeface="Calibri" panose="020F0502020204030204" pitchFamily="34" charset="0"/>
                <a:cs typeface="Iskoola Pota" panose="020B0502040204020203" pitchFamily="34" charset="0"/>
              </a:rPr>
              <a:t>D.K.G.S.H. Liyanage			IT16175358</a:t>
            </a:r>
            <a:endParaRPr lang="en-US" sz="1600" dirty="0">
              <a:effectLst/>
              <a:ea typeface="Calibri" panose="020F0502020204030204" pitchFamily="34" charset="0"/>
              <a:cs typeface="Iskoola Pota" panose="020B0502040204020203" pitchFamily="34" charset="0"/>
            </a:endParaRPr>
          </a:p>
          <a:p>
            <a:pPr algn="just">
              <a:lnSpc>
                <a:spcPct val="115000"/>
              </a:lnSpc>
              <a:spcAft>
                <a:spcPts val="1285"/>
              </a:spcAft>
            </a:pPr>
            <a:r>
              <a:rPr lang="en-US" sz="2000" dirty="0">
                <a:ea typeface="Calibri" panose="020F0502020204030204" pitchFamily="34" charset="0"/>
                <a:cs typeface="Iskoola Pota" panose="020B0502040204020203" pitchFamily="34" charset="0"/>
              </a:rPr>
              <a:t>D.S.M. Mallikarachchi			IT16235298</a:t>
            </a:r>
            <a:endParaRPr lang="en-US" sz="1600" dirty="0">
              <a:effectLst/>
              <a:ea typeface="Calibri" panose="020F0502020204030204" pitchFamily="34" charset="0"/>
              <a:cs typeface="Iskoola Pota" panose="020B0502040204020203" pitchFamily="34" charset="0"/>
            </a:endParaRPr>
          </a:p>
          <a:p>
            <a:pPr algn="just">
              <a:lnSpc>
                <a:spcPct val="115000"/>
              </a:lnSpc>
              <a:spcAft>
                <a:spcPts val="1285"/>
              </a:spcAft>
            </a:pPr>
            <a:r>
              <a:rPr lang="en-US" sz="2000" dirty="0">
                <a:ea typeface="Calibri" panose="020F0502020204030204" pitchFamily="34" charset="0"/>
                <a:cs typeface="Iskoola Pota" panose="020B0502040204020203" pitchFamily="34" charset="0"/>
              </a:rPr>
              <a:t>A.W.M.J.S. Bandara			IT15145994</a:t>
            </a:r>
            <a:endParaRPr lang="en-US" sz="1600" dirty="0">
              <a:effectLst/>
              <a:ea typeface="Calibri" panose="020F0502020204030204" pitchFamily="34" charset="0"/>
              <a:cs typeface="Iskoola Pota" panose="020B0502040204020203" pitchFamily="34" charset="0"/>
            </a:endParaRPr>
          </a:p>
          <a:p>
            <a:pPr algn="just">
              <a:lnSpc>
                <a:spcPct val="115000"/>
              </a:lnSpc>
              <a:spcAft>
                <a:spcPts val="1285"/>
              </a:spcAft>
            </a:pPr>
            <a:r>
              <a:rPr lang="en-US" sz="1400"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p:txBody>
      </p:sp>
    </p:spTree>
    <p:extLst>
      <p:ext uri="{BB962C8B-B14F-4D97-AF65-F5344CB8AC3E}">
        <p14:creationId xmlns:p14="http://schemas.microsoft.com/office/powerpoint/2010/main" val="287550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2A84-8840-4237-AF99-464BE4ADDA3A}"/>
              </a:ext>
            </a:extLst>
          </p:cNvPr>
          <p:cNvSpPr>
            <a:spLocks noGrp="1"/>
          </p:cNvSpPr>
          <p:nvPr>
            <p:ph type="title"/>
          </p:nvPr>
        </p:nvSpPr>
        <p:spPr>
          <a:xfrm>
            <a:off x="838200" y="315956"/>
            <a:ext cx="10058400" cy="1609344"/>
          </a:xfrm>
        </p:spPr>
        <p:txBody>
          <a:bodyPr/>
          <a:lstStyle/>
          <a:p>
            <a:r>
              <a:rPr lang="en-IN" b="1" dirty="0">
                <a:latin typeface="+mn-lt"/>
                <a:cs typeface="Times New Roman" panose="02020603050405020304" pitchFamily="18" charset="0"/>
              </a:rPr>
              <a:t>INTRODUCTION</a:t>
            </a:r>
            <a:endParaRPr lang="en-US" b="1" dirty="0">
              <a:latin typeface="+mn-lt"/>
            </a:endParaRPr>
          </a:p>
        </p:txBody>
      </p:sp>
      <p:sp>
        <p:nvSpPr>
          <p:cNvPr id="3" name="Content Placeholder 2">
            <a:extLst>
              <a:ext uri="{FF2B5EF4-FFF2-40B4-BE49-F238E27FC236}">
                <a16:creationId xmlns:a16="http://schemas.microsoft.com/office/drawing/2014/main" id="{1D85CAE8-05C2-4817-94F1-15E4971D4BDC}"/>
              </a:ext>
            </a:extLst>
          </p:cNvPr>
          <p:cNvSpPr>
            <a:spLocks noGrp="1"/>
          </p:cNvSpPr>
          <p:nvPr>
            <p:ph idx="1"/>
          </p:nvPr>
        </p:nvSpPr>
        <p:spPr>
          <a:xfrm>
            <a:off x="660647" y="2466976"/>
            <a:ext cx="11016916" cy="4783723"/>
          </a:xfrm>
        </p:spPr>
        <p:txBody>
          <a:bodyPr>
            <a:normAutofit/>
          </a:bodyPr>
          <a:lstStyle/>
          <a:p>
            <a:pPr marL="0" indent="0">
              <a:buNone/>
            </a:pPr>
            <a:r>
              <a:rPr lang="en-US" dirty="0"/>
              <a:t>This research idea is base on how Products are delivered to customers by considering all related details beginning from manufacturer to customer using blockchain technology</a:t>
            </a:r>
          </a:p>
          <a:p>
            <a:pPr marL="0" indent="0">
              <a:buNone/>
            </a:pPr>
            <a:endParaRPr lang="en-US" dirty="0"/>
          </a:p>
          <a:p>
            <a:pPr marL="0" indent="0">
              <a:buNone/>
            </a:pPr>
            <a:r>
              <a:rPr lang="en-IN" dirty="0"/>
              <a:t>Throughout the research we will be considering the below listed components</a:t>
            </a:r>
          </a:p>
          <a:p>
            <a:pPr marL="0" indent="0">
              <a:buNone/>
            </a:pPr>
            <a:endParaRPr lang="en-US" dirty="0"/>
          </a:p>
          <a:p>
            <a:r>
              <a:rPr lang="en-US" dirty="0"/>
              <a:t>Storing Supply Chain Details using Blockchain Technology</a:t>
            </a:r>
          </a:p>
          <a:p>
            <a:r>
              <a:rPr lang="en-US" dirty="0"/>
              <a:t>Choose the Optimal Path for Delivery</a:t>
            </a:r>
          </a:p>
          <a:p>
            <a:r>
              <a:rPr lang="en-US" dirty="0"/>
              <a:t>Analysis of Product Reviews to Detect fake and Spam Reviews</a:t>
            </a:r>
          </a:p>
          <a:p>
            <a:r>
              <a:rPr lang="en-US" dirty="0"/>
              <a:t>Sentiment Analysis using Reviewed Comments</a:t>
            </a:r>
          </a:p>
          <a:p>
            <a:endParaRPr lang="en-US" dirty="0"/>
          </a:p>
        </p:txBody>
      </p:sp>
    </p:spTree>
    <p:extLst>
      <p:ext uri="{BB962C8B-B14F-4D97-AF65-F5344CB8AC3E}">
        <p14:creationId xmlns:p14="http://schemas.microsoft.com/office/powerpoint/2010/main" val="94760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14F1-316E-43E2-99DB-D7F4E0BEBA55}"/>
              </a:ext>
            </a:extLst>
          </p:cNvPr>
          <p:cNvSpPr>
            <a:spLocks noGrp="1"/>
          </p:cNvSpPr>
          <p:nvPr>
            <p:ph type="title"/>
          </p:nvPr>
        </p:nvSpPr>
        <p:spPr/>
        <p:txBody>
          <a:bodyPr/>
          <a:lstStyle/>
          <a:p>
            <a:r>
              <a:rPr lang="en-US" b="1" dirty="0">
                <a:latin typeface="+mn-lt"/>
                <a:cs typeface="Times New Roman" panose="02020603050405020304" pitchFamily="18" charset="0"/>
              </a:rPr>
              <a:t>LITERATURE</a:t>
            </a:r>
            <a:endParaRPr lang="en-US" b="1" dirty="0">
              <a:latin typeface="+mn-lt"/>
            </a:endParaRPr>
          </a:p>
        </p:txBody>
      </p:sp>
      <p:sp>
        <p:nvSpPr>
          <p:cNvPr id="3" name="Content Placeholder 2">
            <a:extLst>
              <a:ext uri="{FF2B5EF4-FFF2-40B4-BE49-F238E27FC236}">
                <a16:creationId xmlns:a16="http://schemas.microsoft.com/office/drawing/2014/main" id="{BF61983D-4548-49EC-8590-0923191F117F}"/>
              </a:ext>
            </a:extLst>
          </p:cNvPr>
          <p:cNvSpPr>
            <a:spLocks noGrp="1"/>
          </p:cNvSpPr>
          <p:nvPr>
            <p:ph idx="1"/>
          </p:nvPr>
        </p:nvSpPr>
        <p:spPr/>
        <p:txBody>
          <a:bodyPr/>
          <a:lstStyle/>
          <a:p>
            <a:pPr marL="0" indent="0">
              <a:buNone/>
            </a:pPr>
            <a:r>
              <a:rPr lang="en-US" dirty="0"/>
              <a:t>Most of the countries have implemented supply chain management systems in order to deliver fresh organic foods and to make an efficient delivery while avoiding the unnecessary traffic congestion.</a:t>
            </a:r>
          </a:p>
          <a:p>
            <a:pPr marL="0" indent="0">
              <a:buNone/>
            </a:pPr>
            <a:endParaRPr lang="en-US" dirty="0"/>
          </a:p>
          <a:p>
            <a:pPr marL="0" indent="0">
              <a:buNone/>
            </a:pPr>
            <a:r>
              <a:rPr lang="en-US" dirty="0"/>
              <a:t>In Australia they have implemented Wine Supply Chain Traceability System using Blockchain</a:t>
            </a:r>
          </a:p>
          <a:p>
            <a:endParaRPr lang="en-US" dirty="0"/>
          </a:p>
        </p:txBody>
      </p:sp>
    </p:spTree>
    <p:extLst>
      <p:ext uri="{BB962C8B-B14F-4D97-AF65-F5344CB8AC3E}">
        <p14:creationId xmlns:p14="http://schemas.microsoft.com/office/powerpoint/2010/main" val="428382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31F8-DC80-4A03-B0D5-9E6446E983CF}"/>
              </a:ext>
            </a:extLst>
          </p:cNvPr>
          <p:cNvSpPr>
            <a:spLocks noGrp="1"/>
          </p:cNvSpPr>
          <p:nvPr>
            <p:ph type="title"/>
          </p:nvPr>
        </p:nvSpPr>
        <p:spPr/>
        <p:txBody>
          <a:bodyPr/>
          <a:lstStyle/>
          <a:p>
            <a:r>
              <a:rPr lang="en-US" b="1" dirty="0">
                <a:latin typeface="+mn-lt"/>
                <a:cs typeface="Times New Roman" panose="02020603050405020304" pitchFamily="18" charset="0"/>
              </a:rPr>
              <a:t>RESEARCH GAP </a:t>
            </a:r>
            <a:endParaRPr lang="en-US" b="1" dirty="0">
              <a:latin typeface="+mn-lt"/>
            </a:endParaRPr>
          </a:p>
        </p:txBody>
      </p:sp>
      <p:sp>
        <p:nvSpPr>
          <p:cNvPr id="3" name="Content Placeholder 2">
            <a:extLst>
              <a:ext uri="{FF2B5EF4-FFF2-40B4-BE49-F238E27FC236}">
                <a16:creationId xmlns:a16="http://schemas.microsoft.com/office/drawing/2014/main" id="{8A28E1ED-7D11-4987-8B16-F1B8EAF54EE1}"/>
              </a:ext>
            </a:extLst>
          </p:cNvPr>
          <p:cNvSpPr>
            <a:spLocks noGrp="1"/>
          </p:cNvSpPr>
          <p:nvPr>
            <p:ph idx="1"/>
          </p:nvPr>
        </p:nvSpPr>
        <p:spPr/>
        <p:txBody>
          <a:bodyPr/>
          <a:lstStyle/>
          <a:p>
            <a:pPr marL="0" indent="0">
              <a:buNone/>
            </a:pPr>
            <a:r>
              <a:rPr lang="en-US" dirty="0"/>
              <a:t>Most of the time other researches only focuses on one feature but we consider to develop a full web application with all features to </a:t>
            </a:r>
          </a:p>
          <a:p>
            <a:pPr marL="0" indent="0">
              <a:buNone/>
            </a:pPr>
            <a:r>
              <a:rPr lang="en-US" dirty="0"/>
              <a:t>Mainly, the supply chain is trace to find and handled any the source of illegal activities such as fake commodities, illegal labor and money launderings.</a:t>
            </a:r>
          </a:p>
          <a:p>
            <a:pPr marL="0" indent="0">
              <a:buNone/>
            </a:pPr>
            <a:r>
              <a:rPr lang="en-US" dirty="0"/>
              <a:t>The proposed application will provide the users to buy fresh organic foods and a very well optimized delivery route to the destination. Since three factors Time, destination, cost are considered in the application, most efficient route will be predicted to the user.</a:t>
            </a:r>
          </a:p>
          <a:p>
            <a:pPr marL="0" indent="0">
              <a:buNone/>
            </a:pPr>
            <a:endParaRPr lang="en-US" dirty="0"/>
          </a:p>
        </p:txBody>
      </p:sp>
    </p:spTree>
    <p:extLst>
      <p:ext uri="{BB962C8B-B14F-4D97-AF65-F5344CB8AC3E}">
        <p14:creationId xmlns:p14="http://schemas.microsoft.com/office/powerpoint/2010/main" val="8806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4FA0-B151-42D5-BA13-67A83FFAAC21}"/>
              </a:ext>
            </a:extLst>
          </p:cNvPr>
          <p:cNvSpPr>
            <a:spLocks noGrp="1"/>
          </p:cNvSpPr>
          <p:nvPr>
            <p:ph type="title"/>
          </p:nvPr>
        </p:nvSpPr>
        <p:spPr/>
        <p:txBody>
          <a:bodyPr/>
          <a:lstStyle/>
          <a:p>
            <a:r>
              <a:rPr lang="en-US" b="1" dirty="0">
                <a:latin typeface="+mn-lt"/>
                <a:cs typeface="Times New Roman" panose="02020603050405020304" pitchFamily="18" charset="0"/>
              </a:rPr>
              <a:t>RESEARCH PROBLEM </a:t>
            </a:r>
            <a:endParaRPr lang="en-US" b="1" dirty="0">
              <a:latin typeface="+mn-lt"/>
            </a:endParaRPr>
          </a:p>
        </p:txBody>
      </p:sp>
      <p:sp>
        <p:nvSpPr>
          <p:cNvPr id="3" name="Content Placeholder 2">
            <a:extLst>
              <a:ext uri="{FF2B5EF4-FFF2-40B4-BE49-F238E27FC236}">
                <a16:creationId xmlns:a16="http://schemas.microsoft.com/office/drawing/2014/main" id="{B5DADC6F-4037-44CF-A198-919BB1F55CA8}"/>
              </a:ext>
            </a:extLst>
          </p:cNvPr>
          <p:cNvSpPr>
            <a:spLocks noGrp="1"/>
          </p:cNvSpPr>
          <p:nvPr>
            <p:ph idx="1"/>
          </p:nvPr>
        </p:nvSpPr>
        <p:spPr/>
        <p:txBody>
          <a:bodyPr>
            <a:normAutofit fontScale="47500" lnSpcReduction="20000"/>
          </a:bodyPr>
          <a:lstStyle/>
          <a:p>
            <a:pPr marL="0" indent="0">
              <a:buNone/>
            </a:pPr>
            <a:r>
              <a:rPr lang="en-US" sz="3000" dirty="0"/>
              <a:t>Food products that are unsuitable for human consumption has been a severe problem in the fast-moving society. Due to the less advanced food supply system which is in use the current transportation system has been inefficient. </a:t>
            </a:r>
          </a:p>
          <a:p>
            <a:pPr marL="0" indent="0">
              <a:buNone/>
            </a:pPr>
            <a:endParaRPr lang="en-US" sz="3000" dirty="0"/>
          </a:p>
          <a:p>
            <a:pPr marL="0" indent="0">
              <a:buNone/>
            </a:pPr>
            <a:r>
              <a:rPr lang="en-US" sz="3000" dirty="0"/>
              <a:t>This research will mainly focus on below listed research problems.</a:t>
            </a:r>
          </a:p>
          <a:p>
            <a:pPr marL="0" indent="0">
              <a:buNone/>
            </a:pPr>
            <a:endParaRPr lang="en-US" sz="3000" dirty="0"/>
          </a:p>
          <a:p>
            <a:r>
              <a:rPr lang="en-US" sz="3000" dirty="0"/>
              <a:t>Difficulties in identifying the whole supply chain process and process is transparent and reliable to the customer</a:t>
            </a:r>
          </a:p>
          <a:p>
            <a:r>
              <a:rPr lang="en-US" sz="3000" dirty="0"/>
              <a:t>Difficulties in choosing the optimal delivery Route.</a:t>
            </a:r>
          </a:p>
          <a:p>
            <a:r>
              <a:rPr lang="en-US" sz="3000" dirty="0"/>
              <a:t>Difficulties in identifying fake and spam reviews provided for products by customers</a:t>
            </a:r>
          </a:p>
          <a:p>
            <a:r>
              <a:rPr lang="en-US" sz="3000" dirty="0"/>
              <a:t>Accuracy problems in Sentiment Analysis</a:t>
            </a:r>
          </a:p>
          <a:p>
            <a:pPr marL="0" indent="0">
              <a:buNone/>
            </a:pPr>
            <a:endParaRPr lang="en-US" dirty="0"/>
          </a:p>
        </p:txBody>
      </p:sp>
    </p:spTree>
    <p:extLst>
      <p:ext uri="{BB962C8B-B14F-4D97-AF65-F5344CB8AC3E}">
        <p14:creationId xmlns:p14="http://schemas.microsoft.com/office/powerpoint/2010/main" val="42545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317D-3C01-4060-931E-83FA01EDE908}"/>
              </a:ext>
            </a:extLst>
          </p:cNvPr>
          <p:cNvSpPr>
            <a:spLocks noGrp="1"/>
          </p:cNvSpPr>
          <p:nvPr>
            <p:ph type="title"/>
          </p:nvPr>
        </p:nvSpPr>
        <p:spPr/>
        <p:txBody>
          <a:bodyPr/>
          <a:lstStyle/>
          <a:p>
            <a:r>
              <a:rPr lang="en-US" b="1" dirty="0">
                <a:latin typeface="+mn-lt"/>
                <a:cs typeface="Times New Roman" panose="02020603050405020304" pitchFamily="18" charset="0"/>
              </a:rPr>
              <a:t>PROPOSED SOLUTION </a:t>
            </a:r>
            <a:endParaRPr lang="en-US" b="1" dirty="0">
              <a:latin typeface="+mn-lt"/>
            </a:endParaRPr>
          </a:p>
        </p:txBody>
      </p:sp>
      <p:sp>
        <p:nvSpPr>
          <p:cNvPr id="3" name="Content Placeholder 2">
            <a:extLst>
              <a:ext uri="{FF2B5EF4-FFF2-40B4-BE49-F238E27FC236}">
                <a16:creationId xmlns:a16="http://schemas.microsoft.com/office/drawing/2014/main" id="{683F4F53-CD35-42F9-99C2-D8E24F102903}"/>
              </a:ext>
            </a:extLst>
          </p:cNvPr>
          <p:cNvSpPr>
            <a:spLocks noGrp="1"/>
          </p:cNvSpPr>
          <p:nvPr>
            <p:ph idx="1"/>
          </p:nvPr>
        </p:nvSpPr>
        <p:spPr/>
        <p:txBody>
          <a:bodyPr>
            <a:normAutofit fontScale="85000" lnSpcReduction="10000"/>
          </a:bodyPr>
          <a:lstStyle/>
          <a:p>
            <a:pPr marL="0" indent="0">
              <a:buNone/>
            </a:pPr>
            <a:r>
              <a:rPr lang="en-US" dirty="0"/>
              <a:t>Our solution is to develop a web application in order to record supply chain related details beginning from manufacturer to customer using blockchain technology in order to reduce intermediaries throughout the supply chain process.</a:t>
            </a:r>
          </a:p>
          <a:p>
            <a:pPr marL="0" indent="0">
              <a:buNone/>
            </a:pPr>
            <a:endParaRPr lang="en-US" dirty="0"/>
          </a:p>
          <a:p>
            <a:pPr marL="0" indent="0">
              <a:buNone/>
            </a:pPr>
            <a:r>
              <a:rPr lang="en-US" dirty="0"/>
              <a:t>Furthermore, customers able to scan the QR codes stick on the products which redirect to a web page which holds product’s supply chain details.</a:t>
            </a:r>
          </a:p>
          <a:p>
            <a:pPr marL="0" indent="0">
              <a:buNone/>
            </a:pPr>
            <a:endParaRPr lang="en-US" dirty="0"/>
          </a:p>
          <a:p>
            <a:pPr marL="0" indent="0">
              <a:buNone/>
            </a:pPr>
            <a:r>
              <a:rPr lang="en-US" dirty="0"/>
              <a:t>Customers can comment on products and System will be detect which comments are legal or fake provided by users and Fake comments will be capitalized. </a:t>
            </a:r>
          </a:p>
          <a:p>
            <a:pPr marL="0" indent="0">
              <a:buNone/>
            </a:pPr>
            <a:endParaRPr lang="en-US" dirty="0"/>
          </a:p>
          <a:p>
            <a:pPr marL="0" indent="0">
              <a:buNone/>
            </a:pPr>
            <a:r>
              <a:rPr lang="en-US" dirty="0"/>
              <a:t>And according to legal comments, a review is provided on those comments by using “Sentiment Analysis”.</a:t>
            </a:r>
          </a:p>
          <a:p>
            <a:pPr marL="0" indent="0">
              <a:buNone/>
            </a:pPr>
            <a:endParaRPr lang="en-US" dirty="0"/>
          </a:p>
        </p:txBody>
      </p:sp>
    </p:spTree>
    <p:extLst>
      <p:ext uri="{BB962C8B-B14F-4D97-AF65-F5344CB8AC3E}">
        <p14:creationId xmlns:p14="http://schemas.microsoft.com/office/powerpoint/2010/main" val="145100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CFB1-657E-4CE3-BC52-067AB7AC7A55}"/>
              </a:ext>
            </a:extLst>
          </p:cNvPr>
          <p:cNvSpPr>
            <a:spLocks noGrp="1"/>
          </p:cNvSpPr>
          <p:nvPr>
            <p:ph type="title"/>
          </p:nvPr>
        </p:nvSpPr>
        <p:spPr/>
        <p:txBody>
          <a:bodyPr/>
          <a:lstStyle/>
          <a:p>
            <a:r>
              <a:rPr lang="en-US" b="1" dirty="0">
                <a:latin typeface="+mn-lt"/>
                <a:cs typeface="Times New Roman" panose="02020603050405020304" pitchFamily="18" charset="0"/>
              </a:rPr>
              <a:t>MAIN OBJECTIVE</a:t>
            </a:r>
            <a:endParaRPr lang="en-US" b="1" dirty="0">
              <a:latin typeface="+mn-lt"/>
            </a:endParaRPr>
          </a:p>
        </p:txBody>
      </p:sp>
      <p:sp>
        <p:nvSpPr>
          <p:cNvPr id="3" name="Content Placeholder 2">
            <a:extLst>
              <a:ext uri="{FF2B5EF4-FFF2-40B4-BE49-F238E27FC236}">
                <a16:creationId xmlns:a16="http://schemas.microsoft.com/office/drawing/2014/main" id="{BD0AA2B9-E1B2-4F86-9A50-1B8FDA8ECF7E}"/>
              </a:ext>
            </a:extLst>
          </p:cNvPr>
          <p:cNvSpPr>
            <a:spLocks noGrp="1"/>
          </p:cNvSpPr>
          <p:nvPr>
            <p:ph idx="1"/>
          </p:nvPr>
        </p:nvSpPr>
        <p:spPr/>
        <p:txBody>
          <a:bodyPr/>
          <a:lstStyle/>
          <a:p>
            <a:pPr marL="0" indent="0">
              <a:buNone/>
            </a:pPr>
            <a:r>
              <a:rPr lang="en-US" dirty="0"/>
              <a:t>To find fresh and organic food products with ease by ensuring that all steps from food production to delivering it to the customer are transparent and reliable.</a:t>
            </a:r>
          </a:p>
          <a:p>
            <a:pPr marL="0" indent="0">
              <a:buNone/>
            </a:pPr>
            <a:endParaRPr lang="en-US" dirty="0"/>
          </a:p>
        </p:txBody>
      </p:sp>
    </p:spTree>
    <p:extLst>
      <p:ext uri="{BB962C8B-B14F-4D97-AF65-F5344CB8AC3E}">
        <p14:creationId xmlns:p14="http://schemas.microsoft.com/office/powerpoint/2010/main" val="481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9003D4-73C6-467D-9BD8-B739928294DB}"/>
              </a:ext>
            </a:extLst>
          </p:cNvPr>
          <p:cNvPicPr>
            <a:picLocks noChangeAspect="1"/>
          </p:cNvPicPr>
          <p:nvPr/>
        </p:nvPicPr>
        <p:blipFill rotWithShape="1">
          <a:blip r:embed="rId2">
            <a:extLst>
              <a:ext uri="{28A0092B-C50C-407E-A947-70E740481C1C}">
                <a14:useLocalDpi xmlns:a14="http://schemas.microsoft.com/office/drawing/2010/main" val="0"/>
              </a:ext>
            </a:extLst>
          </a:blip>
          <a:srcRect t="1942" b="19871"/>
          <a:stretch/>
        </p:blipFill>
        <p:spPr>
          <a:xfrm>
            <a:off x="296660" y="261966"/>
            <a:ext cx="8492231" cy="6511621"/>
          </a:xfrm>
          <a:prstGeom prst="rect">
            <a:avLst/>
          </a:prstGeom>
        </p:spPr>
      </p:pic>
      <p:sp>
        <p:nvSpPr>
          <p:cNvPr id="6" name="Title 1">
            <a:extLst>
              <a:ext uri="{FF2B5EF4-FFF2-40B4-BE49-F238E27FC236}">
                <a16:creationId xmlns:a16="http://schemas.microsoft.com/office/drawing/2014/main" id="{16EBCC4E-16E7-4A19-B01C-B7B31BD1E9EE}"/>
              </a:ext>
            </a:extLst>
          </p:cNvPr>
          <p:cNvSpPr>
            <a:spLocks noGrp="1"/>
          </p:cNvSpPr>
          <p:nvPr>
            <p:ph type="title"/>
          </p:nvPr>
        </p:nvSpPr>
        <p:spPr>
          <a:xfrm>
            <a:off x="6649968" y="2581899"/>
            <a:ext cx="6534250" cy="3742531"/>
          </a:xfrm>
        </p:spPr>
        <p:txBody>
          <a:bodyPr vert="horz" lIns="91440" tIns="45720" rIns="91440" bIns="45720" rtlCol="0" anchor="ctr">
            <a:normAutofit/>
          </a:bodyPr>
          <a:lstStyle/>
          <a:p>
            <a:pPr algn="ctr"/>
            <a:r>
              <a:rPr lang="en-US" b="1" dirty="0">
                <a:latin typeface="+mn-lt"/>
                <a:cs typeface="Times New Roman" panose="02020603050405020304" pitchFamily="18" charset="0"/>
              </a:rPr>
              <a:t>SYSTEM</a:t>
            </a:r>
            <a:br>
              <a:rPr lang="en-US" b="1" dirty="0">
                <a:latin typeface="+mn-lt"/>
                <a:cs typeface="Times New Roman" panose="02020603050405020304" pitchFamily="18" charset="0"/>
              </a:rPr>
            </a:br>
            <a:r>
              <a:rPr lang="en-US" b="1" dirty="0">
                <a:latin typeface="+mn-lt"/>
                <a:cs typeface="Times New Roman" panose="02020603050405020304" pitchFamily="18" charset="0"/>
              </a:rPr>
              <a:t> ARCHITECTURE</a:t>
            </a:r>
            <a:r>
              <a:rPr lang="en-US" b="1" kern="1200" dirty="0">
                <a:solidFill>
                  <a:schemeClr val="tx1"/>
                </a:solidFill>
                <a:latin typeface="+mn-lt"/>
                <a:cs typeface="Times New Roman" panose="02020603050405020304" pitchFamily="18" charset="0"/>
              </a:rPr>
              <a:t>  </a:t>
            </a:r>
          </a:p>
        </p:txBody>
      </p:sp>
    </p:spTree>
    <p:extLst>
      <p:ext uri="{BB962C8B-B14F-4D97-AF65-F5344CB8AC3E}">
        <p14:creationId xmlns:p14="http://schemas.microsoft.com/office/powerpoint/2010/main" val="352246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82</TotalTime>
  <Words>881</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Ion Boardroom</vt:lpstr>
      <vt:lpstr>    ONLINE MARKET PLACE FOR ORGANIC FOODS USING BLOCKCHAIN TECHNOLOGY  </vt:lpstr>
      <vt:lpstr>OUR TEAM</vt:lpstr>
      <vt:lpstr>INTRODUCTION</vt:lpstr>
      <vt:lpstr>LITERATURE</vt:lpstr>
      <vt:lpstr>RESEARCH GAP </vt:lpstr>
      <vt:lpstr>RESEARCH PROBLEM </vt:lpstr>
      <vt:lpstr>PROPOSED SOLUTION </vt:lpstr>
      <vt:lpstr>MAIN OBJECTIVE</vt:lpstr>
      <vt:lpstr>SYSTEM  ARCHITECTURE  </vt:lpstr>
      <vt:lpstr>WORK BREAKDOWN STRUCTURE</vt:lpstr>
      <vt:lpstr>INDIVIDUAL COMPONENTS </vt:lpstr>
      <vt:lpstr>Storing Supply Chain Details using Blockchain </vt:lpstr>
      <vt:lpstr>Choose the Optimal Path for Delivery </vt:lpstr>
      <vt:lpstr>Analysis of Product Reviews to Detect fake and Spam Reviews </vt:lpstr>
      <vt:lpstr>Sentiment Analysis using Reviewed Comments </vt:lpstr>
      <vt:lpstr>PROJECT TIME ALLOCATION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MARKET FOR ORGANIC FOODS USING BLOCKCHAIN TECHNOLOGY  </dc:title>
  <dc:creator>Dilshan Maduranga</dc:creator>
  <cp:lastModifiedBy>Dilshan Maduranga</cp:lastModifiedBy>
  <cp:revision>14</cp:revision>
  <dcterms:created xsi:type="dcterms:W3CDTF">2019-08-29T02:08:51Z</dcterms:created>
  <dcterms:modified xsi:type="dcterms:W3CDTF">2019-08-29T03:41:29Z</dcterms:modified>
</cp:coreProperties>
</file>