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627" r:id="rId2"/>
    <p:sldId id="596" r:id="rId3"/>
    <p:sldId id="597" r:id="rId4"/>
    <p:sldId id="598" r:id="rId5"/>
    <p:sldId id="599" r:id="rId6"/>
    <p:sldId id="600" r:id="rId7"/>
    <p:sldId id="601" r:id="rId8"/>
    <p:sldId id="693" r:id="rId9"/>
    <p:sldId id="603" r:id="rId10"/>
    <p:sldId id="626" r:id="rId11"/>
    <p:sldId id="605" r:id="rId12"/>
  </p:sldIdLst>
  <p:sldSz cx="9144000" cy="6858000" type="screen4x3"/>
  <p:notesSz cx="7315200" cy="96012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EAEAEA"/>
    <a:srgbClr val="DDDDDD"/>
    <a:srgbClr val="C0C0C0"/>
    <a:srgbClr val="B2B2B2"/>
    <a:srgbClr val="FF9900"/>
    <a:srgbClr val="80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87344" autoAdjust="0"/>
  </p:normalViewPr>
  <p:slideViewPr>
    <p:cSldViewPr>
      <p:cViewPr varScale="1">
        <p:scale>
          <a:sx n="96" d="100"/>
          <a:sy n="96" d="100"/>
        </p:scale>
        <p:origin x="976" y="160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096" y="-7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ja-JP" altLang="en-US"/>
              <a:t>SENG521: Software Reliability and Testing</a:t>
            </a:r>
            <a:endParaRPr lang="en-US" altLang="ja-JP"/>
          </a:p>
          <a:p>
            <a:r>
              <a:rPr lang="en-US" altLang="ja-JP"/>
              <a:t>B.H.Far (University of Calgary)</a:t>
            </a:r>
            <a:endParaRPr lang="ja-JP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en-CA" dirty="0"/>
              <a:t>Winter 2008</a:t>
            </a:r>
            <a:endParaRPr lang="en-US" altLang="ja-JP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40132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ja-JP" altLang="en-US"/>
              <a:t>http://www.enel.ucalgary.ca/People/far/Lecture/SENG521/</a:t>
            </a:r>
            <a:endParaRPr lang="en-US" altLang="ja-JP"/>
          </a:p>
          <a:p>
            <a:r>
              <a:rPr lang="en-US" altLang="ja-JP"/>
              <a:t>far@ucalgary.ca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900" b="0">
                <a:latin typeface="Times New Roman" pitchFamily="18" charset="0"/>
              </a:defRPr>
            </a:lvl1pPr>
          </a:lstStyle>
          <a:p>
            <a:fld id="{CE4FBD32-EB7D-492D-BD24-4B7A13FA78EA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4996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ja-JP" altLang="en-US"/>
              <a:t>SENG521: Software Reliability and Testing</a:t>
            </a:r>
            <a:endParaRPr lang="en-US" altLang="ja-JP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en-CA"/>
              <a:t>Fall 2006</a:t>
            </a:r>
            <a:endParaRPr lang="en-US" altLang="ja-JP"/>
          </a:p>
        </p:txBody>
      </p:sp>
      <p:sp>
        <p:nvSpPr>
          <p:cNvPr id="614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262063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57713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マスターテキストの書式設定</a:t>
            </a:r>
          </a:p>
          <a:p>
            <a:pPr lvl="1"/>
            <a:r>
              <a:rPr lang="ja-JP" altLang="en-US"/>
              <a:t>第 2 レベル</a:t>
            </a:r>
          </a:p>
          <a:p>
            <a:pPr lvl="2"/>
            <a:r>
              <a:rPr lang="ja-JP" altLang="en-US"/>
              <a:t>第 3 レベル</a:t>
            </a:r>
          </a:p>
          <a:p>
            <a:pPr lvl="3"/>
            <a:r>
              <a:rPr lang="ja-JP" altLang="en-US"/>
              <a:t>第 4 レベル</a:t>
            </a:r>
          </a:p>
          <a:p>
            <a:pPr lvl="4"/>
            <a:r>
              <a:rPr lang="ja-JP" altLang="en-US"/>
              <a:t>第 5 レベル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ja-JP" altLang="en-US"/>
              <a:t>http://www.enel.ucalgary.ca/People/far/Lecture/SENG521/</a:t>
            </a:r>
            <a:endParaRPr lang="en-US" altLang="ja-JP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900" b="0">
                <a:latin typeface="Times New Roman" pitchFamily="18" charset="0"/>
              </a:defRPr>
            </a:lvl1pPr>
          </a:lstStyle>
          <a:p>
            <a:fld id="{66AB684B-4771-4832-B527-9B303267B3C8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4960565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8203" name="Picture 11" descr="WP13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648195" name="Picture 3" descr="log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075" y="1916113"/>
            <a:ext cx="1473200" cy="1512887"/>
          </a:xfrm>
          <a:prstGeom prst="rect">
            <a:avLst/>
          </a:prstGeom>
          <a:noFill/>
        </p:spPr>
      </p:pic>
      <p:sp>
        <p:nvSpPr>
          <p:cNvPr id="648196" name="Line 4"/>
          <p:cNvSpPr>
            <a:spLocks noChangeShapeType="1"/>
          </p:cNvSpPr>
          <p:nvPr/>
        </p:nvSpPr>
        <p:spPr bwMode="auto">
          <a:xfrm>
            <a:off x="177800" y="3573463"/>
            <a:ext cx="8642350" cy="0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</p:spPr>
        <p:txBody>
          <a:bodyPr wrap="none"/>
          <a:lstStyle/>
          <a:p>
            <a:endParaRPr lang="en-CA"/>
          </a:p>
        </p:txBody>
      </p:sp>
      <p:sp>
        <p:nvSpPr>
          <p:cNvPr id="64819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648199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1476637-B788-40C1-B031-FB8B2F2D7A5F}" type="slidenum">
              <a:rPr lang="ja-JP" altLang="en-US"/>
              <a:pPr/>
              <a:t>‹#›</a:t>
            </a:fld>
            <a:endParaRPr lang="en-US" altLang="ja-JP" dirty="0"/>
          </a:p>
        </p:txBody>
      </p:sp>
      <p:sp>
        <p:nvSpPr>
          <p:cNvPr id="64820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3716338"/>
            <a:ext cx="69850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altLang="ja-JP"/>
              <a:t>Click to edit Master subtitle style</a:t>
            </a:r>
          </a:p>
        </p:txBody>
      </p:sp>
      <p:sp>
        <p:nvSpPr>
          <p:cNvPr id="64820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835150" y="1371600"/>
            <a:ext cx="6927850" cy="2128838"/>
          </a:xfrm>
        </p:spPr>
        <p:txBody>
          <a:bodyPr/>
          <a:lstStyle>
            <a:lvl1pPr>
              <a:defRPr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altLang="ja-JP"/>
              <a:t>Click to edit Master title style</a:t>
            </a:r>
          </a:p>
        </p:txBody>
      </p:sp>
      <p:pic>
        <p:nvPicPr>
          <p:cNvPr id="10" name="Picture 13" descr="New Pictur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950" y="260350"/>
            <a:ext cx="1895475" cy="923925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C33045-984B-4F44-A077-3B45BEEE9467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560513"/>
            <a:ext cx="3924300" cy="453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6813" y="1560513"/>
            <a:ext cx="3924300" cy="453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905F4E-659F-4346-A486-8B490C3B6B08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1D33B8-4CD8-40E8-BBD8-E8D2E048FFB4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2DFA4B-F3B1-4A97-BB63-E04BB62541BD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7194" name="Picture 26" descr="WP138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647171" name="Picture 3" descr="logo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0825" y="6180138"/>
            <a:ext cx="1152525" cy="488950"/>
          </a:xfrm>
          <a:prstGeom prst="rect">
            <a:avLst/>
          </a:prstGeom>
          <a:noFill/>
        </p:spPr>
      </p:pic>
      <p:sp>
        <p:nvSpPr>
          <p:cNvPr id="647172" name="Line 4"/>
          <p:cNvSpPr>
            <a:spLocks noChangeShapeType="1"/>
          </p:cNvSpPr>
          <p:nvPr/>
        </p:nvSpPr>
        <p:spPr bwMode="auto">
          <a:xfrm>
            <a:off x="827088" y="1412875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</p:spPr>
        <p:txBody>
          <a:bodyPr wrap="none"/>
          <a:lstStyle/>
          <a:p>
            <a:endParaRPr lang="en-CA"/>
          </a:p>
        </p:txBody>
      </p:sp>
      <p:sp>
        <p:nvSpPr>
          <p:cNvPr id="6471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560513"/>
            <a:ext cx="8001000" cy="453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647179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13500"/>
            <a:ext cx="289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 b="0"/>
            </a:lvl1pPr>
          </a:lstStyle>
          <a:p>
            <a:r>
              <a:rPr lang="ja-JP" altLang="en-US" dirty="0"/>
              <a:t>far@ucalgary.ca</a:t>
            </a:r>
            <a:endParaRPr lang="en-US" altLang="ja-JP" dirty="0"/>
          </a:p>
        </p:txBody>
      </p:sp>
      <p:sp>
        <p:nvSpPr>
          <p:cNvPr id="64718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13500"/>
            <a:ext cx="1905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/>
            </a:lvl1pPr>
          </a:lstStyle>
          <a:p>
            <a:fld id="{BCA84CCD-73A2-4DB1-AC44-718D6A6EDB6A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  <p:sp>
        <p:nvSpPr>
          <p:cNvPr id="647181" name="Line 13"/>
          <p:cNvSpPr>
            <a:spLocks noChangeShapeType="1"/>
          </p:cNvSpPr>
          <p:nvPr/>
        </p:nvSpPr>
        <p:spPr bwMode="auto">
          <a:xfrm>
            <a:off x="827088" y="6453188"/>
            <a:ext cx="7993062" cy="0"/>
          </a:xfrm>
          <a:prstGeom prst="line">
            <a:avLst/>
          </a:prstGeom>
          <a:noFill/>
          <a:ln w="1905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</p:spPr>
        <p:txBody>
          <a:bodyPr wrap="none"/>
          <a:lstStyle/>
          <a:p>
            <a:endParaRPr lang="en-CA"/>
          </a:p>
        </p:txBody>
      </p:sp>
      <p:sp>
        <p:nvSpPr>
          <p:cNvPr id="64718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260350"/>
            <a:ext cx="78771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pic>
        <p:nvPicPr>
          <p:cNvPr id="647193" name="Picture 25"/>
          <p:cNvPicPr>
            <a:picLocks noChangeAspect="1" noChangeArrowheads="1"/>
          </p:cNvPicPr>
          <p:nvPr userDrawn="1"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925" y="620713"/>
            <a:ext cx="11112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7" r:id="rId3"/>
    <p:sldLayoutId id="2147483659" r:id="rId4"/>
    <p:sldLayoutId id="2147483660" r:id="rId5"/>
  </p:sldLayoutIdLst>
  <p:transition>
    <p:dissolve/>
  </p:transition>
  <p:hf hdr="0"/>
  <p:txStyles>
    <p:titleStyle>
      <a:lvl1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2pPr>
      <a:lvl3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3pPr>
      <a:lvl4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4pPr>
      <a:lvl5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backlog.com/bug-tracking-softwar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476637-B788-40C1-B031-FB8B2F2D7A5F}" type="slidenum">
              <a:rPr lang="ja-JP" altLang="en-US" smtClean="0"/>
              <a:pPr/>
              <a:t>1</a:t>
            </a:fld>
            <a:endParaRPr lang="en-US" altLang="ja-JP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Assignment 1</a:t>
            </a:r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800000"/>
                </a:solidFill>
                <a:ea typeface="ＭＳ Ｐゴシック" charset="-128"/>
              </a:rPr>
              <a:t>SENG 637</a:t>
            </a:r>
            <a:br>
              <a:rPr lang="en-US" altLang="ja-JP" dirty="0">
                <a:ea typeface="ＭＳ Ｐゴシック" charset="-128"/>
              </a:rPr>
            </a:br>
            <a:r>
              <a:rPr lang="en-US" altLang="ja-JP" dirty="0">
                <a:ea typeface="ＭＳ Ｐゴシック" charset="-128"/>
              </a:rPr>
              <a:t>Dependability and Reliability of Software Systems</a:t>
            </a:r>
            <a:endParaRPr lang="en-CA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4048" y="4592638"/>
            <a:ext cx="3503303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0566085"/>
      </p:ext>
    </p:extLst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Manual Scripted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1</a:t>
            </a:r>
          </a:p>
          <a:p>
            <a:pPr lvl="1"/>
            <a:r>
              <a:rPr lang="en-CA" dirty="0"/>
              <a:t>Running your tests following a script</a:t>
            </a:r>
          </a:p>
          <a:p>
            <a:pPr lvl="2"/>
            <a:r>
              <a:rPr lang="en-CA" dirty="0"/>
              <a:t>Finding a new failure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SUT:</a:t>
            </a:r>
          </a:p>
          <a:p>
            <a:pPr lvl="1"/>
            <a:r>
              <a:rPr lang="en-US" dirty="0"/>
              <a:t>Version 1 </a:t>
            </a:r>
            <a:endParaRPr lang="en-CA" dirty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10</a:t>
            </a:fld>
            <a:endParaRPr lang="en-US" altLang="ja-JP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154EA2-66F9-4A3B-A3CA-6AC810FC5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488" y="3862991"/>
            <a:ext cx="4139952" cy="223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97554"/>
      </p:ext>
    </p:extLst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dirty="0"/>
              <a:t>Manual Regression Testing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1</a:t>
            </a:r>
          </a:p>
          <a:p>
            <a:pPr lvl="1"/>
            <a:r>
              <a:rPr lang="en-CA" dirty="0"/>
              <a:t>Running your tests from the older version in the new version to see if</a:t>
            </a:r>
          </a:p>
          <a:p>
            <a:pPr lvl="2"/>
            <a:r>
              <a:rPr lang="en-CA" dirty="0"/>
              <a:t>You spot a new failure</a:t>
            </a:r>
          </a:p>
          <a:p>
            <a:pPr lvl="2"/>
            <a:r>
              <a:rPr lang="en-CA" dirty="0"/>
              <a:t>Any fault has been fixed</a:t>
            </a:r>
            <a:r>
              <a:rPr lang="en-US" dirty="0"/>
              <a:t> </a:t>
            </a:r>
          </a:p>
          <a:p>
            <a:r>
              <a:rPr lang="en-US" dirty="0"/>
              <a:t>SUT:</a:t>
            </a:r>
          </a:p>
          <a:p>
            <a:pPr lvl="1"/>
            <a:r>
              <a:rPr lang="en-US" dirty="0"/>
              <a:t>Version 2 vs.</a:t>
            </a:r>
          </a:p>
          <a:p>
            <a:pPr marL="457200" lvl="1" indent="0">
              <a:buNone/>
            </a:pPr>
            <a:r>
              <a:rPr lang="en-US" dirty="0"/>
              <a:t>   Version 1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11</a:t>
            </a:fld>
            <a:endParaRPr lang="en-US" altLang="ja-JP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488" y="4000320"/>
            <a:ext cx="4139952" cy="223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02661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Issue tracking systems</a:t>
            </a:r>
          </a:p>
          <a:p>
            <a:r>
              <a:rPr lang="en-CA" dirty="0"/>
              <a:t>Exploratory testing</a:t>
            </a:r>
          </a:p>
          <a:p>
            <a:r>
              <a:rPr lang="en-CA" dirty="0"/>
              <a:t>Scripted testing</a:t>
            </a:r>
          </a:p>
          <a:p>
            <a:r>
              <a:rPr lang="en-CA" dirty="0"/>
              <a:t>Manual regression testing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2</a:t>
            </a:fld>
            <a:endParaRPr lang="en-US" altLang="ja-JP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924827"/>
            <a:ext cx="2890664" cy="21679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2869800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dirty="0"/>
              <a:t>Bug Reporting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Testers report bugs to programmers</a:t>
            </a:r>
          </a:p>
          <a:p>
            <a:r>
              <a:rPr lang="en-CA" sz="2800" dirty="0"/>
              <a:t>“Problem Report” forms are commonly used</a:t>
            </a:r>
          </a:p>
          <a:p>
            <a:r>
              <a:rPr lang="en-CA" sz="2800" dirty="0"/>
              <a:t>If the report is not clear and understandable, the bug will not get fixed</a:t>
            </a:r>
          </a:p>
          <a:p>
            <a:r>
              <a:rPr lang="en-CA" sz="2800" dirty="0"/>
              <a:t>To write a fully effective report you must:</a:t>
            </a:r>
          </a:p>
          <a:p>
            <a:pPr lvl="1"/>
            <a:r>
              <a:rPr lang="en-CA" sz="2400" dirty="0"/>
              <a:t>Explain how to reproduce the problem</a:t>
            </a:r>
          </a:p>
          <a:p>
            <a:pPr lvl="1"/>
            <a:r>
              <a:rPr lang="en-CA" sz="2400" dirty="0"/>
              <a:t>Analyze the problem so that it can be described with a minimum number of steps</a:t>
            </a:r>
          </a:p>
          <a:p>
            <a:pPr lvl="1"/>
            <a:r>
              <a:rPr lang="en-CA" sz="2400" dirty="0"/>
              <a:t>Write a report that is complete, easy to understand, and non-antagonistic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03582665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Report?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1560513"/>
            <a:ext cx="8001000" cy="3676574"/>
          </a:xfrm>
        </p:spPr>
        <p:txBody>
          <a:bodyPr/>
          <a:lstStyle/>
          <a:p>
            <a:r>
              <a:rPr lang="en-CA" dirty="0"/>
              <a:t>Coding error</a:t>
            </a:r>
          </a:p>
          <a:p>
            <a:r>
              <a:rPr lang="en-CA" dirty="0"/>
              <a:t>Design issue</a:t>
            </a:r>
          </a:p>
          <a:p>
            <a:r>
              <a:rPr lang="en-CA" dirty="0"/>
              <a:t>Requirements issue</a:t>
            </a:r>
          </a:p>
          <a:p>
            <a:r>
              <a:rPr lang="en-CA" dirty="0"/>
              <a:t>Documentation / Code mismatch</a:t>
            </a:r>
          </a:p>
          <a:p>
            <a:r>
              <a:rPr lang="en-CA" dirty="0"/>
              <a:t>Specification / Code mismatch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4</a:t>
            </a:fld>
            <a:endParaRPr lang="en-US" altLang="ja-JP"/>
          </a:p>
        </p:txBody>
      </p:sp>
      <p:grpSp>
        <p:nvGrpSpPr>
          <p:cNvPr id="8" name="Group 7"/>
          <p:cNvGrpSpPr/>
          <p:nvPr/>
        </p:nvGrpSpPr>
        <p:grpSpPr>
          <a:xfrm>
            <a:off x="2188300" y="5362177"/>
            <a:ext cx="6534223" cy="926232"/>
            <a:chOff x="1134121" y="5237087"/>
            <a:chExt cx="6534223" cy="926232"/>
          </a:xfrm>
        </p:grpSpPr>
        <p:sp>
          <p:nvSpPr>
            <p:cNvPr id="6" name="Rectangle 5"/>
            <p:cNvSpPr/>
            <p:nvPr/>
          </p:nvSpPr>
          <p:spPr>
            <a:xfrm>
              <a:off x="2060353" y="5301208"/>
              <a:ext cx="560799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b="0" dirty="0">
                  <a:solidFill>
                    <a:srgbClr val="FF0000"/>
                  </a:solidFill>
                </a:rPr>
                <a:t>Catalogue of Common Software Errors</a:t>
              </a:r>
            </a:p>
            <a:p>
              <a:r>
                <a:rPr lang="en-US" b="0" dirty="0">
                  <a:solidFill>
                    <a:srgbClr val="FF0000"/>
                  </a:solidFill>
                </a:rPr>
                <a:t>(in D2L)</a:t>
              </a:r>
              <a:endParaRPr lang="en-CA" b="0" dirty="0">
                <a:solidFill>
                  <a:srgbClr val="FF0000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121" y="5237087"/>
              <a:ext cx="926232" cy="9262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7855758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Report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282" y="1408744"/>
            <a:ext cx="8001000" cy="4532312"/>
          </a:xfrm>
        </p:spPr>
        <p:txBody>
          <a:bodyPr/>
          <a:lstStyle/>
          <a:p>
            <a:r>
              <a:rPr lang="en-CA" sz="2800" b="1" dirty="0"/>
              <a:t>Bug Report </a:t>
            </a:r>
            <a:r>
              <a:rPr lang="en-CA" sz="2800" dirty="0"/>
              <a:t>is your main asset </a:t>
            </a:r>
          </a:p>
          <a:p>
            <a:pPr lvl="1"/>
            <a:r>
              <a:rPr lang="en-CA" sz="2400" dirty="0"/>
              <a:t>Bug reports are your </a:t>
            </a:r>
            <a:r>
              <a:rPr lang="en-CA" sz="2400" b="1" dirty="0"/>
              <a:t>primary work product </a:t>
            </a:r>
            <a:r>
              <a:rPr lang="en-CA" sz="2400" dirty="0"/>
              <a:t>as a tester </a:t>
            </a:r>
          </a:p>
          <a:p>
            <a:pPr lvl="1"/>
            <a:r>
              <a:rPr lang="en-CA" sz="2400" dirty="0"/>
              <a:t>This is what people outside of the testing group will notice and remember of your work</a:t>
            </a:r>
          </a:p>
          <a:p>
            <a:pPr lvl="1"/>
            <a:r>
              <a:rPr lang="en-US" sz="2400" dirty="0"/>
              <a:t>A bug report is a tool that you use to sell the programmer on the idea of spending time and energy to fix a bug </a:t>
            </a:r>
            <a:endParaRPr lang="en-CA" sz="2400" dirty="0"/>
          </a:p>
          <a:p>
            <a:r>
              <a:rPr lang="en-CA" sz="2800" dirty="0"/>
              <a:t>A </a:t>
            </a:r>
            <a:r>
              <a:rPr lang="en-CA" sz="2800" b="1" dirty="0"/>
              <a:t>good tester </a:t>
            </a:r>
            <a:r>
              <a:rPr lang="en-CA" sz="2800" dirty="0"/>
              <a:t>is not someone who finds the most bugs or who embarrasses the most programmers</a:t>
            </a:r>
          </a:p>
          <a:p>
            <a:pPr lvl="1"/>
            <a:r>
              <a:rPr lang="en-CA" sz="2400" dirty="0"/>
              <a:t>The best tester is the one </a:t>
            </a:r>
            <a:r>
              <a:rPr lang="en-CA" sz="2400" b="1" dirty="0"/>
              <a:t>who gets the most bugs fixed</a:t>
            </a:r>
            <a:endParaRPr lang="en-CA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5</a:t>
            </a:fld>
            <a:endParaRPr lang="en-US" altLang="ja-JP"/>
          </a:p>
        </p:txBody>
      </p:sp>
      <p:pic>
        <p:nvPicPr>
          <p:cNvPr id="6" name="Picture 4" descr="http://jarboleya.com/wp-content/uploads/2011/10/bug.png">
            <a:extLst>
              <a:ext uri="{FF2B5EF4-FFF2-40B4-BE49-F238E27FC236}">
                <a16:creationId xmlns:a16="http://schemas.microsoft.com/office/drawing/2014/main" id="{DF1F0465-2FFC-4CDA-A184-99D61FDA6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76872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414588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dirty="0"/>
              <a:t>Problem Report Form /1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Typical internal problem report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6</a:t>
            </a:fld>
            <a:endParaRPr lang="en-US" altLang="ja-JP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6C0C9C44-A594-49E9-A386-2CAC764E3FE0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2203450"/>
            <a:ext cx="7848600" cy="3817938"/>
            <a:chOff x="521" y="1434"/>
            <a:chExt cx="4944" cy="2314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BF467F27-1BB1-4000-9915-7CD704976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1434"/>
              <a:ext cx="4944" cy="231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8609911E-7D25-4D23-9B10-2E9FFFE89C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480"/>
              <a:ext cx="4763" cy="2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1800" b="0"/>
                <a:t>Status :   open/closed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Severity class:  	(low) 1    2    3    4 (high)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Priority:  	(low) 1    2    3    4 (high)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Resolution:	Pending		Fixed		Irreproducible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		Deferred		As designed	Can</a:t>
              </a:r>
              <a:r>
                <a:rPr lang="en-US" altLang="ja-JP" sz="1800" b="0">
                  <a:latin typeface="Times New Roman"/>
                </a:rPr>
                <a:t>’</a:t>
              </a:r>
              <a:r>
                <a:rPr lang="en-US" altLang="ja-JP" sz="1800" b="0"/>
                <a:t>t be fixed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		Withdrawn	Need more info	Disagree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Resolved by:		(date)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Tested by:		(date)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Treated as deferred: Yes  /  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4763568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dirty="0"/>
              <a:t>Problem Report Form /2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Typical external problem report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7</a:t>
            </a:fld>
            <a:endParaRPr lang="en-US" altLang="ja-JP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DCA72C14-8C02-4664-ABAE-2959A0409731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2133600"/>
            <a:ext cx="7848600" cy="3816350"/>
            <a:chOff x="521" y="1434"/>
            <a:chExt cx="4944" cy="2404"/>
          </a:xfrm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68C8F218-4DBF-4B2D-BC57-A8A61495D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1434"/>
              <a:ext cx="4944" cy="240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9C52EB86-C297-4416-8766-871374D74E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434"/>
              <a:ext cx="4763" cy="2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1800" b="0"/>
                <a:t>Report no. 					    Date: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Program:			Release:		    Version: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Report type:	Coding error	Design issue	Suggestion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		Documentation	Query		Hardware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Problem summary: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Reproducible:  Yes / No 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Problem and how to reproduce it: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Suggested fix (optional)</a:t>
              </a:r>
            </a:p>
            <a:p>
              <a:pPr>
                <a:spcBef>
                  <a:spcPct val="50000"/>
                </a:spcBef>
              </a:pPr>
              <a:r>
                <a:rPr lang="en-US" altLang="ja-JP" sz="1800" b="0"/>
                <a:t>Reported by:		(date)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709282"/>
      </p:ext>
    </p:extLst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you Find a Failure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84784"/>
            <a:ext cx="8260852" cy="5440720"/>
          </a:xfrm>
        </p:spPr>
        <p:txBody>
          <a:bodyPr/>
          <a:lstStyle/>
          <a:p>
            <a:pPr algn="just"/>
            <a:r>
              <a:rPr lang="en-US" sz="2400" b="0" dirty="0"/>
              <a:t>When you run a test and find a failure, you’re looking at a symptom, not at the underlying fault </a:t>
            </a:r>
          </a:p>
          <a:p>
            <a:pPr algn="just"/>
            <a:r>
              <a:rPr lang="en-US" sz="2400" b="0" dirty="0"/>
              <a:t>You may or may not have found the best example of a failure that can be caused by the underlying fault</a:t>
            </a:r>
          </a:p>
          <a:p>
            <a:pPr algn="just"/>
            <a:r>
              <a:rPr lang="en-US" sz="2400" b="0" dirty="0"/>
              <a:t>Some follow-up work to try to prove that a failure: </a:t>
            </a:r>
          </a:p>
          <a:p>
            <a:pPr lvl="1" algn="just"/>
            <a:r>
              <a:rPr lang="en-US" sz="2000" dirty="0"/>
              <a:t>is more serious than it first appears</a:t>
            </a:r>
          </a:p>
          <a:p>
            <a:pPr lvl="1" algn="just"/>
            <a:r>
              <a:rPr lang="en-US" sz="2000" dirty="0"/>
              <a:t>is more general than it first appears</a:t>
            </a:r>
          </a:p>
          <a:p>
            <a:pPr algn="just"/>
            <a:r>
              <a:rPr lang="en-US" sz="2400" b="0" dirty="0"/>
              <a:t>LOOK FOR FOLLOW-UP ERRORS</a:t>
            </a:r>
          </a:p>
          <a:p>
            <a:pPr lvl="1" algn="just"/>
            <a:r>
              <a:rPr lang="en-US" sz="2000" dirty="0"/>
              <a:t>Follow-up: vary your behavior </a:t>
            </a:r>
          </a:p>
          <a:p>
            <a:pPr lvl="1" algn="just"/>
            <a:r>
              <a:rPr lang="en-US" sz="2000" dirty="0"/>
              <a:t>Follow-up: vary options and settings </a:t>
            </a:r>
          </a:p>
          <a:p>
            <a:pPr algn="just"/>
            <a:r>
              <a:rPr lang="en-US" sz="2400" b="0" dirty="0"/>
              <a:t>IS THIS BUG NEW TO THIS VERSION?</a:t>
            </a:r>
          </a:p>
          <a:p>
            <a:pPr algn="just"/>
            <a:r>
              <a:rPr lang="en-US" sz="2400" b="0" dirty="0"/>
              <a:t>Show it is more general</a:t>
            </a:r>
          </a:p>
        </p:txBody>
      </p:sp>
    </p:spTree>
    <p:extLst>
      <p:ext uri="{BB962C8B-B14F-4D97-AF65-F5344CB8AC3E}">
        <p14:creationId xmlns:p14="http://schemas.microsoft.com/office/powerpoint/2010/main" val="336302755"/>
      </p:ext>
    </p:extLst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dirty="0"/>
              <a:t>Bug Tracking Systems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Backlog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>
                <a:hlinkClick r:id="rId2"/>
              </a:rPr>
              <a:t>https://backlog.com/bug-tracking-software/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    Or similar repositories</a:t>
            </a:r>
            <a:endParaRPr lang="en-CA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9</a:t>
            </a:fld>
            <a:endParaRPr lang="en-US" altLang="ja-JP"/>
          </a:p>
        </p:txBody>
      </p:sp>
      <p:pic>
        <p:nvPicPr>
          <p:cNvPr id="6" name="Picture 2" descr="http://fromneighbours.com/sites/default/files/picture_speaks/developer_tester.jpg">
            <a:extLst>
              <a:ext uri="{FF2B5EF4-FFF2-40B4-BE49-F238E27FC236}">
                <a16:creationId xmlns:a16="http://schemas.microsoft.com/office/drawing/2014/main" id="{CAFCB7AF-2016-4D7A-8104-2EE97A16E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318" y="3717032"/>
            <a:ext cx="3290500" cy="242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98403" y="4589456"/>
            <a:ext cx="3600400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0" dirty="0"/>
              <a:t>Additional useful info ( in D2L):</a:t>
            </a:r>
          </a:p>
          <a:p>
            <a:endParaRPr lang="en-US" sz="1800" b="0" dirty="0"/>
          </a:p>
          <a:p>
            <a:r>
              <a:rPr lang="en-US" sz="1800" b="0" dirty="0"/>
              <a:t>- Sample test case (Excel file)</a:t>
            </a:r>
          </a:p>
          <a:p>
            <a:r>
              <a:rPr lang="en-US" sz="1800" b="0" dirty="0"/>
              <a:t>- Sample test plan</a:t>
            </a:r>
          </a:p>
          <a:p>
            <a:r>
              <a:rPr lang="en-US" sz="1800" b="0" dirty="0"/>
              <a:t>- Common software errors </a:t>
            </a:r>
            <a:endParaRPr lang="en-CA" sz="1800" b="0" dirty="0"/>
          </a:p>
        </p:txBody>
      </p:sp>
    </p:spTree>
    <p:extLst>
      <p:ext uri="{BB962C8B-B14F-4D97-AF65-F5344CB8AC3E}">
        <p14:creationId xmlns:p14="http://schemas.microsoft.com/office/powerpoint/2010/main" val="2166665824"/>
      </p:ext>
    </p:extLst>
  </p:cSld>
  <p:clrMapOvr>
    <a:masterClrMapping/>
  </p:clrMapOvr>
  <p:transition>
    <p:dissolv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51"/>
  <p:tag name="MMPROD_NEXTUNIQUEID" val="10012"/>
  <p:tag name="MMPROD_UIDATA" val="&lt;database version=&quot;7.0&quot;&gt;&lt;object type=&quot;1&quot; unique_id=&quot;10001&quot;&gt;&lt;object type=&quot;2&quot; unique_id=&quot;10735&quot;&gt;&lt;object type=&quot;3&quot; unique_id=&quot;10736&quot;&gt;&lt;property id=&quot;20148&quot; value=&quot;5&quot;/&gt;&lt;property id=&quot;20300&quot; value=&quot;Slide 1 - &amp;quot;SENG 521&amp;#x0D;&amp;#x0A;Software Reliability &amp;amp; Software Quality&amp;quot;&quot;/&gt;&lt;property id=&quot;20307&quot; value=&quot;585&quot;/&gt;&lt;/object&gt;&lt;object type=&quot;3&quot; unique_id=&quot;10737&quot;&gt;&lt;property id=&quot;20148&quot; value=&quot;5&quot;/&gt;&lt;property id=&quot;20300&quot; value=&quot;Slide 2 - &amp;quot;Contents&amp;quot;&quot;/&gt;&lt;property id=&quot;20307&quot; value=&quot;527&quot;/&gt;&lt;/object&gt;&lt;object type=&quot;3&quot; unique_id=&quot;10739&quot;&gt;&lt;property id=&quot;20148&quot; value=&quot;5&quot;/&gt;&lt;property id=&quot;20300&quot; value=&quot;Slide 6 - &amp;quot;Terminology &amp;amp; Scope&amp;quot;&quot;/&gt;&lt;property id=&quot;20307&quot; value=&quot;1656&quot;/&gt;&lt;/object&gt;&lt;object type=&quot;3&quot; unique_id=&quot;10740&quot;&gt;&lt;property id=&quot;20148&quot; value=&quot;5&quot;/&gt;&lt;property id=&quot;20300&quot; value=&quot;Slide 8 - &amp;quot;Software Quality&amp;quot;&quot;/&gt;&lt;property id=&quot;20307&quot; value=&quot;1650&quot;/&gt;&lt;/object&gt;&lt;object type=&quot;3&quot; unique_id=&quot;10742&quot;&gt;&lt;property id=&quot;20148&quot; value=&quot;5&quot;/&gt;&lt;property id=&quot;20300&quot; value=&quot;Slide 9 - &amp;quot;At The End …&amp;quot;&quot;/&gt;&lt;property id=&quot;20307&quot; value=&quot;1652&quot;/&gt;&lt;/object&gt;&lt;object type=&quot;3&quot; unique_id=&quot;10743&quot;&gt;&lt;property id=&quot;20148&quot; value=&quot;5&quot;/&gt;&lt;property id=&quot;20300&quot; value=&quot;Slide 10 - &amp;quot;Question to Ask&amp;quot;&quot;/&gt;&lt;property id=&quot;20307&quot; value=&quot;1648&quot;/&gt;&lt;/object&gt;&lt;object type=&quot;3&quot; unique_id=&quot;10744&quot;&gt;&lt;property id=&quot;20148&quot; value=&quot;5&quot;/&gt;&lt;property id=&quot;20300&quot; value=&quot;Slide 11 - &amp;quot;Moral&amp;quot;&quot;/&gt;&lt;property id=&quot;20307&quot; value=&quot;1653&quot;/&gt;&lt;/object&gt;&lt;object type=&quot;3&quot; unique_id=&quot;10745&quot;&gt;&lt;property id=&quot;20148&quot; value=&quot;5&quot;/&gt;&lt;property id=&quot;20300&quot; value=&quot;Slide 12 - &amp;quot;Section 1&amp;quot;&quot;/&gt;&lt;property id=&quot;20307&quot; value=&quot;1440&quot;/&gt;&lt;/object&gt;&lt;object type=&quot;3&quot; unique_id=&quot;10746&quot;&gt;&lt;property id=&quot;20148&quot; value=&quot;5&quot;/&gt;&lt;property id=&quot;20300&quot; value=&quot;Slide 27 - &amp;quot;Cost of a Defect …&amp;quot;&quot;/&gt;&lt;property id=&quot;20307&quot; value=&quot;1614&quot;/&gt;&lt;/object&gt;&lt;object type=&quot;3&quot; unique_id=&quot;10749&quot;&gt;&lt;property id=&quot;20148&quot; value=&quot;5&quot;/&gt;&lt;property id=&quot;20300&quot; value=&quot;Slide 26 - &amp;quot;Fatal Software Examples&amp;quot;&quot;/&gt;&lt;property id=&quot;20307&quot; value=&quot;1641&quot;/&gt;&lt;/object&gt;&lt;object type=&quot;3&quot; unique_id=&quot;10752&quot;&gt;&lt;property id=&quot;20148&quot; value=&quot;5&quot;/&gt;&lt;property id=&quot;20300&quot; value=&quot;Slide 28 - &amp;quot;A Central Question&amp;quot;&quot;/&gt;&lt;property id=&quot;20307&quot; value=&quot;1379&quot;/&gt;&lt;/object&gt;&lt;object type=&quot;3&quot; unique_id=&quot;10753&quot;&gt;&lt;property id=&quot;20148&quot; value=&quot;5&quot;/&gt;&lt;property id=&quot;20300&quot; value=&quot;Slide 29 - &amp;quot;Two Extremes&amp;quot;&quot;/&gt;&lt;property id=&quot;20307&quot; value=&quot;1643&quot;/&gt;&lt;/object&gt;&lt;object type=&quot;3&quot; unique_id=&quot;10754&quot;&gt;&lt;property id=&quot;20148&quot; value=&quot;5&quot;/&gt;&lt;property id=&quot;20300&quot; value=&quot;Slide 30 - &amp;quot;Can We Remove All Bugs?&amp;quot;&quot;/&gt;&lt;property id=&quot;20307&quot; value=&quot;1642&quot;/&gt;&lt;/object&gt;&lt;object type=&quot;3&quot; unique_id=&quot;10755&quot;&gt;&lt;property id=&quot;20148&quot; value=&quot;5&quot;/&gt;&lt;property id=&quot;20300&quot; value=&quot;Slide 31 - &amp;quot;What Can We Learn from Failures?&amp;quot;&quot;/&gt;&lt;property id=&quot;20307&quot; value=&quot;1632&quot;/&gt;&lt;/object&gt;&lt;object type=&quot;3&quot; unique_id=&quot;10756&quot;&gt;&lt;property id=&quot;20148&quot; value=&quot;5&quot;/&gt;&lt;property id=&quot;20300&quot; value=&quot;Slide 32 - &amp;quot;How to Handle Defects?&amp;quot;&quot;/&gt;&lt;property id=&quot;20307&quot; value=&quot;1633&quot;/&gt;&lt;/object&gt;&lt;object type=&quot;3&quot; unique_id=&quot;10757&quot;&gt;&lt;property id=&quot;20148&quot; value=&quot;5&quot;/&gt;&lt;property id=&quot;20300&quot; value=&quot;Slide 33 - &amp;quot;What to Learn from Data?&amp;quot;&quot;/&gt;&lt;property id=&quot;20307&quot; value=&quot;1634&quot;/&gt;&lt;/object&gt;&lt;object type=&quot;3&quot; unique_id=&quot;10758&quot;&gt;&lt;property id=&quot;20148&quot; value=&quot;5&quot;/&gt;&lt;property id=&quot;20300&quot; value=&quot;Slide 34 - &amp;quot;What to Learn from Data?&amp;quot;&quot;/&gt;&lt;property id=&quot;20307&quot; value=&quot;1635&quot;/&gt;&lt;/object&gt;&lt;object type=&quot;3&quot; unique_id=&quot;10759&quot;&gt;&lt;property id=&quot;20148&quot; value=&quot;5&quot;/&gt;&lt;property id=&quot;20300&quot; value=&quot;Slide 35 - &amp;quot;A Typical Problem: Question&amp;quot;&quot;/&gt;&lt;property id=&quot;20307&quot; value=&quot;1636&quot;/&gt;&lt;/object&gt;&lt;object type=&quot;3&quot; unique_id=&quot;10760&quot;&gt;&lt;property id=&quot;20148&quot; value=&quot;5&quot;/&gt;&lt;property id=&quot;20300&quot; value=&quot;Slide 36 - &amp;quot;A Typical Problem: Answer&amp;quot;&quot;/&gt;&lt;property id=&quot;20307&quot; value=&quot;1646&quot;/&gt;&lt;/object&gt;&lt;object type=&quot;3&quot; unique_id=&quot;10761&quot;&gt;&lt;property id=&quot;20148&quot; value=&quot;5&quot;/&gt;&lt;property id=&quot;20300&quot; value=&quot;Slide 37 - &amp;quot;Another Typical Problem&amp;quot;&quot;/&gt;&lt;property id=&quot;20307&quot; value=&quot;1611&quot;/&gt;&lt;/object&gt;&lt;object type=&quot;3&quot; unique_id=&quot;10765&quot;&gt;&lt;property id=&quot;20148&quot; value=&quot;5&quot;/&gt;&lt;property id=&quot;20300&quot; value=&quot;Slide 38 - &amp;quot;Terminology&amp;quot;&quot;/&gt;&lt;property id=&quot;20307&quot; value=&quot;1381&quot;/&gt;&lt;/object&gt;&lt;object type=&quot;3&quot; unique_id=&quot;10766&quot;&gt;&lt;property id=&quot;20148&quot; value=&quot;5&quot;/&gt;&lt;property id=&quot;20300&quot; value=&quot;Slide 39 - &amp;quot;Definition: Service&amp;quot;&quot;/&gt;&lt;property id=&quot;20307&quot; value=&quot;1382&quot;/&gt;&lt;/object&gt;&lt;object type=&quot;3&quot; unique_id=&quot;10767&quot;&gt;&lt;property id=&quot;20148&quot; value=&quot;5&quot;/&gt;&lt;property id=&quot;20300&quot; value=&quot;Slide 40 - &amp;quot;Dependability: Treats&amp;quot;&quot;/&gt;&lt;property id=&quot;20307&quot; value=&quot;1384&quot;/&gt;&lt;/object&gt;&lt;object type=&quot;3&quot; unique_id=&quot;10768&quot;&gt;&lt;property id=&quot;20148&quot; value=&quot;5&quot;/&gt;&lt;property id=&quot;20300&quot; value=&quot;Slide 41 - &amp;quot;Definition: Failure&amp;quot;&quot;/&gt;&lt;property id=&quot;20307&quot; value=&quot;1628&quot;/&gt;&lt;/object&gt;&lt;object type=&quot;3&quot; unique_id=&quot;10769&quot;&gt;&lt;property id=&quot;20148&quot; value=&quot;5&quot;/&gt;&lt;property id=&quot;20300&quot; value=&quot;Slide 42 - &amp;quot;Failure Intensity &amp;amp; Density&amp;quot;&quot;/&gt;&lt;property id=&quot;20307&quot; value=&quot;1644&quot;/&gt;&lt;/object&gt;&lt;object type=&quot;3&quot; unique_id=&quot;10770&quot;&gt;&lt;property id=&quot;20148&quot; value=&quot;5&quot;/&gt;&lt;property id=&quot;20300&quot; value=&quot;Slide 43 - &amp;quot;Example: Failure Density&amp;quot;&quot;/&gt;&lt;property id=&quot;20307&quot; value=&quot;1655&quot;/&gt;&lt;/object&gt;&lt;object type=&quot;3&quot; unique_id=&quot;10771&quot;&gt;&lt;property id=&quot;20148&quot; value=&quot;5&quot;/&gt;&lt;property id=&quot;20300&quot; value=&quot;Slide 44 - &amp;quot;Failure Density vs. Inspection Effort &amp;quot;&quot;/&gt;&lt;property id=&quot;20307&quot; value=&quot;1659&quot;/&gt;&lt;/object&gt;&lt;object type=&quot;3&quot; unique_id=&quot;10772&quot;&gt;&lt;property id=&quot;20148&quot; value=&quot;5&quot;/&gt;&lt;property id=&quot;20300&quot; value=&quot;Slide 45 - &amp;quot;Definition: Fault&amp;quot;&quot;/&gt;&lt;property id=&quot;20307&quot; value=&quot;1386&quot;/&gt;&lt;/object&gt;&lt;object type=&quot;3&quot; unique_id=&quot;10773&quot;&gt;&lt;property id=&quot;20148&quot; value=&quot;5&quot;/&gt;&lt;property id=&quot;20300&quot; value=&quot;Slide 46 - &amp;quot;Definition: Error&amp;quot;&quot;/&gt;&lt;property id=&quot;20307&quot; value=&quot;1388&quot;/&gt;&lt;/object&gt;&lt;object type=&quot;3&quot; unique_id=&quot;10774&quot;&gt;&lt;property id=&quot;20148&quot; value=&quot;5&quot;/&gt;&lt;property id=&quot;20300&quot; value=&quot;Slide 47 - &amp;quot;Dependability: Attributes  /1&amp;quot;&quot;/&gt;&lt;property id=&quot;20307&quot; value=&quot;1389&quot;/&gt;&lt;/object&gt;&lt;object type=&quot;3&quot; unique_id=&quot;10775&quot;&gt;&lt;property id=&quot;20148&quot; value=&quot;5&quot;/&gt;&lt;property id=&quot;20300&quot; value=&quot;Slide 48 - &amp;quot;Dependability: Attributes  /2&amp;quot;&quot;/&gt;&lt;property id=&quot;20307&quot; value=&quot;1390&quot;/&gt;&lt;/object&gt;&lt;object type=&quot;3&quot; unique_id=&quot;10776&quot;&gt;&lt;property id=&quot;20148&quot; value=&quot;5&quot;/&gt;&lt;property id=&quot;20300&quot; value=&quot;Slide 49 - &amp;quot;Definition: Availability&amp;quot;&quot;/&gt;&lt;property id=&quot;20307&quot; value=&quot;1391&quot;/&gt;&lt;/object&gt;&lt;object type=&quot;3&quot; unique_id=&quot;10777&quot;&gt;&lt;property id=&quot;20148&quot; value=&quot;5&quot;/&gt;&lt;property id=&quot;20300&quot; value=&quot;Slide 50 - &amp;quot;Definition: Reliability  /1&amp;quot;&quot;/&gt;&lt;property id=&quot;20307&quot; value=&quot;1392&quot;/&gt;&lt;/object&gt;&lt;object type=&quot;3&quot; unique_id=&quot;10778&quot;&gt;&lt;property id=&quot;20148&quot; value=&quot;5&quot;/&gt;&lt;property id=&quot;20300&quot; value=&quot;Slide 51 - &amp;quot;Definition: Reliability  /2&amp;quot;&quot;/&gt;&lt;property id=&quot;20307&quot; value=&quot;1393&quot;/&gt;&lt;/object&gt;&lt;object type=&quot;3&quot; unique_id=&quot;10779&quot;&gt;&lt;property id=&quot;20148&quot; value=&quot;5&quot;/&gt;&lt;property id=&quot;20300&quot; value=&quot;Slide 52 - &amp;quot;Definition: Safety&amp;quot;&quot;/&gt;&lt;property id=&quot;20307&quot; value=&quot;1394&quot;/&gt;&lt;/object&gt;&lt;object type=&quot;3&quot; unique_id=&quot;10780&quot;&gt;&lt;property id=&quot;20148&quot; value=&quot;5&quot;/&gt;&lt;property id=&quot;20300&quot; value=&quot;Slide 53 - &amp;quot;Definition: Confidentiality &amp;quot;&quot;/&gt;&lt;property id=&quot;20307&quot; value=&quot;1395&quot;/&gt;&lt;/object&gt;&lt;object type=&quot;3&quot; unique_id=&quot;10781&quot;&gt;&lt;property id=&quot;20148&quot; value=&quot;5&quot;/&gt;&lt;property id=&quot;20300&quot; value=&quot;Slide 54 - &amp;quot;Definition: Integrity &amp;quot;&quot;/&gt;&lt;property id=&quot;20307&quot; value=&quot;1396&quot;/&gt;&lt;/object&gt;&lt;object type=&quot;3&quot; unique_id=&quot;10782&quot;&gt;&lt;property id=&quot;20148&quot; value=&quot;5&quot;/&gt;&lt;property id=&quot;20300&quot; value=&quot;Slide 55 - &amp;quot;Definition: Maintainability&amp;quot;&quot;/&gt;&lt;property id=&quot;20307&quot; value=&quot;1397&quot;/&gt;&lt;/object&gt;&lt;object type=&quot;3&quot; unique_id=&quot;10783&quot;&gt;&lt;property id=&quot;20148&quot; value=&quot;5&quot;/&gt;&lt;property id=&quot;20300&quot; value=&quot;Slide 56 - &amp;quot;Dependability: Means&amp;quot;&quot;/&gt;&lt;property id=&quot;20307&quot; value=&quot;1398&quot;/&gt;&lt;/object&gt;&lt;object type=&quot;3&quot; unique_id=&quot;10784&quot;&gt;&lt;property id=&quot;20148&quot; value=&quot;5&quot;/&gt;&lt;property id=&quot;20300&quot; value=&quot;Slide 57 - &amp;quot;Definition: Fault Prevention&amp;quot;&quot;/&gt;&lt;property id=&quot;20307&quot; value=&quot;1399&quot;/&gt;&lt;/object&gt;&lt;object type=&quot;3&quot; unique_id=&quot;10785&quot;&gt;&lt;property id=&quot;20148&quot; value=&quot;5&quot;/&gt;&lt;property id=&quot;20300&quot; value=&quot;Slide 58 - &amp;quot;Fault Prevention&amp;quot;&quot;/&gt;&lt;property id=&quot;20307&quot; value=&quot;1400&quot;/&gt;&lt;/object&gt;&lt;object type=&quot;3&quot; unique_id=&quot;10786&quot;&gt;&lt;property id=&quot;20148&quot; value=&quot;5&quot;/&gt;&lt;property id=&quot;20300&quot; value=&quot;Slide 59 - &amp;quot;Definition: Fault Tolerance&amp;quot;&quot;/&gt;&lt;property id=&quot;20307&quot; value=&quot;1403&quot;/&gt;&lt;/object&gt;&lt;object type=&quot;3&quot; unique_id=&quot;10787&quot;&gt;&lt;property id=&quot;20148&quot; value=&quot;5&quot;/&gt;&lt;property id=&quot;20300&quot; value=&quot;Slide 60 - &amp;quot;Fault Tolerance Process&amp;quot;&quot;/&gt;&lt;property id=&quot;20307&quot; value=&quot;1404&quot;/&gt;&lt;/object&gt;&lt;object type=&quot;3&quot; unique_id=&quot;10788&quot;&gt;&lt;property id=&quot;20148&quot; value=&quot;5&quot;/&gt;&lt;property id=&quot;20300&quot; value=&quot;Slide 61 - &amp;quot;Definition: Fault Removal  /1&amp;quot;&quot;/&gt;&lt;property id=&quot;20307&quot; value=&quot;1409&quot;/&gt;&lt;/object&gt;&lt;object type=&quot;3&quot; unique_id=&quot;10789&quot;&gt;&lt;property id=&quot;20148&quot; value=&quot;5&quot;/&gt;&lt;property id=&quot;20300&quot; value=&quot;Slide 62 - &amp;quot;Definition: Fault Removal  /2&amp;quot;&quot;/&gt;&lt;property id=&quot;20307&quot; value=&quot;1418&quot;/&gt;&lt;/object&gt;&lt;object type=&quot;3&quot; unique_id=&quot;10790&quot;&gt;&lt;property id=&quot;20148&quot; value=&quot;5&quot;/&gt;&lt;property id=&quot;20300&quot; value=&quot;Slide 63 - &amp;quot;Definition: Fault Forecasting&amp;quot;&quot;/&gt;&lt;property id=&quot;20307&quot; value=&quot;1410&quot;/&gt;&lt;/object&gt;&lt;object type=&quot;3&quot; unique_id=&quot;10811&quot;&gt;&lt;property id=&quot;20148&quot; value=&quot;5&quot;/&gt;&lt;property id=&quot;20300&quot; value=&quot;Slide 64 - &amp;quot;SRE: Process /1&amp;quot;&quot;/&gt;&lt;property id=&quot;20307&quot; value=&quot;543&quot;/&gt;&lt;/object&gt;&lt;object type=&quot;3&quot; unique_id=&quot;10812&quot;&gt;&lt;property id=&quot;20148&quot; value=&quot;5&quot;/&gt;&lt;property id=&quot;20300&quot; value=&quot;Slide 65 - &amp;quot;SRE: Process /2&amp;quot;&quot;/&gt;&lt;property id=&quot;20307&quot; value=&quot;1661&quot;/&gt;&lt;/object&gt;&lt;object type=&quot;3&quot; unique_id=&quot;10833&quot;&gt;&lt;property id=&quot;20148&quot; value=&quot;5&quot;/&gt;&lt;property id=&quot;20300&quot; value=&quot;Slide 66 - &amp;quot;Conclusions&amp;quot;&quot;/&gt;&lt;property id=&quot;20307&quot; value=&quot;568&quot;/&gt;&lt;/object&gt;&lt;object type=&quot;3&quot; unique_id=&quot;11548&quot;&gt;&lt;property id=&quot;20148&quot; value=&quot;5&quot;/&gt;&lt;property id=&quot;20300&quot; value=&quot;Slide 3 - &amp;quot;Contents&amp;quot;&quot;/&gt;&lt;property id=&quot;20307&quot; value=&quot;1665&quot;/&gt;&lt;/object&gt;&lt;object type=&quot;3&quot; unique_id=&quot;14839&quot;&gt;&lt;property id=&quot;20148&quot; value=&quot;5&quot;/&gt;&lt;property id=&quot;20300&quot; value=&quot;Slide 13 - &amp;quot;What is Quality?&amp;quot;&quot;/&gt;&lt;property id=&quot;20307&quot; value=&quot;1673&quot;/&gt;&lt;/object&gt;&lt;object type=&quot;3&quot; unique_id=&quot;14840&quot;&gt;&lt;property id=&quot;20148&quot; value=&quot;5&quot;/&gt;&lt;property id=&quot;20300&quot; value=&quot;Slide 15 - &amp;quot;What is Software Quality?&amp;quot;&quot;/&gt;&lt;property id=&quot;20307&quot; value=&quot;1674&quot;/&gt;&lt;/object&gt;&lt;object type=&quot;3&quot; unique_id=&quot;14841&quot;&gt;&lt;property id=&quot;20148&quot; value=&quot;5&quot;/&gt;&lt;property id=&quot;20300&quot; value=&quot;Slide 16 - &amp;quot;Definition: Software Quality&amp;quot;&quot;/&gt;&lt;property id=&quot;20307&quot; value=&quot;1675&quot;/&gt;&lt;/object&gt;&lt;object type=&quot;3&quot; unique_id=&quot;14844&quot;&gt;&lt;property id=&quot;20148&quot; value=&quot;5&quot;/&gt;&lt;property id=&quot;20300&quot; value=&quot;Slide 20 - &amp;quot;Quality vs. Project Costs&amp;quot;&quot;/&gt;&lt;property id=&quot;20307&quot; value=&quot;1676&quot;/&gt;&lt;/object&gt;&lt;object type=&quot;3&quot; unique_id=&quot;14845&quot;&gt;&lt;property id=&quot;20148&quot; value=&quot;5&quot;/&gt;&lt;property id=&quot;20300&quot; value=&quot;Slide 21 - &amp;quot;Total Cost Distribution&amp;quot;&quot;/&gt;&lt;property id=&quot;20307&quot; value=&quot;1677&quot;/&gt;&lt;/object&gt;&lt;object type=&quot;3&quot; unique_id=&quot;14846&quot;&gt;&lt;property id=&quot;20148&quot; value=&quot;5&quot;/&gt;&lt;property id=&quot;20300&quot; value=&quot;Slide 22 - &amp;quot;1) How to Build Quality into a System?&amp;quot;&quot;/&gt;&lt;property id=&quot;20307&quot; value=&quot;1678&quot;/&gt;&lt;/object&gt;&lt;object type=&quot;3&quot; unique_id=&quot;14847&quot;&gt;&lt;property id=&quot;20148&quot; value=&quot;5&quot;/&gt;&lt;property id=&quot;20300&quot; value=&quot;Slide 23 - &amp;quot;2) How to Assess Quality of a System?&amp;quot;&quot;/&gt;&lt;property id=&quot;20307&quot; value=&quot;1682&quot;/&gt;&lt;/object&gt;&lt;object type=&quot;3&quot; unique_id=&quot;14848&quot;&gt;&lt;property id=&quot;20148&quot; value=&quot;5&quot;/&gt;&lt;property id=&quot;20300&quot; value=&quot;Slide 24 - &amp;quot;How Do We Assess Quality?&amp;quot;&quot;/&gt;&lt;property id=&quot;20307&quot; value=&quot;1687&quot;/&gt;&lt;/object&gt;&lt;object type=&quot;3&quot; unique_id=&quot;14849&quot;&gt;&lt;property id=&quot;20148&quot; value=&quot;5&quot;/&gt;&lt;property id=&quot;20300&quot; value=&quot;Slide 25 - &amp;quot;Pre-release Quality&amp;quot;&quot;/&gt;&lt;property id=&quot;20307&quot; value=&quot;1688&quot;/&gt;&lt;/object&gt;&lt;object type=&quot;3&quot; unique_id=&quot;15182&quot;&gt;&lt;property id=&quot;20148&quot; value=&quot;5&quot;/&gt;&lt;property id=&quot;20300&quot; value=&quot;Slide 67&quot;/&gt;&lt;property id=&quot;20307&quot; value=&quot;1689&quot;/&gt;&lt;/object&gt;&lt;object type=&quot;3&quot; unique_id=&quot;15291&quot;&gt;&lt;property id=&quot;20148&quot; value=&quot;5&quot;/&gt;&lt;property id=&quot;20300&quot; value=&quot;Slide 14 - &amp;quot;Quality: Various Views&amp;quot;&quot;/&gt;&lt;property id=&quot;20307&quot; value=&quot;1690&quot;/&gt;&lt;/object&gt;&lt;object type=&quot;3&quot; unique_id=&quot;15721&quot;&gt;&lt;property id=&quot;20148&quot; value=&quot;5&quot;/&gt;&lt;property id=&quot;20300&quot; value=&quot;Slide 17 - &amp;quot;Quality Model: ISO 9126&amp;quot;&quot;/&gt;&lt;property id=&quot;20307&quot; value=&quot;1694&quot;/&gt;&lt;/object&gt;&lt;object type=&quot;3&quot; unique_id=&quot;15722&quot;&gt;&lt;property id=&quot;20148&quot; value=&quot;5&quot;/&gt;&lt;property id=&quot;20300&quot; value=&quot;Slide 18 - &amp;quot;Quality Model – Structure&amp;quot;&quot;/&gt;&lt;property id=&quot;20307&quot; value=&quot;1691&quot;/&gt;&lt;/object&gt;&lt;object type=&quot;3&quot; unique_id=&quot;15723&quot;&gt;&lt;property id=&quot;20148&quot; value=&quot;5&quot;/&gt;&lt;property id=&quot;20300&quot; value=&quot;Slide 19 - &amp;quot;Example: Attribute Expansion&amp;quot;&quot;/&gt;&lt;property id=&quot;20307&quot; value=&quot;1692&quot;/&gt;&lt;/object&gt;&lt;object type=&quot;3&quot; unique_id=&quot;15932&quot;&gt;&lt;property id=&quot;20148&quot; value=&quot;5&quot;/&gt;&lt;property id=&quot;20300&quot; value=&quot;Slide 4 - &amp;quot;What Affects Quality?&amp;quot;&quot;/&gt;&lt;property id=&quot;20307&quot; value=&quot;1696&quot;/&gt;&lt;/object&gt;&lt;object type=&quot;3&quot; unique_id=&quot;15933&quot;&gt;&lt;property id=&quot;20148&quot; value=&quot;5&quot;/&gt;&lt;property id=&quot;20300&quot; value=&quot;Slide 5 - &amp;quot;What Affects Software Quality?&amp;quot;&quot;/&gt;&lt;property id=&quot;20307&quot; value=&quot;1697&quot;/&gt;&lt;/object&gt;&lt;object type=&quot;3&quot; unique_id=&quot;15934&quot;&gt;&lt;property id=&quot;20148&quot; value=&quot;5&quot;/&gt;&lt;property id=&quot;20300&quot; value=&quot;Slide 7 - &amp;quot;Software Reliability&amp;quot;&quot;/&gt;&lt;property id=&quot;20307&quot; value=&quot;1695&quot;/&gt;&lt;/object&gt;&lt;/object&gt;&lt;object type=&quot;8&quot; unique_id=&quot;10935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UofC_template">
  <a:themeElements>
    <a:clrScheme name="UofC_template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UofC_template">
      <a:majorFont>
        <a:latin typeface="Arial Rounded MT Bold"/>
        <a:ea typeface="HGあかね平成丸ｺﾞｼｯｸ体W8-S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ＭＳ Ｐゴシック" charset="-128"/>
          </a:defRPr>
        </a:defPPr>
      </a:lstStyle>
    </a:lnDef>
  </a:objectDefaults>
  <a:extraClrSchemeLst>
    <a:extraClrScheme>
      <a:clrScheme name="UofC_templat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C_templat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C_templat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C_templat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C_templat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C_templat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C_templat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UofC_template</Template>
  <TotalTime>9182</TotalTime>
  <Words>741</Words>
  <Application>Microsoft Macintosh PowerPoint</Application>
  <PresentationFormat>On-screen Show (4:3)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 Rounded MT Bold</vt:lpstr>
      <vt:lpstr>Tahoma</vt:lpstr>
      <vt:lpstr>Times New Roman</vt:lpstr>
      <vt:lpstr>Wingdings</vt:lpstr>
      <vt:lpstr>UofC_template</vt:lpstr>
      <vt:lpstr>SENG 637 Dependability and Reliability of Software Systems</vt:lpstr>
      <vt:lpstr>Assignment 1</vt:lpstr>
      <vt:lpstr>Bug Reporting</vt:lpstr>
      <vt:lpstr>What to Report?</vt:lpstr>
      <vt:lpstr>Bug Report</vt:lpstr>
      <vt:lpstr>Problem Report Form /1</vt:lpstr>
      <vt:lpstr>Problem Report Form /2</vt:lpstr>
      <vt:lpstr>When you Find a Failure</vt:lpstr>
      <vt:lpstr>Bug Tracking Systems</vt:lpstr>
      <vt:lpstr>Manual Scripted Testing</vt:lpstr>
      <vt:lpstr>Manual Regression Testing</vt:lpstr>
    </vt:vector>
  </TitlesOfParts>
  <Company>埼玉大学情報システム工学科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SENG 521</dc:title>
  <dc:subject>Behrouz H. Far</dc:subject>
  <dc:creator>Behrouz H. Far</dc:creator>
  <cp:lastModifiedBy>Yousef Mehrdad Bibalan</cp:lastModifiedBy>
  <cp:revision>684</cp:revision>
  <cp:lastPrinted>2000-05-10T02:49:50Z</cp:lastPrinted>
  <dcterms:created xsi:type="dcterms:W3CDTF">1997-04-20T23:51:09Z</dcterms:created>
  <dcterms:modified xsi:type="dcterms:W3CDTF">2023-01-18T14:42:42Z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50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far@cit.ics.saitama-u.ac.jp</vt:lpwstr>
  </property>
  <property fmtid="{D5CDD505-2E9C-101B-9397-08002B2CF9AE}" pid="8" name="HomePage">
    <vt:lpwstr>http://www.cit.ics.saitama-u.ac.jp/~far/</vt:lpwstr>
  </property>
  <property fmtid="{D5CDD505-2E9C-101B-9397-08002B2CF9AE}" pid="9" name="Other">
    <vt:lpwstr>知識工学（53240）</vt:lpwstr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false</vt:bool>
  </property>
  <property fmtid="{D5CDD505-2E9C-101B-9397-08002B2CF9AE}" pid="13" name="BackColor">
    <vt:i4>16777215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Z:\lect_99\Ke99\Html</vt:lpwstr>
  </property>
</Properties>
</file>