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60" r:id="rId8"/>
    <p:sldId id="270" r:id="rId9"/>
    <p:sldId id="262" r:id="rId10"/>
    <p:sldId id="261" r:id="rId11"/>
    <p:sldId id="263" r:id="rId12"/>
    <p:sldId id="264" r:id="rId13"/>
    <p:sldId id="266" r:id="rId14"/>
    <p:sldId id="265" r:id="rId15"/>
    <p:sldId id="271" r:id="rId16"/>
    <p:sldId id="267" r:id="rId17"/>
    <p:sldId id="268" r:id="rId18"/>
    <p:sldId id="269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4660"/>
  </p:normalViewPr>
  <p:slideViewPr>
    <p:cSldViewPr>
      <p:cViewPr>
        <p:scale>
          <a:sx n="50" d="100"/>
          <a:sy n="50" d="100"/>
        </p:scale>
        <p:origin x="828" y="48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74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99A2CD-6425-4B38-B78F-84DBD078F5A4}" type="datetime1">
              <a:rPr lang="es-ES" smtClean="0"/>
              <a:t>20/11/2024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63A571-2793-4573-88C0-928F84CDC5F0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9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130FF-7D94-E938-94F4-4109025BC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A64D41-7A11-7233-835F-A1FB0E7AC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DA53AE-6B62-2632-9E9F-B1A5033E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54499-C3DD-4D51-C08E-863078CE5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862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83E9-24EE-10E2-A899-AAF59E57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188D70-314E-4D8E-507C-30954F282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8959AE-AD8F-83EC-9352-3C6A82FA8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463551-2223-5593-D942-C29944EF1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50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B0712-AED0-5C47-8F20-E33324AA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297845-E64D-1FBE-7FCF-DE26E6B2B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BCA3C1-6975-4A0D-F90E-C0CE76425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EE99D9-556D-7F90-81A6-CA7D5B5B3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03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64EF0-2349-4A88-1C6B-5357BD6A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EEFD26-A765-F396-9D0D-7FE228806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444A30-53F7-4511-D68D-71AC0B877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02408D-7733-BC03-4F79-1C1A34BB4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0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6D6B5-73FE-7BEA-124E-36F33196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C10A35-5E90-7D1C-7F95-E71187A93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50A17D-A0CF-9B34-7DB2-68E20503A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81D7B-B14D-7E0C-4972-EF82367CD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1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67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69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41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206B-9204-41F6-AC9F-E869D66B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9BFCCCD-C60C-0DA9-3FDE-2DB8D7492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E62CA4-C092-EA79-0FA8-B33F091A8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F98D7-5B50-0589-18C2-A241564B0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32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6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1A6D-CCED-7B51-C624-21BB7818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16C13A-5CF9-0509-8623-ABF0F6B09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8B80BA1-ABD4-31C6-122E-ACED88EA4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D2484-D1D3-2E01-FCEF-2AF05764C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15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128F-06AC-23E9-0013-7047DA49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F8B5B8-670C-706D-B155-165F52B1B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4B051A-08FB-1466-7417-C62E8B9D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06179-8EC5-211E-907A-79B9A7EAD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377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B6B3-DC1F-16AE-46FD-DD9F16EC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6D952D-DF2F-C342-FC3E-EF099EF9F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B49552-42B7-C4BA-9FCC-717DA87B3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0EB987-03CB-B16F-1E98-387207C60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7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C11B8-68B8-4996-A128-779EFF04A2C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F0A8F-7C35-4C70-A229-6A9EA828A9A5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3D051C-83C8-4561-AAEB-2D6C784B710B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F7D14A-A943-48B5-8C52-2712DFCD8B29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99AC13-39B3-47DD-BF52-27F86195C91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64705-AA40-496F-9993-29FC72FAC2C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0904DD-6588-4167-8FAB-54E9B526D75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CC0F-17F1-4C17-9647-35CD5E09EDD9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F2BA84-B95E-4873-B26C-8833FD4BBC97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1E901-8D6F-487B-8378-5300F095E888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2" y="1692275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529F4E-F20D-4DD5-9EFB-921EBF0887DD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74538A-A41B-ADF5-B082-FC5C6FE39040}"/>
              </a:ext>
            </a:extLst>
          </p:cNvPr>
          <p:cNvSpPr txBox="1"/>
          <p:nvPr/>
        </p:nvSpPr>
        <p:spPr>
          <a:xfrm>
            <a:off x="249795" y="6165304"/>
            <a:ext cx="367240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 err="1"/>
              <a:t>By</a:t>
            </a:r>
            <a:r>
              <a:rPr lang="es-ES" dirty="0"/>
              <a:t> : Sengan </a:t>
            </a:r>
            <a:r>
              <a:rPr lang="es-ES" dirty="0" err="1"/>
              <a:t>Laity</a:t>
            </a:r>
            <a:r>
              <a:rPr lang="es-ES" dirty="0"/>
              <a:t> </a:t>
            </a:r>
            <a:r>
              <a:rPr lang="es-ES" dirty="0" err="1"/>
              <a:t>Njie</a:t>
            </a:r>
            <a:r>
              <a:rPr lang="es-ES" dirty="0"/>
              <a:t> Medina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88" y="1753934"/>
            <a:ext cx="8458200" cy="1050032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Quiebre de empresas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804" y="2947690"/>
            <a:ext cx="2928391" cy="457944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Explicación técnica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74E7-1454-4A61-485E-918D79F3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9CB4-F69E-6B3F-4184-09D93196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07AEEF9-77FD-2945-4D1C-073B8C9C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Ramdon</a:t>
            </a:r>
            <a:r>
              <a:rPr lang="es-ES" dirty="0"/>
              <a:t> Forest: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Max Depth = </a:t>
            </a:r>
            <a:r>
              <a:rPr lang="es-ES" dirty="0" err="1"/>
              <a:t>None</a:t>
            </a:r>
            <a:r>
              <a:rPr lang="es-ES" dirty="0"/>
              <a:t>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Permite que los árboles crezcan hasta su máxima profundidad.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N </a:t>
            </a:r>
            <a:r>
              <a:rPr lang="es-ES" dirty="0" err="1"/>
              <a:t>estimator</a:t>
            </a:r>
            <a:r>
              <a:rPr lang="es-ES" dirty="0"/>
              <a:t> = 100: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Número de árboles que se entrenan en el modelo.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</p:txBody>
      </p:sp>
    </p:spTree>
    <p:extLst>
      <p:ext uri="{BB962C8B-B14F-4D97-AF65-F5344CB8AC3E}">
        <p14:creationId xmlns:p14="http://schemas.microsoft.com/office/powerpoint/2010/main" val="53911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0EEC6-7D08-2591-7C92-D18F73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293D-6EEE-B2D2-9BD1-54F604E0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50546EC-7024-A4E8-4A2C-A45DBE03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1546133"/>
            <a:ext cx="5688632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MLP</a:t>
            </a:r>
            <a:r>
              <a:rPr lang="es-ES" dirty="0"/>
              <a:t> (</a:t>
            </a:r>
            <a:r>
              <a:rPr lang="es-ES" dirty="0" err="1"/>
              <a:t>sequential</a:t>
            </a:r>
            <a:r>
              <a:rPr lang="es-ES" dirty="0"/>
              <a:t>):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1: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Neuronas = 64.  </a:t>
            </a:r>
            <a:r>
              <a:rPr lang="es-ES" dirty="0" err="1"/>
              <a:t>Activation</a:t>
            </a:r>
            <a:r>
              <a:rPr lang="es-ES" dirty="0"/>
              <a:t>= </a:t>
            </a:r>
            <a:r>
              <a:rPr lang="es-ES" dirty="0" err="1"/>
              <a:t>Relu</a:t>
            </a:r>
            <a:r>
              <a:rPr lang="es-ES" dirty="0"/>
              <a:t>. Datos= </a:t>
            </a:r>
            <a:r>
              <a:rPr lang="es-ES" dirty="0" err="1"/>
              <a:t>escaler</a:t>
            </a: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2: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Neuronas = 32. </a:t>
            </a:r>
            <a:r>
              <a:rPr lang="es-ES" dirty="0" err="1"/>
              <a:t>Activation</a:t>
            </a:r>
            <a:r>
              <a:rPr lang="es-ES" dirty="0"/>
              <a:t> = </a:t>
            </a:r>
            <a:r>
              <a:rPr lang="es-ES" dirty="0" err="1"/>
              <a:t>Relu</a:t>
            </a:r>
            <a:r>
              <a:rPr lang="es-ES" dirty="0"/>
              <a:t>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Salida: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</a:t>
            </a:r>
            <a:r>
              <a:rPr lang="es-ES" dirty="0" err="1"/>
              <a:t>Danse</a:t>
            </a:r>
            <a:r>
              <a:rPr lang="es-ES" dirty="0"/>
              <a:t> = 1. </a:t>
            </a:r>
            <a:r>
              <a:rPr lang="es-ES" dirty="0" err="1"/>
              <a:t>Activation</a:t>
            </a:r>
            <a:r>
              <a:rPr lang="es-ES" dirty="0"/>
              <a:t> = Sigmoide(</a:t>
            </a:r>
            <a:r>
              <a:rPr lang="es-ES" dirty="0" err="1"/>
              <a:t>prob</a:t>
            </a:r>
            <a:r>
              <a:rPr lang="es-ES" dirty="0"/>
              <a:t>)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*</a:t>
            </a:r>
            <a:r>
              <a:rPr lang="es-ES" dirty="0" err="1"/>
              <a:t>Relu</a:t>
            </a:r>
            <a:r>
              <a:rPr lang="es-ES" dirty="0"/>
              <a:t>: introduce no linealidad en el modelo.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284413CC-2625-3B6D-9305-44C25F3B567E}"/>
              </a:ext>
            </a:extLst>
          </p:cNvPr>
          <p:cNvSpPr txBox="1">
            <a:spLocks/>
          </p:cNvSpPr>
          <p:nvPr/>
        </p:nvSpPr>
        <p:spPr>
          <a:xfrm>
            <a:off x="6088668" y="1546133"/>
            <a:ext cx="5688632" cy="480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MLP</a:t>
            </a:r>
            <a:r>
              <a:rPr lang="es-ES" dirty="0"/>
              <a:t> (modelo):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Optimazer</a:t>
            </a:r>
            <a:r>
              <a:rPr lang="es-ES" dirty="0"/>
              <a:t> = Adam(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= 0,001):</a:t>
            </a:r>
          </a:p>
          <a:p>
            <a:pPr marL="1102042" lvl="4" indent="0">
              <a:buClr>
                <a:schemeClr val="tx1"/>
              </a:buClr>
              <a:buFont typeface="Euphemia" pitchFamily="34" charset="0"/>
              <a:buNone/>
            </a:pPr>
            <a:r>
              <a:rPr lang="es-ES" dirty="0"/>
              <a:t>Ajusta la tasa de aprendizaje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Loss</a:t>
            </a:r>
            <a:r>
              <a:rPr lang="es-ES" dirty="0"/>
              <a:t> =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crossentropy</a:t>
            </a:r>
            <a:r>
              <a:rPr lang="es-ES" dirty="0"/>
              <a:t>:</a:t>
            </a:r>
          </a:p>
          <a:p>
            <a:pPr marL="1102042" lvl="4" indent="0">
              <a:buClr>
                <a:schemeClr val="tx1"/>
              </a:buClr>
              <a:buFont typeface="Euphemia" pitchFamily="34" charset="0"/>
              <a:buNone/>
            </a:pPr>
            <a:r>
              <a:rPr lang="es-ES" dirty="0"/>
              <a:t>Función de perdida para problemas binarios.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98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8D2F-E809-8ACA-5CBC-A6037514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AF3BB-70B4-BC5E-A19E-5B7C63B2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Evaluación: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82863B6-7C4B-F55F-C03A-5A39F6BF4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Accuracy</a:t>
            </a:r>
            <a:r>
              <a:rPr lang="es-ES" dirty="0"/>
              <a:t>: predicción de predicciones correctas.</a:t>
            </a:r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Precision</a:t>
            </a:r>
            <a:r>
              <a:rPr lang="es-ES" dirty="0"/>
              <a:t>: proporción de predicciones positivas que son correctas.</a:t>
            </a:r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Recall</a:t>
            </a:r>
            <a:r>
              <a:rPr lang="es-ES" dirty="0"/>
              <a:t>: proporción de casos positivos correctamente identificados.</a:t>
            </a:r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F1</a:t>
            </a:r>
            <a:r>
              <a:rPr lang="es-ES" dirty="0"/>
              <a:t>- Score: media armónica entre precisión y </a:t>
            </a:r>
            <a:r>
              <a:rPr lang="es-ES" dirty="0" err="1"/>
              <a:t>recall</a:t>
            </a: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Roc </a:t>
            </a:r>
            <a:r>
              <a:rPr lang="es-ES" dirty="0" err="1"/>
              <a:t>Auc</a:t>
            </a:r>
            <a:r>
              <a:rPr lang="es-ES" dirty="0"/>
              <a:t>: mide la capacidad del modelo para </a:t>
            </a:r>
            <a:r>
              <a:rPr lang="es-ES" dirty="0" err="1"/>
              <a:t>distringuir</a:t>
            </a:r>
            <a:r>
              <a:rPr lang="es-ES" dirty="0"/>
              <a:t> clases positivas y           	negativas</a:t>
            </a:r>
          </a:p>
        </p:txBody>
      </p:sp>
    </p:spTree>
    <p:extLst>
      <p:ext uri="{BB962C8B-B14F-4D97-AF65-F5344CB8AC3E}">
        <p14:creationId xmlns:p14="http://schemas.microsoft.com/office/powerpoint/2010/main" val="239475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5C36-A9FF-AC14-6C8C-99E8C421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86642C20-02D6-47A5-EF6A-8D568A03C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3" r="174" b="19298"/>
          <a:stretch/>
        </p:blipFill>
        <p:spPr>
          <a:xfrm>
            <a:off x="74544" y="1844824"/>
            <a:ext cx="12039736" cy="31683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DD327B-50A8-53AC-9583-D202C695C134}"/>
              </a:ext>
            </a:extLst>
          </p:cNvPr>
          <p:cNvSpPr txBox="1"/>
          <p:nvPr/>
        </p:nvSpPr>
        <p:spPr>
          <a:xfrm>
            <a:off x="1593912" y="621560"/>
            <a:ext cx="925302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3600" dirty="0"/>
              <a:t>Comparación resultados</a:t>
            </a:r>
          </a:p>
        </p:txBody>
      </p:sp>
    </p:spTree>
    <p:extLst>
      <p:ext uri="{BB962C8B-B14F-4D97-AF65-F5344CB8AC3E}">
        <p14:creationId xmlns:p14="http://schemas.microsoft.com/office/powerpoint/2010/main" val="15564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44321-DF5E-DB04-609C-2B519316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C5C7AEE5-CACB-B864-36F3-4282B279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26" y="0"/>
            <a:ext cx="764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45E2-82CD-7A0A-4F62-45692C58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03EA759-C486-1B3E-E348-D5F1D8DA9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4" y="116632"/>
            <a:ext cx="1157551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Base de datos inicial: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549796" y="1844824"/>
            <a:ext cx="4536504" cy="4495800"/>
          </a:xfrm>
        </p:spPr>
        <p:txBody>
          <a:bodyPr rtlCol="0"/>
          <a:lstStyle/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filas 1442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columnas 62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54 numéricas continuas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6 numéricas discretas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 texto o categóricas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Variables a predecir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Discreta</a:t>
            </a:r>
          </a:p>
        </p:txBody>
      </p:sp>
      <p:sp>
        <p:nvSpPr>
          <p:cNvPr id="2" name="Marcador de contenido 13">
            <a:extLst>
              <a:ext uri="{FF2B5EF4-FFF2-40B4-BE49-F238E27FC236}">
                <a16:creationId xmlns:a16="http://schemas.microsoft.com/office/drawing/2014/main" id="{A14560E7-EF06-3D60-6CC3-AA2BAFD08779}"/>
              </a:ext>
            </a:extLst>
          </p:cNvPr>
          <p:cNvSpPr txBox="1">
            <a:spLocks/>
          </p:cNvSpPr>
          <p:nvPr/>
        </p:nvSpPr>
        <p:spPr>
          <a:xfrm>
            <a:off x="6094412" y="1844824"/>
            <a:ext cx="4536504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filas 1435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columnas 11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 numéricas continuas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 numéricas discretas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">
            <a:extLst>
              <a:ext uri="{FF2B5EF4-FFF2-40B4-BE49-F238E27FC236}">
                <a16:creationId xmlns:a16="http://schemas.microsoft.com/office/drawing/2014/main" id="{D3FD3A84-03C6-4709-0901-B5746B3F1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E0E573F-A676-78AC-2A01-F679935C0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91" y="23754"/>
            <a:ext cx="8519042" cy="68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5B24-489E-7A5A-05C3-A7B17FD0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5244347-819D-D6FD-06E3-F37F4119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9" y="0"/>
            <a:ext cx="1033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BB015910-37AE-7011-CA25-E14D7169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1" y="0"/>
            <a:ext cx="10044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Regresión logística: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 = 10: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Reduce la regularización, permitiendo ajustarse mejor a los datos.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Regularización Ridge: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Ayuda a reducir el sobreajuste al reducir el tamaño de los coeficientes.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  <a:p>
            <a:pPr marL="1113472" lvl="3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PCA</a:t>
            </a:r>
            <a:r>
              <a:rPr lang="es-ES" dirty="0"/>
              <a:t>: reducción de dimensionalidad, dejando los componentes mas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A3DC-4AE3-8133-54A2-F8730A65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AAD1E-D0AC-C62E-F59B-DF72FF96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540E0E-E31E-2E07-ACAB-A441D91F0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SVM</a:t>
            </a:r>
            <a:r>
              <a:rPr lang="es-ES" dirty="0"/>
              <a:t> 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 = 1: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Reduce la regularización, permitiendo ajustarse mejor a los datos.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Kernel</a:t>
            </a:r>
            <a:r>
              <a:rPr lang="es-ES" dirty="0"/>
              <a:t> = Lineal: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Usa un hiperplano lineal para separar las clases en el espacio de </a:t>
            </a:r>
            <a:r>
              <a:rPr lang="es-ES" dirty="0" err="1"/>
              <a:t>caracteristicas</a:t>
            </a:r>
            <a:r>
              <a:rPr lang="es-ES" dirty="0"/>
              <a:t>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</p:txBody>
      </p:sp>
    </p:spTree>
    <p:extLst>
      <p:ext uri="{BB962C8B-B14F-4D97-AF65-F5344CB8AC3E}">
        <p14:creationId xmlns:p14="http://schemas.microsoft.com/office/powerpoint/2010/main" val="306807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0BA7-81E2-E707-771A-FAFCD8BAD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885AF-0C29-D85F-49B2-FCDB9A42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2243B88-AE23-079D-A057-5D72460BD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KNeighborsClassifier</a:t>
            </a:r>
            <a:r>
              <a:rPr lang="es-ES" dirty="0"/>
              <a:t> 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n_neighbors</a:t>
            </a:r>
            <a:r>
              <a:rPr lang="es-ES" dirty="0"/>
              <a:t> = 5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Indica el número de vecinos más cercanos que el modelo considerará para clasificar un punto..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Weights</a:t>
            </a:r>
            <a:r>
              <a:rPr lang="es-ES" dirty="0"/>
              <a:t> = </a:t>
            </a:r>
            <a:r>
              <a:rPr lang="es-ES" dirty="0" err="1"/>
              <a:t>Distance</a:t>
            </a:r>
            <a:r>
              <a:rPr lang="es-ES" dirty="0"/>
              <a:t>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Asigna pesos a los vecinos en función de su distancia al punto de prueba.</a:t>
            </a:r>
          </a:p>
        </p:txBody>
      </p:sp>
    </p:spTree>
    <p:extLst>
      <p:ext uri="{BB962C8B-B14F-4D97-AF65-F5344CB8AC3E}">
        <p14:creationId xmlns:p14="http://schemas.microsoft.com/office/powerpoint/2010/main" val="186030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de diseño Hexagon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333_TF03460519" id="{470560EF-9C9F-434B-B285-23029F158076}" vid="{D72A31F6-2049-4DAC-9E12-7C9BBE3526EB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hexagonal</Template>
  <TotalTime>293</TotalTime>
  <Words>427</Words>
  <Application>Microsoft Office PowerPoint</Application>
  <PresentationFormat>Personalizado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Euphemia</vt:lpstr>
      <vt:lpstr>Modern No. 20</vt:lpstr>
      <vt:lpstr>Palatino Linotype</vt:lpstr>
      <vt:lpstr>Wingdings</vt:lpstr>
      <vt:lpstr>Plantilla de diseño Hexagonal</vt:lpstr>
      <vt:lpstr>Quiebre de empresas</vt:lpstr>
      <vt:lpstr>Base de datos inicial:</vt:lpstr>
      <vt:lpstr>Presentación de PowerPoint</vt:lpstr>
      <vt:lpstr>Presentación de PowerPoint</vt:lpstr>
      <vt:lpstr>Presentación de PowerPoint</vt:lpstr>
      <vt:lpstr>Presentación de PowerPoint</vt:lpstr>
      <vt:lpstr>Modelos utilizado:</vt:lpstr>
      <vt:lpstr>Modelos utilizado:</vt:lpstr>
      <vt:lpstr>Modelos utilizado:</vt:lpstr>
      <vt:lpstr>Modelos utilizado:</vt:lpstr>
      <vt:lpstr>Modelos utilizado:</vt:lpstr>
      <vt:lpstr>Evaluación: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Sengan</dc:creator>
  <cp:lastModifiedBy>Sengan</cp:lastModifiedBy>
  <cp:revision>2</cp:revision>
  <dcterms:created xsi:type="dcterms:W3CDTF">2024-11-20T15:59:05Z</dcterms:created>
  <dcterms:modified xsi:type="dcterms:W3CDTF">2024-11-20T20:52:48Z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