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5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8" name="矩形 7"/>
          <p:cNvSpPr/>
          <p:nvPr/>
        </p:nvSpPr>
        <p:spPr>
          <a:xfrm>
            <a:off x="742951" y="0"/>
            <a:ext cx="8401049" cy="6858000"/>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9" name="矩形 8"/>
          <p:cNvSpPr/>
          <p:nvPr/>
        </p:nvSpPr>
        <p:spPr>
          <a:xfrm>
            <a:off x="0" y="1918570"/>
            <a:ext cx="9144000" cy="62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10" name="矩形 9"/>
          <p:cNvSpPr/>
          <p:nvPr/>
        </p:nvSpPr>
        <p:spPr>
          <a:xfrm>
            <a:off x="1" y="1918570"/>
            <a:ext cx="742949" cy="626628"/>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11" name="标题 10"/>
          <p:cNvSpPr>
            <a:spLocks noGrp="1"/>
          </p:cNvSpPr>
          <p:nvPr>
            <p:ph type="title"/>
          </p:nvPr>
        </p:nvSpPr>
        <p:spPr>
          <a:xfrm>
            <a:off x="1185862" y="3042482"/>
            <a:ext cx="7515225" cy="1496236"/>
          </a:xfrm>
        </p:spPr>
        <p:txBody>
          <a:bodyPr anchor="b" anchorCtr="0">
            <a:normAutofit/>
          </a:bodyPr>
          <a:lstStyle>
            <a:lvl1pPr algn="ctr">
              <a:defRPr sz="4400">
                <a:solidFill>
                  <a:schemeClr val="bg1"/>
                </a:solidFill>
              </a:defRPr>
            </a:lvl1pPr>
          </a:lstStyle>
          <a:p>
            <a:r>
              <a:rPr lang="zh-CN" altLang="en-US" dirty="0" smtClean="0"/>
              <a:t>单击此处编辑母版标题样式</a:t>
            </a:r>
            <a:endParaRPr lang="zh-CN" altLang="en-US" dirty="0"/>
          </a:p>
        </p:txBody>
      </p:sp>
      <p:sp>
        <p:nvSpPr>
          <p:cNvPr id="12" name="日期占位符 1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13" name="页脚占位符 12"/>
          <p:cNvSpPr>
            <a:spLocks noGrp="1"/>
          </p:cNvSpPr>
          <p:nvPr>
            <p:ph type="ftr" sz="quarter" idx="11"/>
          </p:nvPr>
        </p:nvSpPr>
        <p:spPr/>
        <p:txBody>
          <a:bodyPr/>
          <a:lstStyle/>
          <a:p>
            <a:endParaRPr lang="zh-CN" altLang="en-US"/>
          </a:p>
        </p:txBody>
      </p:sp>
      <p:sp>
        <p:nvSpPr>
          <p:cNvPr id="14" name="灯片编号占位符 1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3" name="Subtitle 2"/>
          <p:cNvSpPr>
            <a:spLocks noGrp="1"/>
          </p:cNvSpPr>
          <p:nvPr>
            <p:ph type="subTitle" idx="1"/>
          </p:nvPr>
        </p:nvSpPr>
        <p:spPr>
          <a:xfrm>
            <a:off x="1185862" y="4866459"/>
            <a:ext cx="7515225" cy="57958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700089" y="255123"/>
            <a:ext cx="7743824" cy="5817709"/>
          </a:xfrm>
        </p:spPr>
        <p:txBody>
          <a:bodyPr>
            <a:normAutofit/>
          </a:bodyPr>
          <a:lstStyle>
            <a:lvl1pPr marL="0" indent="0">
              <a:buFontTx/>
              <a:buNone/>
              <a:defRPr sz="2400">
                <a:solidFill>
                  <a:schemeClr val="tx1"/>
                </a:solidFill>
              </a:defRPr>
            </a:lvl1pPr>
            <a:lvl2pPr marL="295275" indent="0">
              <a:buFontTx/>
              <a:buNone/>
              <a:defRPr sz="2000">
                <a:solidFill>
                  <a:schemeClr val="tx1"/>
                </a:solidFill>
              </a:defRPr>
            </a:lvl2pPr>
            <a:lvl3pPr marL="495300" indent="0">
              <a:buFontTx/>
              <a:buNone/>
              <a:defRPr sz="1800">
                <a:solidFill>
                  <a:schemeClr val="tx1"/>
                </a:solidFill>
              </a:defRPr>
            </a:lvl3pPr>
            <a:lvl4pPr marL="638175" indent="0">
              <a:buFontTx/>
              <a:buNone/>
              <a:defRPr sz="1800">
                <a:solidFill>
                  <a:schemeClr val="tx1"/>
                </a:solidFill>
              </a:defRPr>
            </a:lvl4pPr>
            <a:lvl5pPr marL="79057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12" name="矩形 11"/>
          <p:cNvSpPr/>
          <p:nvPr>
            <p:custDataLst>
              <p:tags r:id="rId2"/>
            </p:custDataLst>
          </p:nvPr>
        </p:nvSpPr>
        <p:spPr>
          <a:xfrm>
            <a:off x="-1" y="2516617"/>
            <a:ext cx="9144001" cy="1806146"/>
          </a:xfrm>
          <a:prstGeom prst="rect">
            <a:avLst/>
          </a:prstGeom>
          <a:solidFill>
            <a:schemeClr val="accent1"/>
          </a:solidFill>
          <a:ln w="12700" cap="flat" cmpd="sng" algn="ctr">
            <a:noFill/>
            <a:prstDash val="solid"/>
            <a:miter lim="800000"/>
          </a:ln>
          <a:effectLst/>
        </p:spPr>
        <p:txBody>
          <a:bodyPr anchor="ctr"/>
          <a:lstStyle/>
          <a:p>
            <a:pPr algn="ctr">
              <a:defRPr/>
            </a:pPr>
            <a:endParaRPr lang="zh-CN" altLang="en-US" sz="775" kern="0">
              <a:solidFill>
                <a:srgbClr val="FFFFFF"/>
              </a:solidFill>
              <a:latin typeface="Arial" panose="020B0604020202020204"/>
              <a:ea typeface="微软雅黑" panose="020B0503020204020204" charset="-122"/>
            </a:endParaRPr>
          </a:p>
        </p:txBody>
      </p:sp>
      <p:cxnSp>
        <p:nvCxnSpPr>
          <p:cNvPr id="13" name="直接连接符 12"/>
          <p:cNvCxnSpPr/>
          <p:nvPr>
            <p:custDataLst>
              <p:tags r:id="rId3"/>
            </p:custDataLst>
          </p:nvPr>
        </p:nvCxnSpPr>
        <p:spPr>
          <a:xfrm>
            <a:off x="-1" y="2392999"/>
            <a:ext cx="9144001" cy="0"/>
          </a:xfrm>
          <a:prstGeom prst="line">
            <a:avLst/>
          </a:prstGeom>
          <a:noFill/>
          <a:ln w="31750" cap="flat" cmpd="sng" algn="ctr">
            <a:solidFill>
              <a:schemeClr val="accent1">
                <a:lumMod val="40000"/>
                <a:lumOff val="60000"/>
              </a:schemeClr>
            </a:solidFill>
            <a:prstDash val="solid"/>
            <a:miter lim="800000"/>
          </a:ln>
          <a:effectLst/>
        </p:spPr>
      </p:cxnSp>
      <p:cxnSp>
        <p:nvCxnSpPr>
          <p:cNvPr id="14" name="直接连接符 13"/>
          <p:cNvCxnSpPr/>
          <p:nvPr>
            <p:custDataLst>
              <p:tags r:id="rId4"/>
            </p:custDataLst>
          </p:nvPr>
        </p:nvCxnSpPr>
        <p:spPr>
          <a:xfrm flipH="1">
            <a:off x="7340234" y="1"/>
            <a:ext cx="1" cy="4322763"/>
          </a:xfrm>
          <a:prstGeom prst="line">
            <a:avLst/>
          </a:prstGeom>
          <a:noFill/>
          <a:ln w="31750" cap="flat" cmpd="sng" algn="ctr">
            <a:solidFill>
              <a:schemeClr val="accent1">
                <a:lumMod val="40000"/>
                <a:lumOff val="60000"/>
              </a:schemeClr>
            </a:solidFill>
            <a:prstDash val="solid"/>
            <a:miter lim="800000"/>
          </a:ln>
          <a:effectLst/>
        </p:spPr>
      </p:cxnSp>
      <p:cxnSp>
        <p:nvCxnSpPr>
          <p:cNvPr id="15" name="直接连接符 14"/>
          <p:cNvCxnSpPr/>
          <p:nvPr>
            <p:custDataLst>
              <p:tags r:id="rId5"/>
            </p:custDataLst>
          </p:nvPr>
        </p:nvCxnSpPr>
        <p:spPr>
          <a:xfrm>
            <a:off x="-1" y="3892494"/>
            <a:ext cx="9144001" cy="0"/>
          </a:xfrm>
          <a:prstGeom prst="line">
            <a:avLst/>
          </a:prstGeom>
          <a:noFill/>
          <a:ln w="31750" cap="flat" cmpd="sng" algn="ctr">
            <a:solidFill>
              <a:schemeClr val="accent1">
                <a:lumMod val="40000"/>
                <a:lumOff val="60000"/>
              </a:schemeClr>
            </a:solidFill>
            <a:prstDash val="solid"/>
            <a:miter lim="800000"/>
          </a:ln>
          <a:effectLst/>
        </p:spPr>
      </p:cxnSp>
      <p:sp>
        <p:nvSpPr>
          <p:cNvPr id="2" name="Title 1"/>
          <p:cNvSpPr>
            <a:spLocks noGrp="1"/>
          </p:cNvSpPr>
          <p:nvPr>
            <p:ph type="title"/>
          </p:nvPr>
        </p:nvSpPr>
        <p:spPr>
          <a:xfrm>
            <a:off x="623888" y="2516618"/>
            <a:ext cx="6716346" cy="1375877"/>
          </a:xfrm>
        </p:spPr>
        <p:txBody>
          <a:bodyPr anchor="ctr" anchorCtr="0">
            <a:normAutofit/>
          </a:bodyPr>
          <a:lstStyle>
            <a:lvl1pPr algn="ctr">
              <a:defRPr sz="4000">
                <a:solidFill>
                  <a:schemeClr val="bg1"/>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4518278"/>
            <a:ext cx="6716346" cy="750094"/>
          </a:xfrm>
        </p:spPr>
        <p:txBody>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79200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grpSp>
        <p:nvGrpSpPr>
          <p:cNvPr id="11" name="组合 10"/>
          <p:cNvGrpSpPr/>
          <p:nvPr/>
        </p:nvGrpSpPr>
        <p:grpSpPr>
          <a:xfrm>
            <a:off x="1899099" y="1130736"/>
            <a:ext cx="5345803" cy="4293522"/>
            <a:chOff x="860468" y="2362937"/>
            <a:chExt cx="4064725" cy="3889033"/>
          </a:xfrm>
        </p:grpSpPr>
        <p:sp>
          <p:nvSpPr>
            <p:cNvPr id="12" name="任意多边形 11"/>
            <p:cNvSpPr/>
            <p:nvPr>
              <p:custDataLst>
                <p:tags r:id="rId2"/>
              </p:custDataLst>
            </p:nvPr>
          </p:nvSpPr>
          <p:spPr>
            <a:xfrm>
              <a:off x="3032990" y="2362937"/>
              <a:ext cx="1038925" cy="956812"/>
            </a:xfrm>
            <a:custGeom>
              <a:avLst/>
              <a:gdLst>
                <a:gd name="connsiteX0" fmla="*/ 652730 w 2764608"/>
                <a:gd name="connsiteY0" fmla="*/ 0 h 2548726"/>
                <a:gd name="connsiteX1" fmla="*/ 2111878 w 2764608"/>
                <a:gd name="connsiteY1" fmla="*/ 0 h 2548726"/>
                <a:gd name="connsiteX2" fmla="*/ 2764608 w 2764608"/>
                <a:gd name="connsiteY2" fmla="*/ 652730 h 2548726"/>
                <a:gd name="connsiteX3" fmla="*/ 2764608 w 2764608"/>
                <a:gd name="connsiteY3" fmla="*/ 1434805 h 2548726"/>
                <a:gd name="connsiteX4" fmla="*/ 2111878 w 2764608"/>
                <a:gd name="connsiteY4" fmla="*/ 2087535 h 2548726"/>
                <a:gd name="connsiteX5" fmla="*/ 1915333 w 2764608"/>
                <a:gd name="connsiteY5" fmla="*/ 2087535 h 2548726"/>
                <a:gd name="connsiteX6" fmla="*/ 2025468 w 2764608"/>
                <a:gd name="connsiteY6" fmla="*/ 2548726 h 2548726"/>
                <a:gd name="connsiteX7" fmla="*/ 1436563 w 2764608"/>
                <a:gd name="connsiteY7" fmla="*/ 2087535 h 2548726"/>
                <a:gd name="connsiteX8" fmla="*/ 652730 w 2764608"/>
                <a:gd name="connsiteY8" fmla="*/ 2087535 h 2548726"/>
                <a:gd name="connsiteX9" fmla="*/ 0 w 2764608"/>
                <a:gd name="connsiteY9" fmla="*/ 1434805 h 2548726"/>
                <a:gd name="connsiteX10" fmla="*/ 0 w 2764608"/>
                <a:gd name="connsiteY10" fmla="*/ 652730 h 2548726"/>
                <a:gd name="connsiteX11" fmla="*/ 652730 w 2764608"/>
                <a:gd name="connsiteY11" fmla="*/ 0 h 254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4608" h="2548726">
                  <a:moveTo>
                    <a:pt x="652730" y="0"/>
                  </a:moveTo>
                  <a:lnTo>
                    <a:pt x="2111878" y="0"/>
                  </a:lnTo>
                  <a:cubicBezTo>
                    <a:pt x="2472371" y="0"/>
                    <a:pt x="2764608" y="292237"/>
                    <a:pt x="2764608" y="652730"/>
                  </a:cubicBezTo>
                  <a:lnTo>
                    <a:pt x="2764608" y="1434805"/>
                  </a:lnTo>
                  <a:cubicBezTo>
                    <a:pt x="2764608" y="1795298"/>
                    <a:pt x="2472371" y="2087535"/>
                    <a:pt x="2111878" y="2087535"/>
                  </a:cubicBezTo>
                  <a:lnTo>
                    <a:pt x="1915333" y="2087535"/>
                  </a:lnTo>
                  <a:lnTo>
                    <a:pt x="2025468" y="2548726"/>
                  </a:lnTo>
                  <a:lnTo>
                    <a:pt x="1436563" y="2087535"/>
                  </a:lnTo>
                  <a:lnTo>
                    <a:pt x="652730" y="2087535"/>
                  </a:lnTo>
                  <a:cubicBezTo>
                    <a:pt x="292237" y="2087535"/>
                    <a:pt x="0" y="1795298"/>
                    <a:pt x="0" y="1434805"/>
                  </a:cubicBezTo>
                  <a:lnTo>
                    <a:pt x="0" y="652730"/>
                  </a:lnTo>
                  <a:cubicBezTo>
                    <a:pt x="0" y="292237"/>
                    <a:pt x="292237" y="0"/>
                    <a:pt x="652730" y="0"/>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latin typeface="Arial" panose="020B0604020202020204" pitchFamily="34" charset="0"/>
                <a:ea typeface="黑体" panose="02010609060101010101" pitchFamily="49" charset="-122"/>
              </a:endParaRPr>
            </a:p>
          </p:txBody>
        </p:sp>
        <p:sp>
          <p:nvSpPr>
            <p:cNvPr id="13" name="任意多边形 12"/>
            <p:cNvSpPr/>
            <p:nvPr>
              <p:custDataLst>
                <p:tags r:id="rId3"/>
              </p:custDataLst>
            </p:nvPr>
          </p:nvSpPr>
          <p:spPr>
            <a:xfrm flipH="1">
              <a:off x="3552453" y="2895087"/>
              <a:ext cx="1372740" cy="1265632"/>
            </a:xfrm>
            <a:custGeom>
              <a:avLst/>
              <a:gdLst>
                <a:gd name="connsiteX0" fmla="*/ 652730 w 2764608"/>
                <a:gd name="connsiteY0" fmla="*/ 0 h 2548726"/>
                <a:gd name="connsiteX1" fmla="*/ 2111878 w 2764608"/>
                <a:gd name="connsiteY1" fmla="*/ 0 h 2548726"/>
                <a:gd name="connsiteX2" fmla="*/ 2764608 w 2764608"/>
                <a:gd name="connsiteY2" fmla="*/ 652730 h 2548726"/>
                <a:gd name="connsiteX3" fmla="*/ 2764608 w 2764608"/>
                <a:gd name="connsiteY3" fmla="*/ 1434805 h 2548726"/>
                <a:gd name="connsiteX4" fmla="*/ 2111878 w 2764608"/>
                <a:gd name="connsiteY4" fmla="*/ 2087535 h 2548726"/>
                <a:gd name="connsiteX5" fmla="*/ 1915333 w 2764608"/>
                <a:gd name="connsiteY5" fmla="*/ 2087535 h 2548726"/>
                <a:gd name="connsiteX6" fmla="*/ 2025468 w 2764608"/>
                <a:gd name="connsiteY6" fmla="*/ 2548726 h 2548726"/>
                <a:gd name="connsiteX7" fmla="*/ 1436563 w 2764608"/>
                <a:gd name="connsiteY7" fmla="*/ 2087535 h 2548726"/>
                <a:gd name="connsiteX8" fmla="*/ 652730 w 2764608"/>
                <a:gd name="connsiteY8" fmla="*/ 2087535 h 2548726"/>
                <a:gd name="connsiteX9" fmla="*/ 0 w 2764608"/>
                <a:gd name="connsiteY9" fmla="*/ 1434805 h 2548726"/>
                <a:gd name="connsiteX10" fmla="*/ 0 w 2764608"/>
                <a:gd name="connsiteY10" fmla="*/ 652730 h 2548726"/>
                <a:gd name="connsiteX11" fmla="*/ 652730 w 2764608"/>
                <a:gd name="connsiteY11" fmla="*/ 0 h 254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4608" h="2548726">
                  <a:moveTo>
                    <a:pt x="652730" y="0"/>
                  </a:moveTo>
                  <a:lnTo>
                    <a:pt x="2111878" y="0"/>
                  </a:lnTo>
                  <a:cubicBezTo>
                    <a:pt x="2472371" y="0"/>
                    <a:pt x="2764608" y="292237"/>
                    <a:pt x="2764608" y="652730"/>
                  </a:cubicBezTo>
                  <a:lnTo>
                    <a:pt x="2764608" y="1434805"/>
                  </a:lnTo>
                  <a:cubicBezTo>
                    <a:pt x="2764608" y="1795298"/>
                    <a:pt x="2472371" y="2087535"/>
                    <a:pt x="2111878" y="2087535"/>
                  </a:cubicBezTo>
                  <a:lnTo>
                    <a:pt x="1915333" y="2087535"/>
                  </a:lnTo>
                  <a:lnTo>
                    <a:pt x="2025468" y="2548726"/>
                  </a:lnTo>
                  <a:lnTo>
                    <a:pt x="1436563" y="2087535"/>
                  </a:lnTo>
                  <a:lnTo>
                    <a:pt x="652730" y="2087535"/>
                  </a:lnTo>
                  <a:cubicBezTo>
                    <a:pt x="292237" y="2087535"/>
                    <a:pt x="0" y="1795298"/>
                    <a:pt x="0" y="1434805"/>
                  </a:cubicBezTo>
                  <a:lnTo>
                    <a:pt x="0" y="652730"/>
                  </a:lnTo>
                  <a:cubicBezTo>
                    <a:pt x="0" y="292237"/>
                    <a:pt x="292237" y="0"/>
                    <a:pt x="652730" y="0"/>
                  </a:cubicBez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1035">
                <a:latin typeface="Arial" panose="020B0604020202020204" pitchFamily="34" charset="0"/>
                <a:ea typeface="黑体" panose="02010609060101010101" pitchFamily="49" charset="-122"/>
              </a:endParaRPr>
            </a:p>
          </p:txBody>
        </p:sp>
        <p:sp>
          <p:nvSpPr>
            <p:cNvPr id="14" name="任意多边形 13"/>
            <p:cNvSpPr/>
            <p:nvPr>
              <p:custDataLst>
                <p:tags r:id="rId4"/>
              </p:custDataLst>
            </p:nvPr>
          </p:nvSpPr>
          <p:spPr>
            <a:xfrm>
              <a:off x="860468" y="3385106"/>
              <a:ext cx="3107854" cy="2866864"/>
            </a:xfrm>
            <a:custGeom>
              <a:avLst/>
              <a:gdLst>
                <a:gd name="connsiteX0" fmla="*/ 652730 w 2764608"/>
                <a:gd name="connsiteY0" fmla="*/ 0 h 2548726"/>
                <a:gd name="connsiteX1" fmla="*/ 2111878 w 2764608"/>
                <a:gd name="connsiteY1" fmla="*/ 0 h 2548726"/>
                <a:gd name="connsiteX2" fmla="*/ 2764608 w 2764608"/>
                <a:gd name="connsiteY2" fmla="*/ 652730 h 2548726"/>
                <a:gd name="connsiteX3" fmla="*/ 2764608 w 2764608"/>
                <a:gd name="connsiteY3" fmla="*/ 1434805 h 2548726"/>
                <a:gd name="connsiteX4" fmla="*/ 2111878 w 2764608"/>
                <a:gd name="connsiteY4" fmla="*/ 2087535 h 2548726"/>
                <a:gd name="connsiteX5" fmla="*/ 1915333 w 2764608"/>
                <a:gd name="connsiteY5" fmla="*/ 2087535 h 2548726"/>
                <a:gd name="connsiteX6" fmla="*/ 2025468 w 2764608"/>
                <a:gd name="connsiteY6" fmla="*/ 2548726 h 2548726"/>
                <a:gd name="connsiteX7" fmla="*/ 1436563 w 2764608"/>
                <a:gd name="connsiteY7" fmla="*/ 2087535 h 2548726"/>
                <a:gd name="connsiteX8" fmla="*/ 652730 w 2764608"/>
                <a:gd name="connsiteY8" fmla="*/ 2087535 h 2548726"/>
                <a:gd name="connsiteX9" fmla="*/ 0 w 2764608"/>
                <a:gd name="connsiteY9" fmla="*/ 1434805 h 2548726"/>
                <a:gd name="connsiteX10" fmla="*/ 0 w 2764608"/>
                <a:gd name="connsiteY10" fmla="*/ 652730 h 2548726"/>
                <a:gd name="connsiteX11" fmla="*/ 652730 w 2764608"/>
                <a:gd name="connsiteY11" fmla="*/ 0 h 254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4608" h="2548726">
                  <a:moveTo>
                    <a:pt x="652730" y="0"/>
                  </a:moveTo>
                  <a:lnTo>
                    <a:pt x="2111878" y="0"/>
                  </a:lnTo>
                  <a:cubicBezTo>
                    <a:pt x="2472371" y="0"/>
                    <a:pt x="2764608" y="292237"/>
                    <a:pt x="2764608" y="652730"/>
                  </a:cubicBezTo>
                  <a:lnTo>
                    <a:pt x="2764608" y="1434805"/>
                  </a:lnTo>
                  <a:cubicBezTo>
                    <a:pt x="2764608" y="1795298"/>
                    <a:pt x="2472371" y="2087535"/>
                    <a:pt x="2111878" y="2087535"/>
                  </a:cubicBezTo>
                  <a:lnTo>
                    <a:pt x="1915333" y="2087535"/>
                  </a:lnTo>
                  <a:lnTo>
                    <a:pt x="2025468" y="2548726"/>
                  </a:lnTo>
                  <a:lnTo>
                    <a:pt x="1436563" y="2087535"/>
                  </a:lnTo>
                  <a:lnTo>
                    <a:pt x="652730" y="2087535"/>
                  </a:lnTo>
                  <a:cubicBezTo>
                    <a:pt x="292237" y="2087535"/>
                    <a:pt x="0" y="1795298"/>
                    <a:pt x="0" y="1434805"/>
                  </a:cubicBezTo>
                  <a:lnTo>
                    <a:pt x="0" y="652730"/>
                  </a:lnTo>
                  <a:cubicBezTo>
                    <a:pt x="0" y="292237"/>
                    <a:pt x="292237" y="0"/>
                    <a:pt x="652730"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6244" anchor="ctr">
              <a:normAutofit/>
            </a:bodyPr>
            <a:lstStyle/>
            <a:p>
              <a:pPr algn="ctr">
                <a:defRPr/>
              </a:pPr>
              <a:endParaRPr lang="zh-CN" altLang="en-US" sz="4400" dirty="0">
                <a:solidFill>
                  <a:srgbClr val="FFFFFF"/>
                </a:solidFill>
                <a:latin typeface="+mj-lt"/>
                <a:ea typeface="+mj-ea"/>
                <a:cs typeface="+mj-cs"/>
              </a:endParaRPr>
            </a:p>
          </p:txBody>
        </p:sp>
      </p:grpSp>
      <p:sp>
        <p:nvSpPr>
          <p:cNvPr id="2" name="Title 1"/>
          <p:cNvSpPr>
            <a:spLocks noGrp="1"/>
          </p:cNvSpPr>
          <p:nvPr>
            <p:ph type="title" hasCustomPrompt="1"/>
          </p:nvPr>
        </p:nvSpPr>
        <p:spPr>
          <a:xfrm>
            <a:off x="1899099" y="2486866"/>
            <a:ext cx="4087355" cy="2189363"/>
          </a:xfrm>
        </p:spPr>
        <p:txBody>
          <a:bodyPr>
            <a:normAutofit/>
          </a:bodyPr>
          <a:lstStyle>
            <a:lvl1pPr algn="ctr">
              <a:defRPr sz="6000">
                <a:solidFill>
                  <a:schemeClr val="bg1"/>
                </a:solidFill>
              </a:defRPr>
            </a:lvl1pPr>
          </a:lstStyle>
          <a:p>
            <a:r>
              <a:rPr lang="zh-CN" altLang="en-US" smtClean="0"/>
              <a:t>编辑标题</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629841" y="885600"/>
            <a:ext cx="3196800" cy="1600200"/>
          </a:xfrm>
        </p:spPr>
        <p:txBody>
          <a:bodyPr anchor="b">
            <a:normAutofit/>
          </a:bodyPr>
          <a:lstStyle>
            <a:lvl1pPr>
              <a:defRPr sz="40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4165200" y="878400"/>
            <a:ext cx="44784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487600"/>
            <a:ext cx="31968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矩形 6"/>
          <p:cNvSpPr/>
          <p:nvPr/>
        </p:nvSpPr>
        <p:spPr>
          <a:xfrm>
            <a:off x="0" y="0"/>
            <a:ext cx="9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628650" y="365126"/>
            <a:ext cx="7886700" cy="79200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2"/>
            </p:custDataLst>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矩形 6"/>
          <p:cNvSpPr/>
          <p:nvPr/>
        </p:nvSpPr>
        <p:spPr>
          <a:xfrm>
            <a:off x="0" y="0"/>
            <a:ext cx="316781" cy="6858000"/>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dirty="0">
              <a:latin typeface="Arial" panose="020B0604020202020204" pitchFamily="34" charset="0"/>
              <a:ea typeface="黑体" panose="02010609060101010101" pitchFamily="49" charset="-122"/>
            </a:endParaRPr>
          </a:p>
        </p:txBody>
      </p:sp>
      <p:sp>
        <p:nvSpPr>
          <p:cNvPr id="8" name="矩形 7"/>
          <p:cNvSpPr/>
          <p:nvPr/>
        </p:nvSpPr>
        <p:spPr>
          <a:xfrm>
            <a:off x="0" y="1181277"/>
            <a:ext cx="9144000" cy="421200"/>
          </a:xfrm>
          <a:prstGeom prst="rect">
            <a:avLst/>
          </a:prstGeom>
          <a:solidFill>
            <a:srgbClr val="E745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dirty="0">
              <a:latin typeface="Arial" panose="020B0604020202020204" pitchFamily="34" charset="0"/>
              <a:ea typeface="黑体" panose="02010609060101010101" pitchFamily="49" charset="-122"/>
            </a:endParaRPr>
          </a:p>
        </p:txBody>
      </p:sp>
      <p:sp>
        <p:nvSpPr>
          <p:cNvPr id="9" name="矩形 8"/>
          <p:cNvSpPr/>
          <p:nvPr/>
        </p:nvSpPr>
        <p:spPr>
          <a:xfrm>
            <a:off x="0" y="1181277"/>
            <a:ext cx="316781" cy="421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2800" b="1" kern="1200">
          <a:solidFill>
            <a:schemeClr val="accent1">
              <a:lumMod val="75000"/>
            </a:schemeClr>
          </a:solidFill>
          <a:latin typeface="+mj-lt"/>
          <a:ea typeface="+mj-ea"/>
          <a:cs typeface="+mj-cs"/>
        </a:defRPr>
      </a:lvl1pPr>
    </p:titleStyle>
    <p:bodyStyle>
      <a:lvl1pPr marL="360680" indent="-360680" algn="l" defTabSz="914400" rtl="0" eaLnBrk="1" latinLnBrk="0" hangingPunct="1">
        <a:lnSpc>
          <a:spcPct val="90000"/>
        </a:lnSpc>
        <a:spcBef>
          <a:spcPts val="1000"/>
        </a:spcBef>
        <a:buClr>
          <a:schemeClr val="accent1">
            <a:lumMod val="75000"/>
          </a:schemeClr>
        </a:buClr>
        <a:buFont typeface="Wingdings 2" pitchFamily="18" charset="2"/>
        <a:buChar char="Ì"/>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123</a:t>
            </a:r>
            <a:r>
              <a:rPr lang="zh-CN" altLang="en-US" dirty="0" smtClean="0"/>
              <a:t>法则和</a:t>
            </a:r>
            <a:r>
              <a:rPr lang="en-US" altLang="zh-CN" dirty="0" smtClean="0"/>
              <a:t>2B</a:t>
            </a:r>
            <a:r>
              <a:rPr lang="zh-CN" altLang="en-US" dirty="0" smtClean="0"/>
              <a:t>法则</a:t>
            </a:r>
            <a:endParaRPr lang="zh-CN" altLang="en-US" dirty="0"/>
          </a:p>
        </p:txBody>
      </p:sp>
      <p:sp>
        <p:nvSpPr>
          <p:cNvPr id="3" name="副标题 2"/>
          <p:cNvSpPr>
            <a:spLocks noGrp="1"/>
          </p:cNvSpPr>
          <p:nvPr>
            <p:ph type="subTitle" idx="1"/>
          </p:nvPr>
        </p:nvSpPr>
        <p:spPr/>
        <p:txBody>
          <a:bodyPr/>
          <a:lstStyle/>
          <a:p>
            <a:r>
              <a:rPr lang="zh-CN" altLang="zh-CN" dirty="0"/>
              <a:t>乾坤</a:t>
            </a:r>
            <a:endParaRPr lang="zh-CN" altLang="zh-CN"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5249" y="1922746"/>
            <a:ext cx="7408333" cy="3450696"/>
          </a:xfrm>
        </p:spPr>
        <p:txBody>
          <a:bodyPr/>
          <a:lstStyle/>
          <a:p>
            <a:r>
              <a:rPr lang="zh-CN" altLang="zh-CN" b="1" dirty="0"/>
              <a:t>在上升趋势中，价格已经穿越先前的高价，稍后又跌破先前的高点下方，立即开设空头头寸，止损价位设在先前的高点稍上方；</a:t>
            </a:r>
            <a:endParaRPr lang="zh-CN" altLang="zh-CN" dirty="0"/>
          </a:p>
          <a:p>
            <a:endParaRPr lang="zh-CN" altLang="en-US" dirty="0"/>
          </a:p>
        </p:txBody>
      </p:sp>
      <p:sp>
        <p:nvSpPr>
          <p:cNvPr id="3" name="标题 2"/>
          <p:cNvSpPr>
            <a:spLocks noGrp="1"/>
          </p:cNvSpPr>
          <p:nvPr>
            <p:ph type="title"/>
          </p:nvPr>
        </p:nvSpPr>
        <p:spPr/>
        <p:txBody>
          <a:bodyPr/>
          <a:lstStyle/>
          <a:p>
            <a:r>
              <a:rPr lang="zh-CN" altLang="zh-CN" b="1" dirty="0"/>
              <a:t>运用</a:t>
            </a:r>
            <a:r>
              <a:rPr lang="en-US" altLang="zh-CN" b="1" dirty="0"/>
              <a:t>2B</a:t>
            </a:r>
            <a:r>
              <a:rPr lang="zh-CN" altLang="zh-CN" b="1" dirty="0"/>
              <a:t>法则</a:t>
            </a:r>
            <a:endParaRPr lang="zh-CN" altLang="en-US" dirty="0"/>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59632" y="3284984"/>
            <a:ext cx="6105525" cy="357301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1844824"/>
            <a:ext cx="7408333" cy="3450696"/>
          </a:xfrm>
        </p:spPr>
        <p:txBody>
          <a:bodyPr/>
          <a:lstStyle/>
          <a:p>
            <a:r>
              <a:rPr lang="zh-CN" altLang="zh-CN" b="1" dirty="0"/>
              <a:t>在下降趋势中，价格已经穿越先前的低价，稍后又涨回先前的低点上方，立即开设多头头寸，止损价位设在先前的低点稍下方。</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smtClean="0"/>
              <a:t>运用</a:t>
            </a:r>
            <a:r>
              <a:rPr lang="en-US" altLang="zh-CN" dirty="0" smtClean="0"/>
              <a:t>2B</a:t>
            </a:r>
            <a:r>
              <a:rPr lang="zh-CN" altLang="en-US" dirty="0" smtClean="0"/>
              <a:t>法则</a:t>
            </a:r>
            <a:endParaRPr lang="zh-CN" altLang="en-US" dirty="0"/>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3284984"/>
            <a:ext cx="6105525" cy="316306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1631644"/>
            <a:ext cx="7408333" cy="3450696"/>
          </a:xfrm>
        </p:spPr>
        <p:txBody>
          <a:bodyPr/>
          <a:lstStyle/>
          <a:p>
            <a:r>
              <a:rPr lang="zh-CN" altLang="zh-CN" b="1" dirty="0"/>
              <a:t>（</a:t>
            </a:r>
            <a:r>
              <a:rPr lang="en-US" altLang="zh-CN" b="1" dirty="0"/>
              <a:t>3</a:t>
            </a:r>
            <a:r>
              <a:rPr lang="zh-CN" altLang="zh-CN" b="1" dirty="0"/>
              <a:t>）如果之后又发生符合</a:t>
            </a:r>
            <a:r>
              <a:rPr lang="en-US" altLang="zh-CN" b="1" dirty="0"/>
              <a:t>123</a:t>
            </a:r>
            <a:r>
              <a:rPr lang="zh-CN" altLang="zh-CN" b="1" dirty="0"/>
              <a:t>法则的情况，结合</a:t>
            </a:r>
            <a:r>
              <a:rPr lang="en-US" altLang="zh-CN" b="1" dirty="0"/>
              <a:t>123</a:t>
            </a:r>
            <a:r>
              <a:rPr lang="zh-CN" altLang="zh-CN" b="1" dirty="0"/>
              <a:t>的操作方法追加头寸，原先头寸的止盈价和追加头寸的止损价共同放在前低点稍上方。（或前高点稍下方）。</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smtClean="0"/>
              <a:t>123</a:t>
            </a:r>
            <a:r>
              <a:rPr lang="zh-CN" altLang="en-US" dirty="0" smtClean="0"/>
              <a:t>与</a:t>
            </a:r>
            <a:r>
              <a:rPr lang="en-US" altLang="zh-CN" dirty="0" smtClean="0"/>
              <a:t>2B</a:t>
            </a:r>
            <a:r>
              <a:rPr lang="zh-CN" altLang="en-US" dirty="0" smtClean="0"/>
              <a:t>法则</a:t>
            </a:r>
            <a:endParaRPr lang="zh-CN" altLang="en-US" dirty="0"/>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736" y="2852936"/>
            <a:ext cx="6105525" cy="36671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123</a:t>
            </a:r>
            <a:r>
              <a:rPr lang="zh-CN" altLang="en-US" dirty="0" smtClean="0"/>
              <a:t>与</a:t>
            </a:r>
            <a:r>
              <a:rPr lang="en-US" altLang="zh-CN" dirty="0" smtClean="0"/>
              <a:t>2B</a:t>
            </a:r>
            <a:r>
              <a:rPr lang="zh-CN" altLang="en-US" dirty="0" smtClean="0"/>
              <a:t>法则</a:t>
            </a:r>
            <a:endParaRPr lang="zh-CN" altLang="en-US" dirty="0"/>
          </a:p>
        </p:txBody>
      </p:sp>
      <p:pic>
        <p:nvPicPr>
          <p:cNvPr id="1126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702936" y="2674938"/>
            <a:ext cx="5746065" cy="34512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1</a:t>
            </a:r>
            <a:r>
              <a:rPr lang="zh-CN" altLang="en-US" dirty="0" smtClean="0"/>
              <a:t>，高低点出现分形</a:t>
            </a:r>
            <a:endParaRPr lang="en-US" altLang="zh-CN" dirty="0" smtClean="0"/>
          </a:p>
          <a:p>
            <a:r>
              <a:rPr lang="en-US" altLang="zh-CN" dirty="0" smtClean="0"/>
              <a:t>2</a:t>
            </a:r>
            <a:r>
              <a:rPr lang="zh-CN" altLang="en-US" dirty="0" smtClean="0"/>
              <a:t>，</a:t>
            </a:r>
            <a:r>
              <a:rPr lang="en-US" altLang="zh-CN" dirty="0" smtClean="0"/>
              <a:t>RSI</a:t>
            </a:r>
            <a:r>
              <a:rPr lang="zh-CN" altLang="en-US" dirty="0" smtClean="0"/>
              <a:t>进入超买超卖或出现背离</a:t>
            </a:r>
            <a:endParaRPr lang="en-US" altLang="zh-CN" dirty="0" smtClean="0"/>
          </a:p>
          <a:p>
            <a:r>
              <a:rPr lang="en-US" altLang="zh-CN" dirty="0" smtClean="0"/>
              <a:t>3</a:t>
            </a:r>
            <a:r>
              <a:rPr lang="zh-CN" altLang="en-US" dirty="0" smtClean="0"/>
              <a:t>，移动均线附近出现</a:t>
            </a:r>
            <a:r>
              <a:rPr lang="en-US" altLang="zh-CN" dirty="0" smtClean="0"/>
              <a:t>M</a:t>
            </a:r>
            <a:r>
              <a:rPr lang="zh-CN" altLang="en-US" dirty="0" smtClean="0"/>
              <a:t>头或</a:t>
            </a:r>
            <a:r>
              <a:rPr lang="en-US" altLang="zh-CN" dirty="0" smtClean="0"/>
              <a:t>W</a:t>
            </a:r>
            <a:r>
              <a:rPr lang="zh-CN" altLang="en-US" dirty="0" smtClean="0"/>
              <a:t>底</a:t>
            </a:r>
            <a:endParaRPr lang="en-US" altLang="zh-CN" dirty="0" smtClean="0"/>
          </a:p>
          <a:p>
            <a:r>
              <a:rPr lang="en-US" altLang="zh-CN" dirty="0" smtClean="0"/>
              <a:t>4</a:t>
            </a:r>
            <a:r>
              <a:rPr lang="zh-CN" altLang="en-US" dirty="0" smtClean="0"/>
              <a:t>，</a:t>
            </a:r>
            <a:r>
              <a:rPr lang="en-US" altLang="zh-CN" dirty="0" smtClean="0"/>
              <a:t>MACD</a:t>
            </a:r>
            <a:r>
              <a:rPr lang="zh-CN" altLang="en-US" dirty="0" smtClean="0"/>
              <a:t>出现背离</a:t>
            </a:r>
            <a:endParaRPr lang="en-US" altLang="zh-CN" dirty="0" smtClean="0"/>
          </a:p>
          <a:p>
            <a:r>
              <a:rPr lang="en-US" altLang="zh-CN" dirty="0" smtClean="0"/>
              <a:t>5</a:t>
            </a:r>
            <a:r>
              <a:rPr lang="zh-CN" altLang="en-US" dirty="0" smtClean="0"/>
              <a:t>，</a:t>
            </a:r>
            <a:r>
              <a:rPr lang="en-US" altLang="zh-CN" dirty="0" smtClean="0"/>
              <a:t>V</a:t>
            </a:r>
            <a:r>
              <a:rPr lang="zh-CN" altLang="en-US" dirty="0" smtClean="0"/>
              <a:t>形的情况下很容易出现</a:t>
            </a:r>
            <a:r>
              <a:rPr lang="en-US" altLang="zh-CN" dirty="0" smtClean="0"/>
              <a:t>2</a:t>
            </a:r>
            <a:r>
              <a:rPr lang="zh-CN" altLang="en-US" dirty="0" smtClean="0"/>
              <a:t>形态</a:t>
            </a:r>
            <a:endParaRPr lang="en-US" altLang="zh-CN" dirty="0" smtClean="0"/>
          </a:p>
          <a:p>
            <a:endParaRPr lang="zh-CN" altLang="en-US" dirty="0"/>
          </a:p>
        </p:txBody>
      </p:sp>
      <p:sp>
        <p:nvSpPr>
          <p:cNvPr id="3" name="标题 2"/>
          <p:cNvSpPr>
            <a:spLocks noGrp="1"/>
          </p:cNvSpPr>
          <p:nvPr>
            <p:ph type="title"/>
          </p:nvPr>
        </p:nvSpPr>
        <p:spPr/>
        <p:txBody>
          <a:bodyPr>
            <a:normAutofit/>
          </a:bodyPr>
          <a:lstStyle/>
          <a:p>
            <a:r>
              <a:rPr lang="zh-CN" altLang="en-US" dirty="0" smtClean="0"/>
              <a:t>总结</a:t>
            </a:r>
            <a:endParaRPr lang="zh-CN" altLang="en-US" dirty="0"/>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洛氏霍克交易法</a:t>
            </a:r>
            <a:endParaRPr lang="en-US" altLang="zh-CN" dirty="0" smtClean="0"/>
          </a:p>
          <a:p>
            <a:r>
              <a:rPr lang="en-US" altLang="zh-CN" dirty="0"/>
              <a:t>Joe Ross</a:t>
            </a:r>
            <a:r>
              <a:rPr lang="zh-CN" altLang="en-US" dirty="0"/>
              <a:t>先生帮助交易者的理念是：</a:t>
            </a:r>
            <a:endParaRPr lang="zh-CN" altLang="en-US" dirty="0"/>
          </a:p>
          <a:p>
            <a:r>
              <a:rPr lang="zh-CN" altLang="en-US" dirty="0"/>
              <a:t>告诉他们交易真相</a:t>
            </a:r>
            <a:r>
              <a:rPr lang="en-US" altLang="zh-CN" dirty="0"/>
              <a:t>——</a:t>
            </a:r>
            <a:r>
              <a:rPr lang="zh-CN" altLang="en-US" dirty="0"/>
              <a:t>让他们知道如何交易。</a:t>
            </a:r>
            <a:endParaRPr lang="zh-CN" altLang="en-US" dirty="0"/>
          </a:p>
          <a:p>
            <a:r>
              <a:rPr lang="zh-CN" altLang="en-US" dirty="0"/>
              <a:t>教会他们一种方法</a:t>
            </a:r>
            <a:r>
              <a:rPr lang="en-US" altLang="zh-CN" dirty="0"/>
              <a:t>——</a:t>
            </a:r>
            <a:r>
              <a:rPr lang="zh-CN" altLang="en-US" dirty="0"/>
              <a:t>让他们边学习边盈利。成功的交易者不是一朝一夕能做到的，需要持之以恒地努力。</a:t>
            </a:r>
            <a:endParaRPr lang="zh-CN" altLang="en-US" dirty="0"/>
          </a:p>
          <a:p>
            <a:r>
              <a:rPr lang="zh-CN" altLang="en-US" dirty="0"/>
              <a:t>传授他们一套思想</a:t>
            </a:r>
            <a:r>
              <a:rPr lang="en-US" altLang="zh-CN" dirty="0"/>
              <a:t>——</a:t>
            </a:r>
            <a:r>
              <a:rPr lang="zh-CN" altLang="en-US" dirty="0"/>
              <a:t>让他们能够举一反三、活学活用学到的知识。交易方法和策略要适合自己，简单复制他人方法的最终结果只能是失败。</a:t>
            </a:r>
            <a:endParaRPr lang="zh-CN" altLang="en-US" dirty="0"/>
          </a:p>
          <a:p>
            <a:pPr marL="0" indent="0">
              <a:buNone/>
            </a:pPr>
            <a:br>
              <a:rPr lang="zh-CN" altLang="en-US" dirty="0"/>
            </a:br>
            <a:endParaRPr lang="en-US" altLang="zh-CN" dirty="0" smtClean="0"/>
          </a:p>
        </p:txBody>
      </p:sp>
      <p:sp>
        <p:nvSpPr>
          <p:cNvPr id="3" name="标题 2"/>
          <p:cNvSpPr>
            <a:spLocks noGrp="1"/>
          </p:cNvSpPr>
          <p:nvPr>
            <p:ph type="title"/>
          </p:nvPr>
        </p:nvSpPr>
        <p:spPr/>
        <p:txBody>
          <a:bodyPr>
            <a:normAutofit/>
          </a:bodyPr>
          <a:lstStyle/>
          <a:p>
            <a:r>
              <a:rPr lang="zh-CN" altLang="en-US" dirty="0" smtClean="0"/>
              <a:t>总结</a:t>
            </a:r>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1</a:t>
            </a:r>
            <a:r>
              <a:rPr lang="zh-CN" altLang="en-US" dirty="0" smtClean="0"/>
              <a:t>趋势线被突破</a:t>
            </a:r>
            <a:endParaRPr lang="zh-CN" altLang="en-US" dirty="0"/>
          </a:p>
        </p:txBody>
      </p:sp>
      <p:sp>
        <p:nvSpPr>
          <p:cNvPr id="2" name="标题 1"/>
          <p:cNvSpPr>
            <a:spLocks noGrp="1"/>
          </p:cNvSpPr>
          <p:nvPr>
            <p:ph type="title"/>
          </p:nvPr>
        </p:nvSpPr>
        <p:spPr/>
        <p:txBody>
          <a:bodyPr/>
          <a:lstStyle/>
          <a:p>
            <a:r>
              <a:rPr lang="en-US" altLang="zh-CN" dirty="0" smtClean="0"/>
              <a:t>123</a:t>
            </a:r>
            <a:r>
              <a:rPr lang="zh-CN" altLang="en-US" dirty="0" smtClean="0"/>
              <a:t>法则</a:t>
            </a:r>
            <a:r>
              <a:rPr lang="en-US" altLang="zh-CN" dirty="0" smtClean="0"/>
              <a:t>1</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720" y="3320392"/>
            <a:ext cx="5286375" cy="31718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en-US" altLang="zh-CN" b="1" dirty="0" smtClean="0"/>
              <a:t>2</a:t>
            </a:r>
            <a:r>
              <a:rPr lang="zh-CN" altLang="zh-CN" b="1" dirty="0" smtClean="0"/>
              <a:t>上升</a:t>
            </a:r>
            <a:r>
              <a:rPr lang="zh-CN" altLang="zh-CN" b="1" dirty="0"/>
              <a:t>趋势不再创新高</a:t>
            </a:r>
            <a:r>
              <a:rPr lang="zh-CN" altLang="zh-CN" b="1" dirty="0" smtClean="0"/>
              <a:t>，或</a:t>
            </a:r>
            <a:r>
              <a:rPr lang="zh-CN" altLang="zh-CN" b="1" dirty="0"/>
              <a:t>下降趋势不再创新低；</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smtClean="0"/>
              <a:t>123</a:t>
            </a:r>
            <a:r>
              <a:rPr lang="zh-CN" altLang="en-US" dirty="0" smtClean="0"/>
              <a:t>法则</a:t>
            </a:r>
            <a:r>
              <a:rPr lang="en-US" altLang="zh-CN" dirty="0" smtClean="0"/>
              <a:t>2</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9237" y="3212976"/>
            <a:ext cx="6105525" cy="35010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lvl="0" indent="0">
              <a:buNone/>
            </a:pPr>
            <a:r>
              <a:rPr lang="en-US" altLang="zh-CN" b="1" dirty="0" smtClean="0"/>
              <a:t>3</a:t>
            </a:r>
            <a:r>
              <a:rPr lang="zh-CN" altLang="zh-CN" b="1" dirty="0" smtClean="0"/>
              <a:t>在</a:t>
            </a:r>
            <a:r>
              <a:rPr lang="zh-CN" altLang="zh-CN" b="1" dirty="0"/>
              <a:t>上升趋势中，价格向下穿越先前的短期回档低点，</a:t>
            </a:r>
            <a:endParaRPr lang="zh-CN" altLang="zh-CN" dirty="0"/>
          </a:p>
          <a:p>
            <a:pPr marL="0" indent="0">
              <a:buNone/>
            </a:pPr>
            <a:r>
              <a:rPr lang="zh-CN" altLang="zh-CN" b="1" dirty="0"/>
              <a:t>或在下降趋势中，价格向上穿越先前的短期反弹高点。</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smtClean="0"/>
              <a:t>123</a:t>
            </a:r>
            <a:r>
              <a:rPr lang="zh-CN" altLang="en-US" dirty="0" smtClean="0"/>
              <a:t>法则</a:t>
            </a:r>
            <a:r>
              <a:rPr lang="en-US" altLang="zh-CN" dirty="0" smtClean="0"/>
              <a:t>3</a:t>
            </a:r>
            <a:endParaRPr lang="zh-CN" alt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3789040"/>
            <a:ext cx="4464496" cy="2681483"/>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89041"/>
            <a:ext cx="4438240" cy="272346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123</a:t>
            </a:r>
            <a:r>
              <a:rPr lang="zh-CN" altLang="zh-CN" b="1" dirty="0"/>
              <a:t>法则相当于道氏理论对趋势发生转变的定义，注意其中第</a:t>
            </a:r>
            <a:r>
              <a:rPr lang="en-US" altLang="zh-CN" b="1" dirty="0"/>
              <a:t>2</a:t>
            </a:r>
            <a:r>
              <a:rPr lang="zh-CN" altLang="zh-CN" b="1" dirty="0"/>
              <a:t>点，有的时候价格会出现短暂的假突破（新高或者新低），但很快会回到前高以下（前低以上），因此还可以和</a:t>
            </a:r>
            <a:r>
              <a:rPr lang="en-US" altLang="zh-CN" b="1" dirty="0"/>
              <a:t>2B</a:t>
            </a:r>
            <a:r>
              <a:rPr lang="zh-CN" altLang="zh-CN" b="1" dirty="0"/>
              <a:t>法则相结合。</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smtClean="0"/>
              <a:t>123</a:t>
            </a:r>
            <a:r>
              <a:rPr lang="zh-CN" altLang="en-US" dirty="0" smtClean="0"/>
              <a:t>法则总结</a:t>
            </a:r>
            <a:endParaRPr lang="zh-CN" altLang="en-US"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t>在上升趋势中，如果价格已经穿越先前的高价而未能持续挺升，稍后又跌破先前的高点，则趋势很可能会发生反转</a:t>
            </a:r>
            <a:r>
              <a:rPr lang="zh-CN" altLang="zh-CN" b="1" dirty="0" smtClean="0"/>
              <a:t>；</a:t>
            </a:r>
            <a:endParaRPr lang="en-US" altLang="zh-CN" b="1" dirty="0" smtClean="0"/>
          </a:p>
          <a:p>
            <a:endParaRPr lang="en-US" altLang="zh-CN" b="1" dirty="0"/>
          </a:p>
          <a:p>
            <a:r>
              <a:rPr lang="zh-CN" altLang="zh-CN" b="1" dirty="0"/>
              <a:t>在下降趋势中，如果价格已经穿越先前的低价而未能持续下跌，稍后又涨回先前的低点，则趋势很可能会发生反转。</a:t>
            </a:r>
            <a:endParaRPr lang="zh-CN" altLang="zh-CN" dirty="0"/>
          </a:p>
          <a:p>
            <a:endParaRPr lang="zh-CN" altLang="zh-CN" dirty="0"/>
          </a:p>
          <a:p>
            <a:endParaRPr lang="zh-CN" altLang="en-US" dirty="0"/>
          </a:p>
        </p:txBody>
      </p:sp>
      <p:sp>
        <p:nvSpPr>
          <p:cNvPr id="3" name="标题 2"/>
          <p:cNvSpPr>
            <a:spLocks noGrp="1"/>
          </p:cNvSpPr>
          <p:nvPr>
            <p:ph type="title"/>
          </p:nvPr>
        </p:nvSpPr>
        <p:spPr/>
        <p:txBody>
          <a:bodyPr/>
          <a:lstStyle/>
          <a:p>
            <a:r>
              <a:rPr lang="en-US" altLang="zh-CN" dirty="0" smtClean="0"/>
              <a:t>2B</a:t>
            </a:r>
            <a:r>
              <a:rPr lang="zh-CN" altLang="en-US" dirty="0" smtClean="0"/>
              <a:t>法则</a:t>
            </a:r>
            <a:endParaRPr lang="zh-CN" alt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a:t>
            </a:r>
            <a:r>
              <a:rPr lang="zh-CN" altLang="en-US" dirty="0" smtClean="0"/>
              <a:t>法则</a:t>
            </a:r>
            <a:endParaRPr lang="zh-CN" altLang="en-US" dirty="0"/>
          </a:p>
        </p:txBody>
      </p:sp>
      <p:pic>
        <p:nvPicPr>
          <p:cNvPr id="512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39552" y="2276872"/>
            <a:ext cx="5746065" cy="345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915816" y="5877272"/>
            <a:ext cx="4572000" cy="923330"/>
          </a:xfrm>
          <a:prstGeom prst="rect">
            <a:avLst/>
          </a:prstGeom>
        </p:spPr>
        <p:txBody>
          <a:bodyPr>
            <a:spAutoFit/>
          </a:bodyPr>
          <a:lstStyle/>
          <a:p>
            <a:r>
              <a:rPr lang="zh-CN" altLang="zh-CN" b="1" dirty="0"/>
              <a:t>这两个法则不论是中长线的趋势中还是短线当日交易中都可以加以运用。</a:t>
            </a:r>
            <a:endParaRPr lang="zh-CN" altLang="zh-CN" dirty="0"/>
          </a:p>
          <a:p>
            <a:r>
              <a:rPr lang="en-US" altLang="zh-CN" b="1" dirty="0"/>
              <a:t> </a:t>
            </a:r>
            <a:endParaRPr lang="zh-CN" altLang="zh-CN" dirty="0"/>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t>当上升中出现法则中第</a:t>
            </a:r>
            <a:r>
              <a:rPr lang="en-US" altLang="zh-CN" b="1" dirty="0"/>
              <a:t>3</a:t>
            </a:r>
            <a:r>
              <a:rPr lang="zh-CN" altLang="zh-CN" b="1" dirty="0"/>
              <a:t>条，开立空头头寸，止损价位设在前低点稍上方； </a:t>
            </a:r>
            <a:endParaRPr lang="zh-CN" altLang="zh-CN" dirty="0"/>
          </a:p>
          <a:p>
            <a:endParaRPr lang="zh-CN" altLang="en-US" dirty="0"/>
          </a:p>
        </p:txBody>
      </p:sp>
      <p:sp>
        <p:nvSpPr>
          <p:cNvPr id="3" name="标题 2"/>
          <p:cNvSpPr>
            <a:spLocks noGrp="1"/>
          </p:cNvSpPr>
          <p:nvPr>
            <p:ph type="title"/>
          </p:nvPr>
        </p:nvSpPr>
        <p:spPr/>
        <p:txBody>
          <a:bodyPr/>
          <a:lstStyle/>
          <a:p>
            <a:r>
              <a:rPr lang="zh-CN" altLang="en-US" dirty="0" smtClean="0"/>
              <a:t>运用</a:t>
            </a:r>
            <a:r>
              <a:rPr lang="en-US" altLang="zh-CN" dirty="0" smtClean="0"/>
              <a:t>123</a:t>
            </a:r>
            <a:r>
              <a:rPr lang="zh-CN" altLang="en-US" dirty="0" smtClean="0"/>
              <a:t>法则（</a:t>
            </a:r>
            <a:r>
              <a:rPr lang="en-US" altLang="zh-CN" dirty="0" smtClean="0"/>
              <a:t>1</a:t>
            </a:r>
            <a:r>
              <a:rPr lang="zh-CN" altLang="en-US" dirty="0" smtClean="0"/>
              <a:t>）</a:t>
            </a:r>
            <a:endParaRPr lang="zh-CN" altLang="en-US" dirty="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3501008"/>
            <a:ext cx="6105525" cy="309106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t> </a:t>
            </a:r>
            <a:r>
              <a:rPr lang="zh-CN" altLang="zh-CN" b="1" dirty="0"/>
              <a:t>在下降中出现法则中第</a:t>
            </a:r>
            <a:r>
              <a:rPr lang="en-US" altLang="zh-CN" b="1" dirty="0"/>
              <a:t>3</a:t>
            </a:r>
            <a:r>
              <a:rPr lang="zh-CN" altLang="zh-CN" b="1" dirty="0"/>
              <a:t>条，开立多头头寸，止损价位设在前高点稍下方</a:t>
            </a:r>
            <a:r>
              <a:rPr lang="zh-CN" altLang="zh-CN" b="1" dirty="0" smtClean="0"/>
              <a:t>。</a:t>
            </a:r>
            <a:endParaRPr lang="en-US" altLang="zh-CN" b="1" dirty="0" smtClean="0"/>
          </a:p>
          <a:p>
            <a:endParaRPr lang="zh-CN" altLang="en-US" dirty="0"/>
          </a:p>
        </p:txBody>
      </p:sp>
      <p:sp>
        <p:nvSpPr>
          <p:cNvPr id="3" name="标题 2"/>
          <p:cNvSpPr>
            <a:spLocks noGrp="1"/>
          </p:cNvSpPr>
          <p:nvPr>
            <p:ph type="title"/>
          </p:nvPr>
        </p:nvSpPr>
        <p:spPr/>
        <p:txBody>
          <a:bodyPr/>
          <a:lstStyle/>
          <a:p>
            <a:r>
              <a:rPr lang="zh-CN" altLang="en-US" dirty="0" smtClean="0"/>
              <a:t>运用</a:t>
            </a:r>
            <a:r>
              <a:rPr lang="en-US" altLang="zh-CN" dirty="0" smtClean="0"/>
              <a:t>123</a:t>
            </a:r>
            <a:r>
              <a:rPr lang="zh-CN" altLang="en-US" dirty="0" smtClean="0"/>
              <a:t>法则（</a:t>
            </a:r>
            <a:r>
              <a:rPr lang="en-US" altLang="zh-CN" dirty="0" smtClean="0"/>
              <a:t>2</a:t>
            </a:r>
            <a:r>
              <a:rPr lang="zh-CN" altLang="en-US" dirty="0" smtClean="0"/>
              <a:t>）</a:t>
            </a:r>
            <a:endParaRPr lang="zh-CN" altLang="en-US"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7704" y="3501008"/>
            <a:ext cx="5976664" cy="32350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tags/tag1.xml><?xml version="1.0" encoding="utf-8"?>
<p:tagLst xmlns:p="http://schemas.openxmlformats.org/presentationml/2006/main">
  <p:tag name="MH" val="20150924155450"/>
  <p:tag name="MH_LIBRARY" val="GRAPHIC"/>
  <p:tag name="MH_ORDER" val="Rectangle 4"/>
</p:tagLst>
</file>

<file path=ppt/tags/tag10.xml><?xml version="1.0" encoding="utf-8"?>
<p:tagLst xmlns:p="http://schemas.openxmlformats.org/presentationml/2006/main">
  <p:tag name="KSO_WM_SLIDE_MODEL_TYPE" val="cover"/>
  <p:tag name="KSO_WM_TEMPLATE_CATEGORY" val="custom"/>
  <p:tag name="KSO_WM_TEMPLATE_INDEX" val="674"/>
</p:tagLst>
</file>

<file path=ppt/tags/tag11.xml><?xml version="1.0" encoding="utf-8"?>
<p:tagLst xmlns:p="http://schemas.openxmlformats.org/presentationml/2006/main">
  <p:tag name="KSO_WM_TEMPLATE_CATEGORY" val="custom"/>
  <p:tag name="KSO_WM_TEMPLATE_INDEX" val="674"/>
</p:tagLst>
</file>

<file path=ppt/tags/tag12.xml><?xml version="1.0" encoding="utf-8"?>
<p:tagLst xmlns:p="http://schemas.openxmlformats.org/presentationml/2006/main">
  <p:tag name="KSO_WM_TEMPLATE_CATEGORY" val="custom"/>
  <p:tag name="KSO_WM_TEMPLATE_INDEX" val="674"/>
</p:tagLst>
</file>

<file path=ppt/tags/tag13.xml><?xml version="1.0" encoding="utf-8"?>
<p:tagLst xmlns:p="http://schemas.openxmlformats.org/presentationml/2006/main">
  <p:tag name="KSO_WM_TEMPLATE_CATEGORY" val="custom"/>
  <p:tag name="KSO_WM_TEMPLATE_INDEX" val="674"/>
</p:tagLst>
</file>

<file path=ppt/tags/tag14.xml><?xml version="1.0" encoding="utf-8"?>
<p:tagLst xmlns:p="http://schemas.openxmlformats.org/presentationml/2006/main">
  <p:tag name="KSO_WM_TEMPLATE_CATEGORY" val="custom"/>
  <p:tag name="KSO_WM_TEMPLATE_INDEX" val="674"/>
</p:tagLst>
</file>

<file path=ppt/tags/tag15.xml><?xml version="1.0" encoding="utf-8"?>
<p:tagLst xmlns:p="http://schemas.openxmlformats.org/presentationml/2006/main">
  <p:tag name="KSO_WM_TEMPLATE_CATEGORY" val="custom"/>
  <p:tag name="KSO_WM_TEMPLATE_INDEX" val="674"/>
</p:tagLst>
</file>

<file path=ppt/tags/tag16.xml><?xml version="1.0" encoding="utf-8"?>
<p:tagLst xmlns:p="http://schemas.openxmlformats.org/presentationml/2006/main">
  <p:tag name="KSO_WM_TEMPLATE_CATEGORY" val="custom"/>
  <p:tag name="KSO_WM_TEMPLATE_INDEX" val="674"/>
</p:tagLst>
</file>

<file path=ppt/tags/tag17.xml><?xml version="1.0" encoding="utf-8"?>
<p:tagLst xmlns:p="http://schemas.openxmlformats.org/presentationml/2006/main">
  <p:tag name="KSO_WM_TEMPLATE_CATEGORY" val="custom"/>
  <p:tag name="KSO_WM_TEMPLATE_INDEX" val="674"/>
</p:tagLst>
</file>

<file path=ppt/tags/tag18.xml><?xml version="1.0" encoding="utf-8"?>
<p:tagLst xmlns:p="http://schemas.openxmlformats.org/presentationml/2006/main">
  <p:tag name="KSO_WM_TEMPLATE_CATEGORY" val="custom"/>
  <p:tag name="KSO_WM_TEMPLATE_INDEX" val="674"/>
</p:tagLst>
</file>

<file path=ppt/tags/tag19.xml><?xml version="1.0" encoding="utf-8"?>
<p:tagLst xmlns:p="http://schemas.openxmlformats.org/presentationml/2006/main">
  <p:tag name="KSO_WM_TEMPLATE_CATEGORY" val="custom"/>
  <p:tag name="KSO_WM_TEMPLATE_INDEX" val="674"/>
</p:tagLst>
</file>

<file path=ppt/tags/tag2.xml><?xml version="1.0" encoding="utf-8"?>
<p:tagLst xmlns:p="http://schemas.openxmlformats.org/presentationml/2006/main">
  <p:tag name="MH" val="20150924155450"/>
  <p:tag name="MH_LIBRARY" val="GRAPHIC"/>
  <p:tag name="MH_ORDER" val="Straight Connector 5"/>
</p:tagLst>
</file>

<file path=ppt/tags/tag20.xml><?xml version="1.0" encoding="utf-8"?>
<p:tagLst xmlns:p="http://schemas.openxmlformats.org/presentationml/2006/main">
  <p:tag name="KSO_WM_TEMPLATE_CATEGORY" val="custom"/>
  <p:tag name="KSO_WM_TEMPLATE_INDEX" val="674"/>
</p:tagLst>
</file>

<file path=ppt/tags/tag21.xml><?xml version="1.0" encoding="utf-8"?>
<p:tagLst xmlns:p="http://schemas.openxmlformats.org/presentationml/2006/main">
  <p:tag name="KSO_WM_TEMPLATE_CATEGORY" val="custom"/>
  <p:tag name="KSO_WM_TEMPLATE_INDEX" val="674"/>
</p:tagLst>
</file>

<file path=ppt/tags/tag22.xml><?xml version="1.0" encoding="utf-8"?>
<p:tagLst xmlns:p="http://schemas.openxmlformats.org/presentationml/2006/main">
  <p:tag name="KSO_WM_TEMPLATE_CATEGORY" val="custom"/>
  <p:tag name="KSO_WM_TEMPLATE_INDEX" val="674"/>
</p:tagLst>
</file>

<file path=ppt/tags/tag23.xml><?xml version="1.0" encoding="utf-8"?>
<p:tagLst xmlns:p="http://schemas.openxmlformats.org/presentationml/2006/main">
  <p:tag name="KSO_WM_TEMPLATE_CATEGORY" val="custom"/>
  <p:tag name="KSO_WM_TEMPLATE_INDEX" val="674"/>
</p:tagLst>
</file>

<file path=ppt/tags/tag24.xml><?xml version="1.0" encoding="utf-8"?>
<p:tagLst xmlns:p="http://schemas.openxmlformats.org/presentationml/2006/main">
  <p:tag name="KSO_WM_TEMPLATE_CATEGORY" val="custom"/>
  <p:tag name="KSO_WM_TEMPLATE_INDEX" val="674"/>
</p:tagLst>
</file>

<file path=ppt/tags/tag3.xml><?xml version="1.0" encoding="utf-8"?>
<p:tagLst xmlns:p="http://schemas.openxmlformats.org/presentationml/2006/main">
  <p:tag name="MH" val="20150924155450"/>
  <p:tag name="MH_LIBRARY" val="GRAPHIC"/>
  <p:tag name="MH_ORDER" val="Straight Connector 6"/>
</p:tagLst>
</file>

<file path=ppt/tags/tag4.xml><?xml version="1.0" encoding="utf-8"?>
<p:tagLst xmlns:p="http://schemas.openxmlformats.org/presentationml/2006/main">
  <p:tag name="MH" val="20150924155450"/>
  <p:tag name="MH_LIBRARY" val="GRAPHIC"/>
  <p:tag name="MH_ORDER" val="Straight Connector 7"/>
</p:tagLst>
</file>

<file path=ppt/tags/tag5.xml><?xml version="1.0" encoding="utf-8"?>
<p:tagLst xmlns:p="http://schemas.openxmlformats.org/presentationml/2006/main">
  <p:tag name="MH" val="20150924162121"/>
  <p:tag name="MH_LIBRARY" val="GRAPHIC"/>
  <p:tag name="MH_ORDER" val="Freeform 6"/>
  <p:tag name="KSO_WM_TAG_VERSION" val="1.0"/>
  <p:tag name="KSO_WM_BEAUTIFY_FLAG" val="#wm#"/>
  <p:tag name="KSO_WM_UNIT_TYPE" val="i"/>
  <p:tag name="KSO_WM_UNIT_ID" val="281*i*0"/>
  <p:tag name="KSO_WM_TEMPLATE_CATEGORY" val="custom"/>
  <p:tag name="KSO_WM_TEMPLATE_INDEX" val="9160248"/>
</p:tagLst>
</file>

<file path=ppt/tags/tag6.xml><?xml version="1.0" encoding="utf-8"?>
<p:tagLst xmlns:p="http://schemas.openxmlformats.org/presentationml/2006/main">
  <p:tag name="MH" val="20150924162121"/>
  <p:tag name="MH_LIBRARY" val="GRAPHIC"/>
  <p:tag name="MH_ORDER" val="Freeform 5"/>
  <p:tag name="KSO_WM_TAG_VERSION" val="1.0"/>
  <p:tag name="KSO_WM_BEAUTIFY_FLAG" val="#wm#"/>
  <p:tag name="KSO_WM_UNIT_TYPE" val="i"/>
  <p:tag name="KSO_WM_UNIT_ID" val="281*i*1"/>
  <p:tag name="KSO_WM_TEMPLATE_CATEGORY" val="custom"/>
  <p:tag name="KSO_WM_TEMPLATE_INDEX" val="9160248"/>
</p:tagLst>
</file>

<file path=ppt/tags/tag7.xml><?xml version="1.0" encoding="utf-8"?>
<p:tagLst xmlns:p="http://schemas.openxmlformats.org/presentationml/2006/main">
  <p:tag name="KSO_WM_TAG_VERSION" val="1.0"/>
  <p:tag name="KSO_WM_BEAUTIFY_FLAG" val="#wm#"/>
  <p:tag name="KSO_WM_TEMPLATE_CATEGORY" val="custom"/>
  <p:tag name="KSO_WM_TEMPLATE_INDEX" val="9160248"/>
  <p:tag name="MH" val="20150924162121"/>
  <p:tag name="MH_LIBRARY" val="GRAPHIC"/>
  <p:tag name="MH_ORDER" val="Freeform 4"/>
  <p:tag name="KSO_WM_UNIT_TYPE" val="a"/>
  <p:tag name="KSO_WM_UNIT_INDEX" val="1"/>
  <p:tag name="KSO_WM_UNIT_ID" val="custom9160248_29*a*1"/>
  <p:tag name="KSO_WM_UNIT_CLEAR" val="1"/>
  <p:tag name="KSO_WM_UNIT_LAYERLEVEL" val="1"/>
  <p:tag name="KSO_WM_UNIT_VALUE" val="24"/>
  <p:tag name="KSO_WM_UNIT_ISCONTENTSTITLE" val="0"/>
  <p:tag name="KSO_WM_UNIT_HIGHLIGHT" val="0"/>
  <p:tag name="KSO_WM_UNIT_COMPATIBLE" val="0"/>
  <p:tag name="KSO_WM_UNIT_PRESET_TEXT" val="THANK"/>
</p:tagLst>
</file>

<file path=ppt/tags/tag8.xml><?xml version="1.0" encoding="utf-8"?>
<p:tagLst xmlns:p="http://schemas.openxmlformats.org/presentationml/2006/main">
  <p:tag name="KSO_WM_TAG_VERSION" val="1.0"/>
  <p:tag name="KSO_WM_TEMPLATE_CATEGORY" val="custom"/>
  <p:tag name="KSO_WM_TEMPLATE_INDEX" val="674"/>
</p:tagLst>
</file>

<file path=ppt/tags/tag9.xml><?xml version="1.0" encoding="utf-8"?>
<p:tagLst xmlns:p="http://schemas.openxmlformats.org/presentationml/2006/main">
  <p:tag name="KSO_WM_TAG_VERSION" val="1.0"/>
  <p:tag name="KSO_WM_TEMPLATE_CATEGORY" val="custom"/>
  <p:tag name="KSO_WM_TEMPLATE_INDEX" val="674"/>
</p:tagLst>
</file>

<file path=ppt/theme/theme1.xml><?xml version="1.0" encoding="utf-8"?>
<a:theme xmlns:a="http://schemas.openxmlformats.org/drawingml/2006/main" name="A000120140530A99PPBG">
  <a:themeElements>
    <a:clrScheme name="160568">
      <a:dk1>
        <a:srgbClr val="5F5F5F"/>
      </a:dk1>
      <a:lt1>
        <a:srgbClr val="FFFFFF"/>
      </a:lt1>
      <a:dk2>
        <a:srgbClr val="FFFFFF"/>
      </a:dk2>
      <a:lt2>
        <a:srgbClr val="5F5F5F"/>
      </a:lt2>
      <a:accent1>
        <a:srgbClr val="EA5B58"/>
      </a:accent1>
      <a:accent2>
        <a:srgbClr val="F9A317"/>
      </a:accent2>
      <a:accent3>
        <a:srgbClr val="89CC40"/>
      </a:accent3>
      <a:accent4>
        <a:srgbClr val="D15E95"/>
      </a:accent4>
      <a:accent5>
        <a:srgbClr val="FA6090"/>
      </a:accent5>
      <a:accent6>
        <a:srgbClr val="00B050"/>
      </a:accent6>
      <a:hlink>
        <a:srgbClr val="C00000"/>
      </a:hlink>
      <a:folHlink>
        <a:srgbClr val="FFA6A6"/>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871</Words>
  <Application>WPS 演示</Application>
  <PresentationFormat>全屏显示(4:3)</PresentationFormat>
  <Paragraphs>82</Paragraphs>
  <Slides>15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vt:i4>
      </vt:variant>
    </vt:vector>
  </HeadingPairs>
  <TitlesOfParts>
    <vt:vector size="31"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黑体</vt:lpstr>
      <vt:lpstr>Wingdings 2</vt:lpstr>
      <vt:lpstr>Arial</vt:lpstr>
      <vt:lpstr>Wingdings</vt:lpstr>
      <vt:lpstr>A000120140530A99PPBG</vt:lpstr>
      <vt:lpstr>123法则和2B法则</vt:lpstr>
      <vt:lpstr>123法则1</vt:lpstr>
      <vt:lpstr>123法则2</vt:lpstr>
      <vt:lpstr>123法则3</vt:lpstr>
      <vt:lpstr>123法则总结</vt:lpstr>
      <vt:lpstr>2B法则</vt:lpstr>
      <vt:lpstr>2法则</vt:lpstr>
      <vt:lpstr>运用123法则（1）</vt:lpstr>
      <vt:lpstr>运用123法则（2）</vt:lpstr>
      <vt:lpstr>运用2B法则</vt:lpstr>
      <vt:lpstr>运用2B法则</vt:lpstr>
      <vt:lpstr>123与2B法则</vt:lpstr>
      <vt:lpstr>123与2B法则</vt:lpstr>
      <vt:lpstr>总结</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123法则和2B法则</dc:title>
  <dc:creator>jhon</dc:creator>
  <cp:lastModifiedBy>少侠</cp:lastModifiedBy>
  <cp:revision>6</cp:revision>
  <dcterms:created xsi:type="dcterms:W3CDTF">2016-12-04T05:57:00Z</dcterms:created>
  <dcterms:modified xsi:type="dcterms:W3CDTF">2019-02-23T06:22:15Z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