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6" r:id="rId5"/>
    <p:sldId id="287" r:id="rId6"/>
    <p:sldId id="260" r:id="rId7"/>
    <p:sldId id="317" r:id="rId8"/>
    <p:sldId id="288" r:id="rId9"/>
    <p:sldId id="307" r:id="rId10"/>
    <p:sldId id="318" r:id="rId11"/>
    <p:sldId id="289" r:id="rId12"/>
    <p:sldId id="319" r:id="rId13"/>
    <p:sldId id="320" r:id="rId14"/>
    <p:sldId id="290" r:id="rId15"/>
    <p:sldId id="310" r:id="rId16"/>
    <p:sldId id="29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96" autoAdjust="0"/>
  </p:normalViewPr>
  <p:slideViewPr>
    <p:cSldViewPr snapToGrid="0" showGuides="1">
      <p:cViewPr varScale="1">
        <p:scale>
          <a:sx n="104" d="100"/>
          <a:sy n="104" d="100"/>
        </p:scale>
        <p:origin x="-834" y="-84"/>
      </p:cViewPr>
      <p:guideLst>
        <p:guide orient="horz" pos="216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31FD0-23A2-4C07-A04A-A62FD5FAC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85682-9DEC-42C5-A725-37F3467D21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 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1ADB-5708-424B-B98F-4FE880655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835767-3638-4FC4-98B0-ACD67BAB3B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835767-3638-4FC4-98B0-ACD67BAB3B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835767-3638-4FC4-98B0-ACD67BAB3B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A6B-0115-4F4D-82E6-9E49BB5B7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833F-A95A-44FC-B0D7-486FA2684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Click="0" advTm="5000">
        <p15:prstTrans prst="pageCurlDouble"/>
      </p:transition>
    </mc:Choice>
    <mc:Fallback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A6B-0115-4F4D-82E6-9E49BB5B7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833F-A95A-44FC-B0D7-486FA2684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Click="0" advTm="5000">
        <p15:prstTrans prst="pageCurlDouble"/>
      </p:transition>
    </mc:Choice>
    <mc:Fallback>
      <p:transition spd="slow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涂豆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microsoft.com/office/2007/relationships/hdphoto" Target="../media/image3.wdp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1" y="6504750"/>
            <a:ext cx="12192001" cy="389536"/>
            <a:chOff x="-1" y="6504750"/>
            <a:chExt cx="12192001" cy="389536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6" cstate="email"/>
            <a:srcRect/>
            <a:stretch>
              <a:fillRect/>
            </a:stretch>
          </p:blipFill>
          <p:spPr bwMode="auto">
            <a:xfrm>
              <a:off x="3552000" y="6504750"/>
              <a:ext cx="8640000" cy="35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16" cstate="email"/>
            <a:srcRect t="-1" r="58231" b="-10272"/>
            <a:stretch>
              <a:fillRect/>
            </a:stretch>
          </p:blipFill>
          <p:spPr bwMode="auto">
            <a:xfrm flipH="1">
              <a:off x="-1" y="6504750"/>
              <a:ext cx="3608822" cy="389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2" descr="D:\Desktop\ai3864.pn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76" t="18227" r="36000"/>
          <a:stretch>
            <a:fillRect/>
          </a:stretch>
        </p:blipFill>
        <p:spPr bwMode="auto">
          <a:xfrm flipH="1">
            <a:off x="10232570" y="1"/>
            <a:ext cx="1959429" cy="200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6" name="图片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22" y="546430"/>
            <a:ext cx="2315941" cy="205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小旭音乐 - 柳桥春曲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-903605" y="2599690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69615" y="25184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62650" y="3653155"/>
            <a:ext cx="1013460" cy="28397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5400" b="1">
                <a:latin typeface="华文隶书" panose="02010800040101010101" charset="-122"/>
                <a:ea typeface="华文隶书" panose="02010800040101010101" charset="-122"/>
              </a:rPr>
              <a:t>头肩形态</a:t>
            </a:r>
            <a:endParaRPr lang="zh-CN" altLang="en-US" sz="5400" b="1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8535" y="635635"/>
            <a:ext cx="1013460" cy="49009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5400" b="1">
                <a:latin typeface="华文隶书" panose="02010800040101010101" charset="-122"/>
                <a:ea typeface="华文隶书" panose="02010800040101010101" charset="-122"/>
              </a:rPr>
              <a:t>量化交易进阶之</a:t>
            </a:r>
            <a:endParaRPr lang="zh-CN" altLang="en-US" sz="5400" b="1"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0070" y="1597025"/>
            <a:ext cx="5564505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</a:t>
            </a:r>
            <a:r>
              <a:rPr kumimoji="0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头肩底形态往往形成于</a:t>
            </a:r>
            <a:r>
              <a:rPr kumimoji="0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长期下跌或者长期低位整理</a:t>
            </a:r>
            <a:r>
              <a:rPr kumimoji="0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之后，卖出力量在经过前期的充分释放之后，价格也到达较低位置。投机买入力量开始逐步进场，价格略微回温。但是意志不坚定的持有者和投机着选择套现立场</a:t>
            </a:r>
            <a:r>
              <a:rPr kumimoji="0" lang="zh-CN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</a:t>
            </a:r>
            <a:r>
              <a:rPr kumimoji="0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所以价格再创新低（头部），</a:t>
            </a:r>
            <a:r>
              <a:rPr kumimoji="0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但是量能却逐步放大</a:t>
            </a:r>
            <a:r>
              <a:rPr kumimoji="0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kumimoji="0" sz="2000" b="1" i="0" u="none" strike="noStrike" kern="1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而后随着最后的卖出力量减弱，价格开始反弹，虽然还有部分卖出力量，但是买入力量已经明显出现优势，所以价格没有创新低，随着量能放大，主力抄底资金进场，市场反转走势开始</a:t>
            </a:r>
            <a:endParaRPr kumimoji="0" sz="2000" b="1" i="0" u="none" strike="noStrike" kern="1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72250" y="1048385"/>
            <a:ext cx="5006340" cy="50063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7890" y="397510"/>
            <a:ext cx="4131945" cy="8915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rPr>
              <a:t>形成过程</a:t>
            </a:r>
            <a:endParaRPr kumimoji="0" lang="zh-CN" altLang="en-US" sz="40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0070" y="1597025"/>
            <a:ext cx="5365750" cy="209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1.头肩顶形态，左肩的量能较弱，而后逐渐增强，右肩突破颈线逐渐放量，否则假突破嫌疑较大。</a:t>
            </a:r>
            <a:endParaRPr kumimoji="0" sz="2000" b="1" i="0" u="none" strike="noStrike" kern="1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2.右肩位置上涨突破颈线，是第一买点，如果突破颈线后回调，调整不跌破颈线为第二买点。</a:t>
            </a:r>
            <a:endParaRPr kumimoji="0" sz="2000" b="1" i="0" u="none" strike="noStrike" kern="1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116" y="4877276"/>
            <a:ext cx="5038242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突破颈线后的上涨，也就是E-F的幅度与C-D的幅度是相等的。正常情况下，头肩顶形成后，上涨的幅度是E-F的2倍。</a:t>
            </a:r>
            <a:endParaRPr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3942" y="945884"/>
            <a:ext cx="1935813" cy="65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rPr>
              <a:t>形态要点</a:t>
            </a:r>
            <a:endParaRPr kumimoji="0" lang="zh-CN" altLang="en-US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3602" y="4226294"/>
            <a:ext cx="1935813" cy="6508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rPr>
              <a:t>幅度计算</a:t>
            </a:r>
            <a:endParaRPr kumimoji="0" lang="zh-CN" altLang="en-US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3" name="Picture 2" descr="C:\Users\Administrator\Desktop\24423a6c17c8137e08926b8cd8fbb80.jp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6620510" y="1597025"/>
            <a:ext cx="4908550" cy="49085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46" y="1885950"/>
            <a:ext cx="5318308" cy="23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34119" y="2045613"/>
            <a:ext cx="2723762" cy="11079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第四章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8690" y="3153578"/>
            <a:ext cx="2213610" cy="7054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案列演示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Picture 2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8255" y="38100"/>
            <a:ext cx="12148820" cy="678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6" name="图片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72" y="546430"/>
            <a:ext cx="2315941" cy="205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235705" y="1226463"/>
            <a:ext cx="1292601" cy="37856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72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感谢聆听</a:t>
            </a:r>
            <a:endParaRPr lang="zh-CN" altLang="en-US" sz="72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874" y="2329087"/>
            <a:ext cx="2844152" cy="4528913"/>
          </a:xfrm>
          <a:prstGeom prst="rect">
            <a:avLst/>
          </a:prstGeom>
        </p:spPr>
      </p:pic>
      <p:grpSp>
        <p:nvGrpSpPr>
          <p:cNvPr id="6" name="组合 2"/>
          <p:cNvGrpSpPr/>
          <p:nvPr/>
        </p:nvGrpSpPr>
        <p:grpSpPr bwMode="auto">
          <a:xfrm>
            <a:off x="5697141" y="983456"/>
            <a:ext cx="1295400" cy="590550"/>
            <a:chOff x="1485899" y="1092199"/>
            <a:chExt cx="1727201" cy="787142"/>
          </a:xfrm>
        </p:grpSpPr>
        <p:pic>
          <p:nvPicPr>
            <p:cNvPr id="7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42" t="14458" r="17552" b="31241"/>
            <a:stretch>
              <a:fillRect/>
            </a:stretch>
          </p:blipFill>
          <p:spPr bwMode="auto">
            <a:xfrm>
              <a:off x="1485899" y="1092199"/>
              <a:ext cx="1143001" cy="698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488" y="1441449"/>
              <a:ext cx="968612" cy="43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3199488" y="2787298"/>
            <a:ext cx="6133187" cy="1352583"/>
            <a:chOff x="2629351" y="1726772"/>
            <a:chExt cx="6133187" cy="1352583"/>
          </a:xfrm>
        </p:grpSpPr>
        <p:grpSp>
          <p:nvGrpSpPr>
            <p:cNvPr id="10" name="组合 5"/>
            <p:cNvGrpSpPr/>
            <p:nvPr/>
          </p:nvGrpSpPr>
          <p:grpSpPr bwMode="auto">
            <a:xfrm>
              <a:off x="3769625" y="2158546"/>
              <a:ext cx="4992913" cy="532757"/>
              <a:chOff x="1531999" y="2380991"/>
              <a:chExt cx="5089159" cy="709475"/>
            </a:xfrm>
          </p:grpSpPr>
          <p:grpSp>
            <p:nvGrpSpPr>
              <p:cNvPr id="12" name="组合 6"/>
              <p:cNvGrpSpPr/>
              <p:nvPr/>
            </p:nvGrpSpPr>
            <p:grpSpPr bwMode="auto">
              <a:xfrm>
                <a:off x="1531999" y="2380991"/>
                <a:ext cx="2394007" cy="709475"/>
                <a:chOff x="1531999" y="2380991"/>
                <a:chExt cx="2394007" cy="709475"/>
              </a:xfrm>
            </p:grpSpPr>
            <p:sp>
              <p:nvSpPr>
                <p:cNvPr id="14" name="文本框 8"/>
                <p:cNvSpPr txBox="1">
                  <a:spLocks noChangeArrowheads="1"/>
                </p:cNvSpPr>
                <p:nvPr/>
              </p:nvSpPr>
              <p:spPr bwMode="auto">
                <a:xfrm>
                  <a:off x="1531999" y="2380991"/>
                  <a:ext cx="1563863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第二章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5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2773719" y="2393691"/>
                  <a:ext cx="1152287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>
                      <a:solidFill>
                        <a:srgbClr val="C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·</a:t>
                  </a:r>
                  <a:endParaRPr lang="zh-CN" altLang="en-US" sz="280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3" name="文本框 7"/>
              <p:cNvSpPr txBox="1">
                <a:spLocks noChangeArrowheads="1"/>
              </p:cNvSpPr>
              <p:nvPr/>
            </p:nvSpPr>
            <p:spPr bwMode="auto">
              <a:xfrm>
                <a:off x="3238501" y="2380991"/>
                <a:ext cx="3382657" cy="69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头肩顶形态</a:t>
                </a:r>
                <a:endParaRPr lang="zh-CN" altLang="zh-CN" sz="2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pic>
          <p:nvPicPr>
            <p:cNvPr id="11" name="图片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351" y="1726772"/>
              <a:ext cx="1525694" cy="135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3199488" y="3805070"/>
            <a:ext cx="6133187" cy="1352583"/>
            <a:chOff x="2629351" y="1726772"/>
            <a:chExt cx="6133187" cy="1352583"/>
          </a:xfrm>
        </p:grpSpPr>
        <p:grpSp>
          <p:nvGrpSpPr>
            <p:cNvPr id="17" name="组合 5"/>
            <p:cNvGrpSpPr/>
            <p:nvPr/>
          </p:nvGrpSpPr>
          <p:grpSpPr bwMode="auto">
            <a:xfrm>
              <a:off x="3769625" y="2158546"/>
              <a:ext cx="4992913" cy="532757"/>
              <a:chOff x="1531999" y="2380991"/>
              <a:chExt cx="5089159" cy="709475"/>
            </a:xfrm>
          </p:grpSpPr>
          <p:grpSp>
            <p:nvGrpSpPr>
              <p:cNvPr id="19" name="组合 6"/>
              <p:cNvGrpSpPr/>
              <p:nvPr/>
            </p:nvGrpSpPr>
            <p:grpSpPr bwMode="auto">
              <a:xfrm>
                <a:off x="1531999" y="2380991"/>
                <a:ext cx="2394007" cy="709475"/>
                <a:chOff x="1531999" y="2380991"/>
                <a:chExt cx="2394007" cy="709475"/>
              </a:xfrm>
            </p:grpSpPr>
            <p:sp>
              <p:nvSpPr>
                <p:cNvPr id="21" name="文本框 8"/>
                <p:cNvSpPr txBox="1">
                  <a:spLocks noChangeArrowheads="1"/>
                </p:cNvSpPr>
                <p:nvPr/>
              </p:nvSpPr>
              <p:spPr bwMode="auto">
                <a:xfrm>
                  <a:off x="1531999" y="2380991"/>
                  <a:ext cx="1563863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第三章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2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2773719" y="2393691"/>
                  <a:ext cx="1152287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>
                      <a:solidFill>
                        <a:srgbClr val="C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·</a:t>
                  </a:r>
                  <a:endParaRPr lang="zh-CN" altLang="en-US" sz="280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20" name="文本框 7"/>
              <p:cNvSpPr txBox="1">
                <a:spLocks noChangeArrowheads="1"/>
              </p:cNvSpPr>
              <p:nvPr/>
            </p:nvSpPr>
            <p:spPr bwMode="auto">
              <a:xfrm>
                <a:off x="3238501" y="2380991"/>
                <a:ext cx="3382657" cy="69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头肩底形态</a:t>
                </a:r>
                <a:endPara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pic>
          <p:nvPicPr>
            <p:cNvPr id="18" name="图片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351" y="1726772"/>
              <a:ext cx="1525694" cy="135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3199488" y="4822842"/>
            <a:ext cx="6133187" cy="1352583"/>
            <a:chOff x="2629351" y="1726772"/>
            <a:chExt cx="6133187" cy="1352583"/>
          </a:xfrm>
        </p:grpSpPr>
        <p:grpSp>
          <p:nvGrpSpPr>
            <p:cNvPr id="24" name="组合 5"/>
            <p:cNvGrpSpPr/>
            <p:nvPr/>
          </p:nvGrpSpPr>
          <p:grpSpPr bwMode="auto">
            <a:xfrm>
              <a:off x="3769625" y="2158546"/>
              <a:ext cx="4992913" cy="532757"/>
              <a:chOff x="1531999" y="2380991"/>
              <a:chExt cx="5089159" cy="709475"/>
            </a:xfrm>
          </p:grpSpPr>
          <p:grpSp>
            <p:nvGrpSpPr>
              <p:cNvPr id="26" name="组合 6"/>
              <p:cNvGrpSpPr/>
              <p:nvPr/>
            </p:nvGrpSpPr>
            <p:grpSpPr bwMode="auto">
              <a:xfrm>
                <a:off x="1531999" y="2380991"/>
                <a:ext cx="2394007" cy="709475"/>
                <a:chOff x="1531999" y="2380991"/>
                <a:chExt cx="2394007" cy="709475"/>
              </a:xfrm>
            </p:grpSpPr>
            <p:sp>
              <p:nvSpPr>
                <p:cNvPr id="28" name="文本框 8"/>
                <p:cNvSpPr txBox="1">
                  <a:spLocks noChangeArrowheads="1"/>
                </p:cNvSpPr>
                <p:nvPr/>
              </p:nvSpPr>
              <p:spPr bwMode="auto">
                <a:xfrm>
                  <a:off x="1531999" y="2380991"/>
                  <a:ext cx="1563863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第四章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9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2773719" y="2393691"/>
                  <a:ext cx="1152287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>
                      <a:solidFill>
                        <a:srgbClr val="C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·</a:t>
                  </a:r>
                  <a:endParaRPr lang="zh-CN" altLang="en-US" sz="280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27" name="文本框 7"/>
              <p:cNvSpPr txBox="1">
                <a:spLocks noChangeArrowheads="1"/>
              </p:cNvSpPr>
              <p:nvPr/>
            </p:nvSpPr>
            <p:spPr bwMode="auto">
              <a:xfrm>
                <a:off x="3238501" y="2380991"/>
                <a:ext cx="3382657" cy="69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案列演示</a:t>
                </a:r>
                <a:endPara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pic>
          <p:nvPicPr>
            <p:cNvPr id="25" name="图片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351" y="1726772"/>
              <a:ext cx="1525694" cy="135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3199488" y="1769526"/>
            <a:ext cx="6133187" cy="1352583"/>
            <a:chOff x="2629351" y="1726772"/>
            <a:chExt cx="6133187" cy="1352583"/>
          </a:xfrm>
        </p:grpSpPr>
        <p:grpSp>
          <p:nvGrpSpPr>
            <p:cNvPr id="31" name="组合 5"/>
            <p:cNvGrpSpPr/>
            <p:nvPr/>
          </p:nvGrpSpPr>
          <p:grpSpPr bwMode="auto">
            <a:xfrm>
              <a:off x="3769625" y="2158546"/>
              <a:ext cx="4992913" cy="532757"/>
              <a:chOff x="1531999" y="2380991"/>
              <a:chExt cx="5089159" cy="709475"/>
            </a:xfrm>
          </p:grpSpPr>
          <p:grpSp>
            <p:nvGrpSpPr>
              <p:cNvPr id="33" name="组合 6"/>
              <p:cNvGrpSpPr/>
              <p:nvPr/>
            </p:nvGrpSpPr>
            <p:grpSpPr bwMode="auto">
              <a:xfrm>
                <a:off x="1531999" y="2380991"/>
                <a:ext cx="2394007" cy="709475"/>
                <a:chOff x="1531999" y="2380991"/>
                <a:chExt cx="2394007" cy="709475"/>
              </a:xfrm>
            </p:grpSpPr>
            <p:sp>
              <p:nvSpPr>
                <p:cNvPr id="35" name="文本框 8"/>
                <p:cNvSpPr txBox="1">
                  <a:spLocks noChangeArrowheads="1"/>
                </p:cNvSpPr>
                <p:nvPr/>
              </p:nvSpPr>
              <p:spPr bwMode="auto">
                <a:xfrm>
                  <a:off x="1531999" y="2380991"/>
                  <a:ext cx="1563863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第一章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6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2773719" y="2393691"/>
                  <a:ext cx="1152287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>
                      <a:solidFill>
                        <a:srgbClr val="C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·</a:t>
                  </a:r>
                  <a:endParaRPr lang="zh-CN" altLang="en-US" sz="280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34" name="文本框 7"/>
              <p:cNvSpPr txBox="1">
                <a:spLocks noChangeArrowheads="1"/>
              </p:cNvSpPr>
              <p:nvPr/>
            </p:nvSpPr>
            <p:spPr bwMode="auto">
              <a:xfrm>
                <a:off x="3238501" y="2380991"/>
                <a:ext cx="3382657" cy="69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概念释义</a:t>
                </a:r>
                <a:endPara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pic>
          <p:nvPicPr>
            <p:cNvPr id="32" name="图片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351" y="1726772"/>
              <a:ext cx="1525694" cy="135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46" y="1885950"/>
            <a:ext cx="5318308" cy="23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34119" y="2045613"/>
            <a:ext cx="2723762" cy="11079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第一章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8690" y="3153578"/>
            <a:ext cx="2213610" cy="7054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概念释义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图片1.png图片1"/>
          <p:cNvPicPr>
            <a:picLocks noChangeAspect="1" noChangeArrowheads="1"/>
          </p:cNvPicPr>
          <p:nvPr/>
        </p:nvPicPr>
        <p:blipFill rotWithShape="1">
          <a:blip r:embed="rId1">
            <a:grayscl/>
          </a:blip>
          <a:srcRect l="1179" t="-919" r="-1229" b="628"/>
          <a:stretch>
            <a:fillRect/>
          </a:stretch>
        </p:blipFill>
        <p:spPr bwMode="auto">
          <a:xfrm>
            <a:off x="271780" y="1816735"/>
            <a:ext cx="5884545" cy="415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49"/>
          <p:cNvSpPr txBox="1">
            <a:spLocks noChangeArrowheads="1"/>
          </p:cNvSpPr>
          <p:nvPr/>
        </p:nvSpPr>
        <p:spPr bwMode="auto">
          <a:xfrm>
            <a:off x="6868160" y="1250315"/>
            <a:ext cx="4309110" cy="58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</a:t>
            </a:r>
            <a:r>
              <a:rPr lang="en-US" altLang="zh-CN" sz="2000" b="1" kern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</a:t>
            </a:r>
            <a:r>
              <a:rPr lang="zh-CN" altLang="en-US" sz="2400" b="1" kern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从人体的角度来说，头肩比例肩宽和头宽的比例为头肩比，理想的头肩比是肩膀为自己头部长度的2倍。万事万物皆有理可循，数字货币市场也不例外。     </a:t>
            </a:r>
            <a:endParaRPr lang="zh-CN" altLang="en-US" sz="2400" b="1" kern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头肩形态就是市场常见的一种技术形态，这种形态的出现，往往意味着</a:t>
            </a:r>
            <a:r>
              <a:rPr lang="zh-CN" altLang="en-US" sz="2400" b="1" kern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反转行情</a:t>
            </a:r>
            <a:r>
              <a:rPr lang="zh-CN" altLang="en-US" sz="2400" b="1" kern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的出现。</a:t>
            </a:r>
            <a:endParaRPr lang="zh-CN" altLang="en-US" sz="2000" b="1" kern="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eaLnBrk="1" hangingPunct="1"/>
            <a:endParaRPr lang="zh-CN" altLang="en-US" sz="1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57540" y="253944"/>
            <a:ext cx="5021208" cy="1250556"/>
            <a:chOff x="3256089" y="123377"/>
            <a:chExt cx="5022371" cy="1250846"/>
          </a:xfrm>
        </p:grpSpPr>
        <p:sp>
          <p:nvSpPr>
            <p:cNvPr id="12" name="矩形 3"/>
            <p:cNvSpPr/>
            <p:nvPr/>
          </p:nvSpPr>
          <p:spPr>
            <a:xfrm>
              <a:off x="4939093" y="480343"/>
              <a:ext cx="1655193" cy="53606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10" tIns="45705" rIns="91410" bIns="45705">
              <a:spAutoFit/>
            </a:bodyPr>
            <a:lstStyle/>
            <a:p>
              <a:pPr lvl="0" eaLnBrk="1" hangingPunct="1">
                <a:buNone/>
              </a:pPr>
              <a:r>
                <a:rPr lang="zh-CN" altLang="en-US" sz="2900" dirty="0">
                  <a:solidFill>
                    <a:schemeClr val="bg2">
                      <a:lumMod val="1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  <a:sym typeface="Arial" panose="020B0604020202020204" pitchFamily="34" charset="0"/>
                </a:rPr>
                <a:t>概念解释</a:t>
              </a:r>
              <a:endParaRPr lang="zh-CN" altLang="en-US" sz="29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endParaRPr>
            </a:p>
          </p:txBody>
        </p:sp>
        <p:pic>
          <p:nvPicPr>
            <p:cNvPr id="14" name="图片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089" y="123377"/>
              <a:ext cx="1410936" cy="125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67524" y="123377"/>
              <a:ext cx="1410936" cy="125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06565" y="1557655"/>
            <a:ext cx="426783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专业定义</a:t>
            </a:r>
            <a:endParaRPr lang="zh-CN" altLang="en-US" sz="40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endParaRPr lang="zh-CN" altLang="en-US" sz="24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头肩顶则是行情在上涨后出现的看跌形态。头肩图形以左肩、头部（底部）、右肩及颈线形成。</a:t>
            </a:r>
            <a:endParaRPr lang="zh-CN" altLang="en-US" sz="2400" b="1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sz="2400" b="1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sz="24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   头肩底是一种典型的趋势反转形态，是在行情下跌尾声中出现的看涨形态；</a:t>
            </a:r>
            <a:endParaRPr lang="zh-CN" altLang="en-US" sz="24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zh-CN" altLang="en-US" sz="24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0375" y="737235"/>
            <a:ext cx="5542915" cy="2182495"/>
            <a:chOff x="508" y="641"/>
            <a:chExt cx="8729" cy="343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508" y="2816"/>
              <a:ext cx="8729" cy="7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725" y="1732"/>
              <a:ext cx="1475" cy="234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200" y="1732"/>
              <a:ext cx="532" cy="125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4183" y="736"/>
              <a:ext cx="1330" cy="217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2732" y="641"/>
              <a:ext cx="1475" cy="234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5634" y="1607"/>
              <a:ext cx="629" cy="1088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6266" y="1607"/>
              <a:ext cx="1245" cy="2237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1080135" y="7975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左肩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60375" y="3769360"/>
            <a:ext cx="5318760" cy="2601595"/>
            <a:chOff x="459" y="5790"/>
            <a:chExt cx="8376" cy="4097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459" y="6503"/>
              <a:ext cx="8376" cy="12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7012" y="5790"/>
              <a:ext cx="1451" cy="1693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62" y="6637"/>
              <a:ext cx="702" cy="918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206" y="6637"/>
              <a:ext cx="1016" cy="2128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270" y="6673"/>
              <a:ext cx="992" cy="20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3481" y="6613"/>
              <a:ext cx="604" cy="116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 flipH="1" flipV="1">
              <a:off x="2006" y="5815"/>
              <a:ext cx="1476" cy="203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417" y="7846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左肩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80" y="777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右肩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82" y="9163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222500" y="2768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头部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03015" y="51371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右肩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Click="0" advTm="5000">
        <p15:prstTrans prst="pageCurlDouble"/>
      </p:transition>
    </mc:Choice>
    <mc:Fallback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46" y="1885950"/>
            <a:ext cx="5318308" cy="23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34119" y="2045613"/>
            <a:ext cx="2723762" cy="11079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第二章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3105" y="3153578"/>
            <a:ext cx="2721610" cy="7054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头肩顶形态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7195" y="749300"/>
            <a:ext cx="4911090" cy="5359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87570" y="1535430"/>
            <a:ext cx="697738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上涨过程中，创出新高，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量能逐渐减弱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，说明市场分歧出现，少部分持有者开始套现卖出。而后价格调整，量能还没有萎缩太多，说明市场主力资金还持有观望，加上价格调整到低位，抄底的投机者进场，价格再次上涨并刷新新高。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主力资金开始逐步撤退，价格再次调整，而后又出现抄底的投机资金，不过由于主力资金依然再撤退，卖方力量开始占据优势，所以价格略微上涨后开始急转向下。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7290" y="593090"/>
            <a:ext cx="3225800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rPr>
              <a:t>形成过程</a:t>
            </a:r>
            <a:endParaRPr kumimoji="0" lang="zh-CN" altLang="en-US" sz="40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0070" y="1597025"/>
            <a:ext cx="5365750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头肩顶形态，左肩的量能较大，而后逐渐减弱，右肩可以不放量，如果放量下跌破颈线，则下跌概率更大。</a:t>
            </a:r>
            <a:endParaRPr kumimoji="0" lang="en-US" altLang="zh-CN" sz="2000" b="1" i="0" u="none" strike="noStrike" kern="1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右肩位置下跌破位颈线，是第一卖点，如果破位颈线后反弹，反弹无法站上颈线为第二卖点。</a:t>
            </a:r>
            <a:endParaRPr lang="en-US" altLang="zh-CN"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116" y="4877276"/>
            <a:ext cx="5038242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破位颈线后的下跌，也就是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E-F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的幅度与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C-D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的幅度是相等的。正常情况下，头肩顶形成后，下跌的幅度是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E-F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倍。</a:t>
            </a:r>
            <a:endParaRPr lang="en-US" altLang="zh-CN"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3942" y="945884"/>
            <a:ext cx="1935813" cy="65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rPr>
              <a:t>形态要点</a:t>
            </a:r>
            <a:endParaRPr kumimoji="0" lang="zh-CN" altLang="en-US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1026" name="Picture 2" descr="C:\Users\Administrator\Desktop\24423a6c17c8137e08926b8cd8fbb8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13170" y="1597025"/>
            <a:ext cx="4909185" cy="4909185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763602" y="4226294"/>
            <a:ext cx="1935813" cy="6508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rPr>
              <a:t>幅度计算</a:t>
            </a:r>
            <a:endParaRPr kumimoji="0" lang="zh-CN" altLang="en-US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46" y="1885950"/>
            <a:ext cx="5318308" cy="23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34119" y="2045613"/>
            <a:ext cx="2723762" cy="11079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第三章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3105" y="3153578"/>
            <a:ext cx="2721610" cy="7054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头肩底形态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自定义</PresentationFormat>
  <Paragraphs>104</Paragraphs>
  <Slides>14</Slides>
  <Notes>14</Notes>
  <HiddenSlides>2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华文隶书</vt:lpstr>
      <vt:lpstr>Calibri</vt:lpstr>
      <vt:lpstr>隶书</vt:lpstr>
      <vt:lpstr>华文仿宋</vt:lpstr>
      <vt:lpstr>微软雅黑</vt:lpstr>
      <vt:lpstr>等线</vt:lpstr>
      <vt:lpstr>等线</vt:lpstr>
      <vt:lpstr>Open Sans</vt:lpstr>
      <vt:lpstr>Segoe Print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CJ</dc:creator>
  <cp:lastModifiedBy>Administrator</cp:lastModifiedBy>
  <cp:revision>14</cp:revision>
  <dcterms:created xsi:type="dcterms:W3CDTF">2017-06-26T14:29:00Z</dcterms:created>
  <dcterms:modified xsi:type="dcterms:W3CDTF">2019-05-20T04:59:13Z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